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8"/>
  </p:notesMasterIdLst>
  <p:sldIdLst>
    <p:sldId id="382" r:id="rId2"/>
    <p:sldId id="320" r:id="rId3"/>
    <p:sldId id="331" r:id="rId4"/>
    <p:sldId id="426" r:id="rId5"/>
    <p:sldId id="340" r:id="rId6"/>
    <p:sldId id="332" r:id="rId7"/>
    <p:sldId id="260" r:id="rId8"/>
    <p:sldId id="258" r:id="rId9"/>
    <p:sldId id="291" r:id="rId10"/>
    <p:sldId id="263" r:id="rId11"/>
    <p:sldId id="334" r:id="rId12"/>
    <p:sldId id="278" r:id="rId13"/>
    <p:sldId id="290" r:id="rId14"/>
    <p:sldId id="327" r:id="rId15"/>
    <p:sldId id="328" r:id="rId16"/>
    <p:sldId id="314" r:id="rId17"/>
    <p:sldId id="268" r:id="rId18"/>
    <p:sldId id="261" r:id="rId19"/>
    <p:sldId id="277" r:id="rId20"/>
    <p:sldId id="288" r:id="rId21"/>
    <p:sldId id="316" r:id="rId22"/>
    <p:sldId id="335" r:id="rId23"/>
    <p:sldId id="286" r:id="rId24"/>
    <p:sldId id="330" r:id="rId25"/>
    <p:sldId id="425" r:id="rId26"/>
    <p:sldId id="270" r:id="rId27"/>
    <p:sldId id="329" r:id="rId28"/>
    <p:sldId id="321" r:id="rId29"/>
    <p:sldId id="322" r:id="rId30"/>
    <p:sldId id="271" r:id="rId31"/>
    <p:sldId id="269" r:id="rId32"/>
    <p:sldId id="293" r:id="rId33"/>
    <p:sldId id="323" r:id="rId34"/>
    <p:sldId id="324" r:id="rId35"/>
    <p:sldId id="325" r:id="rId36"/>
    <p:sldId id="326" r:id="rId37"/>
    <p:sldId id="317" r:id="rId38"/>
    <p:sldId id="307" r:id="rId39"/>
    <p:sldId id="319" r:id="rId40"/>
    <p:sldId id="275" r:id="rId41"/>
    <p:sldId id="341" r:id="rId42"/>
    <p:sldId id="337" r:id="rId43"/>
    <p:sldId id="339" r:id="rId44"/>
    <p:sldId id="336" r:id="rId45"/>
    <p:sldId id="381" r:id="rId46"/>
    <p:sldId id="380"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C80"/>
    <a:srgbClr val="F4B6C5"/>
    <a:srgbClr val="FC7668"/>
    <a:srgbClr val="656766"/>
    <a:srgbClr val="FFFFFF"/>
    <a:srgbClr val="6F6F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深色样式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D24852-277C-401E-8C67-BCE1A263A331}" type="datetimeFigureOut">
              <a:rPr lang="en-IN" smtClean="0"/>
              <a:t>12-10-2022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1B925B-F458-42E4-B2EF-3DB2B6ED0590}"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D1B925B-F458-42E4-B2EF-3DB2B6ED0590}" type="slidenum">
              <a:rPr lang="en-IN" smtClean="0"/>
              <a:t>18</a:t>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D1B925B-F458-42E4-B2EF-3DB2B6ED0590}" type="slidenum">
              <a:rPr lang="en-IN" smtClean="0"/>
              <a:t>23</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2B417A88-2A3D-4F32-8761-4A7828FA8102}" type="datetimeFigureOut">
              <a:rPr lang="en-IN" smtClean="0"/>
              <a:t>12-10-2022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2B417A88-2A3D-4F32-8761-4A7828FA8102}" type="datetimeFigureOut">
              <a:rPr lang="en-IN" smtClean="0"/>
              <a:t>12-10-2022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2B417A88-2A3D-4F32-8761-4A7828FA8102}" type="datetimeFigureOut">
              <a:rPr lang="en-IN" smtClean="0"/>
              <a:t>12-10-2022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2B417A88-2A3D-4F32-8761-4A7828FA8102}" type="datetimeFigureOut">
              <a:rPr lang="en-IN" smtClean="0"/>
              <a:t>12-10-2022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B417A88-2A3D-4F32-8761-4A7828FA8102}" type="datetimeFigureOut">
              <a:rPr lang="en-IN" smtClean="0"/>
              <a:t>12-10-2022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2B417A88-2A3D-4F32-8761-4A7828FA8102}" type="datetimeFigureOut">
              <a:rPr lang="en-IN" smtClean="0"/>
              <a:t>12-10-2022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2B417A88-2A3D-4F32-8761-4A7828FA8102}" type="datetimeFigureOut">
              <a:rPr lang="en-IN" smtClean="0"/>
              <a:t>12-10-2022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2B417A88-2A3D-4F32-8761-4A7828FA8102}" type="datetimeFigureOut">
              <a:rPr lang="en-IN" smtClean="0"/>
              <a:t>12-10-2022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417A88-2A3D-4F32-8761-4A7828FA8102}" type="datetimeFigureOut">
              <a:rPr lang="en-IN" smtClean="0"/>
              <a:t>12-10-2022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B417A88-2A3D-4F32-8761-4A7828FA8102}" type="datetimeFigureOut">
              <a:rPr lang="en-IN" smtClean="0"/>
              <a:t>12-10-2022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B417A88-2A3D-4F32-8761-4A7828FA8102}" type="datetimeFigureOut">
              <a:rPr lang="en-IN" smtClean="0"/>
              <a:t>12-10-2022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D3A6DC-DD83-48EA-9CE4-C19B555DD8B4}"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417A88-2A3D-4F32-8761-4A7828FA8102}" type="datetimeFigureOut">
              <a:rPr lang="en-IN" smtClean="0"/>
              <a:t>12-10-2022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D3A6DC-DD83-48EA-9CE4-C19B555DD8B4}"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doi.org/10.1043/0003-3219(1958)028%3C0215:ASOPHR%3E2.0.CO;2" TargetMode="External"/><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png"/></Relationships>
</file>

<file path=ppt/slides/_rels/slide45.xml.rels><?xml version="1.0" encoding="UTF-8" standalone="yes"?>
<Relationships xmlns="http://schemas.openxmlformats.org/package/2006/relationships"><Relationship Id="rId3" Type="http://schemas.openxmlformats.org/officeDocument/2006/relationships/hyperlink" Target="https://www.researchgate.net/profile/Oommen-Nainan" TargetMode="External"/><Relationship Id="rId2" Type="http://schemas.openxmlformats.org/officeDocument/2006/relationships/hyperlink" Target="https://doi.org/10.1043/0003-3219(1958)028%3C0215:ASOPHR%3E2.0.CO;2" TargetMode="External"/><Relationship Id="rId1" Type="http://schemas.openxmlformats.org/officeDocument/2006/relationships/slideLayout" Target="../slideLayouts/slideLayout7.xml"/><Relationship Id="rId5" Type="http://schemas.openxmlformats.org/officeDocument/2006/relationships/hyperlink" Target="http://dx.doi.org/10.5350/Sleep.Hypn.2016.18.0117" TargetMode="External"/><Relationship Id="rId4" Type="http://schemas.openxmlformats.org/officeDocument/2006/relationships/hyperlink" Target="https://www.researchgate.net/journal/Sleep-and-Hypnosis-1302-1192"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1760220" y="1520190"/>
            <a:ext cx="1670685" cy="368300"/>
          </a:xfrm>
          <a:prstGeom prst="rect">
            <a:avLst/>
          </a:prstGeom>
          <a:noFill/>
        </p:spPr>
        <p:txBody>
          <a:bodyPr wrap="square" rtlCol="0">
            <a:spAutoFit/>
          </a:bodyPr>
          <a:lstStyle/>
          <a:p>
            <a:r>
              <a:rPr lang="en-IN" altLang="en-US"/>
              <a:t>LOGO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5" name="Text Box 4"/>
          <p:cNvSpPr txBox="1"/>
          <p:nvPr/>
        </p:nvSpPr>
        <p:spPr>
          <a:xfrm>
            <a:off x="832485" y="582295"/>
            <a:ext cx="6456045" cy="645160"/>
          </a:xfrm>
          <a:prstGeom prst="rect">
            <a:avLst/>
          </a:prstGeom>
          <a:noFill/>
        </p:spPr>
        <p:txBody>
          <a:bodyPr wrap="square" rtlCol="0">
            <a:spAutoFit/>
          </a:bodyPr>
          <a:lstStyle/>
          <a:p>
            <a:r>
              <a:rPr lang="en-IN" altLang="en-US" b="1" u="sng" dirty="0"/>
              <a:t>SPACE REQUIRED IN MANDIBULAR ARCH</a:t>
            </a:r>
          </a:p>
          <a:p>
            <a:r>
              <a:rPr lang="en-IN" altLang="en-US" sz="1400" dirty="0"/>
              <a:t>For late mesial shift OR to move mandibular 1st permanent molar into class I relation </a:t>
            </a:r>
            <a:r>
              <a:rPr lang="en-IN" altLang="en-US" dirty="0"/>
              <a:t> </a:t>
            </a:r>
          </a:p>
        </p:txBody>
      </p:sp>
      <p:sp>
        <p:nvSpPr>
          <p:cNvPr id="7" name="TextBox 6"/>
          <p:cNvSpPr txBox="1"/>
          <p:nvPr/>
        </p:nvSpPr>
        <p:spPr>
          <a:xfrm>
            <a:off x="4092606" y="310718"/>
            <a:ext cx="1651246" cy="369332"/>
          </a:xfrm>
          <a:prstGeom prst="rect">
            <a:avLst/>
          </a:prstGeom>
          <a:solidFill>
            <a:schemeClr val="accent2"/>
          </a:solidFill>
        </p:spPr>
        <p:txBody>
          <a:bodyPr wrap="square" rtlCol="0">
            <a:spAutoFit/>
          </a:bodyPr>
          <a:lstStyle/>
          <a:p>
            <a:r>
              <a:rPr lang="en-US" dirty="0"/>
              <a:t>S8 3</a:t>
            </a:r>
            <a:endParaRPr lang="en-IN" dirty="0"/>
          </a:p>
        </p:txBody>
      </p:sp>
      <p:grpSp>
        <p:nvGrpSpPr>
          <p:cNvPr id="24" name="Group 23"/>
          <p:cNvGrpSpPr/>
          <p:nvPr/>
        </p:nvGrpSpPr>
        <p:grpSpPr>
          <a:xfrm>
            <a:off x="832484" y="1227480"/>
            <a:ext cx="6041391" cy="4658414"/>
            <a:chOff x="3255145" y="1245235"/>
            <a:chExt cx="6041391" cy="4658414"/>
          </a:xfrm>
        </p:grpSpPr>
        <p:grpSp>
          <p:nvGrpSpPr>
            <p:cNvPr id="8" name="Group 7"/>
            <p:cNvGrpSpPr/>
            <p:nvPr/>
          </p:nvGrpSpPr>
          <p:grpSpPr>
            <a:xfrm>
              <a:off x="3255145" y="1245235"/>
              <a:ext cx="6041391" cy="4658414"/>
              <a:chOff x="3255145" y="1245235"/>
              <a:chExt cx="6041391" cy="4658414"/>
            </a:xfrm>
          </p:grpSpPr>
          <p:sp>
            <p:nvSpPr>
              <p:cNvPr id="14" name="Rectangles 13"/>
              <p:cNvSpPr/>
              <p:nvPr/>
            </p:nvSpPr>
            <p:spPr>
              <a:xfrm>
                <a:off x="3255146" y="1245235"/>
                <a:ext cx="6041390" cy="143256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altLang="en-US" dirty="0"/>
                  <a:t> IN FLUSH TERMINAL PLANE (END ON 6/6) ONLY</a:t>
                </a:r>
              </a:p>
              <a:p>
                <a:pPr algn="ctr"/>
                <a:r>
                  <a:rPr lang="en-IN" altLang="en-US" dirty="0">
                    <a:solidFill>
                      <a:srgbClr val="FF0000"/>
                    </a:solidFill>
                  </a:rPr>
                  <a:t>distance between cusp tip of </a:t>
                </a:r>
                <a:r>
                  <a:rPr lang="en-IN" altLang="en-US" dirty="0" err="1">
                    <a:solidFill>
                      <a:srgbClr val="FF0000"/>
                    </a:solidFill>
                  </a:rPr>
                  <a:t>mesio</a:t>
                </a:r>
                <a:r>
                  <a:rPr lang="en-IN" altLang="en-US" dirty="0">
                    <a:solidFill>
                      <a:srgbClr val="FF0000"/>
                    </a:solidFill>
                  </a:rPr>
                  <a:t>-buccal cusp of maxillary permanent first molar to </a:t>
                </a:r>
                <a:r>
                  <a:rPr lang="en-IN" altLang="en-US" dirty="0" err="1">
                    <a:solidFill>
                      <a:srgbClr val="FF0000"/>
                    </a:solidFill>
                  </a:rPr>
                  <a:t>bucco</a:t>
                </a:r>
                <a:r>
                  <a:rPr lang="en-IN" altLang="en-US" dirty="0">
                    <a:solidFill>
                      <a:srgbClr val="FF0000"/>
                    </a:solidFill>
                  </a:rPr>
                  <a:t>- </a:t>
                </a:r>
                <a:r>
                  <a:rPr lang="en-IN" altLang="en-US" dirty="0" err="1">
                    <a:solidFill>
                      <a:srgbClr val="FF0000"/>
                    </a:solidFill>
                  </a:rPr>
                  <a:t>developemental</a:t>
                </a:r>
                <a:r>
                  <a:rPr lang="en-IN" altLang="en-US" dirty="0">
                    <a:solidFill>
                      <a:srgbClr val="FF0000"/>
                    </a:solidFill>
                  </a:rPr>
                  <a:t> groove of mandibular first permanent molar </a:t>
                </a:r>
              </a:p>
            </p:txBody>
          </p:sp>
          <p:grpSp>
            <p:nvGrpSpPr>
              <p:cNvPr id="16" name="Group 15"/>
              <p:cNvGrpSpPr/>
              <p:nvPr/>
            </p:nvGrpSpPr>
            <p:grpSpPr>
              <a:xfrm>
                <a:off x="3255145" y="2687496"/>
                <a:ext cx="6041390" cy="3216153"/>
                <a:chOff x="1524000" y="1752600"/>
                <a:chExt cx="5867400" cy="3080741"/>
              </a:xfrm>
            </p:grpSpPr>
            <p:pic>
              <p:nvPicPr>
                <p:cNvPr id="17" name="Picture 2"/>
                <p:cNvPicPr>
                  <a:picLocks noChangeAspect="1" noChangeArrowheads="1"/>
                </p:cNvPicPr>
                <p:nvPr/>
              </p:nvPicPr>
              <p:blipFill>
                <a:blip r:embed="rId3" cstate="print"/>
                <a:srcRect t="18208" r="3750"/>
                <a:stretch>
                  <a:fillRect/>
                </a:stretch>
              </p:blipFill>
              <p:spPr bwMode="auto">
                <a:xfrm>
                  <a:off x="1524000" y="1752600"/>
                  <a:ext cx="5867400" cy="3080741"/>
                </a:xfrm>
                <a:prstGeom prst="rect">
                  <a:avLst/>
                </a:prstGeom>
                <a:noFill/>
                <a:ln w="9525">
                  <a:noFill/>
                  <a:miter lim="800000"/>
                  <a:headEnd/>
                  <a:tailEnd/>
                </a:ln>
              </p:spPr>
            </p:pic>
            <p:cxnSp>
              <p:nvCxnSpPr>
                <p:cNvPr id="19" name="Straight Connector 18"/>
                <p:cNvCxnSpPr/>
                <p:nvPr/>
              </p:nvCxnSpPr>
              <p:spPr>
                <a:xfrm>
                  <a:off x="3505200" y="3657600"/>
                  <a:ext cx="0" cy="533400"/>
                </a:xfrm>
                <a:prstGeom prst="line">
                  <a:avLst/>
                </a:prstGeom>
                <a:ln w="381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124200" y="3657600"/>
                  <a:ext cx="0" cy="457200"/>
                </a:xfrm>
                <a:prstGeom prst="line">
                  <a:avLst/>
                </a:prstGeom>
                <a:ln w="3810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124200" y="3886200"/>
                  <a:ext cx="381000" cy="0"/>
                </a:xfrm>
                <a:prstGeom prst="straightConnector1">
                  <a:avLst/>
                </a:prstGeom>
                <a:ln w="28575">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grpSp>
        </p:grpSp>
        <p:cxnSp>
          <p:nvCxnSpPr>
            <p:cNvPr id="22" name="Straight Connector 21"/>
            <p:cNvCxnSpPr/>
            <p:nvPr/>
          </p:nvCxnSpPr>
          <p:spPr>
            <a:xfrm>
              <a:off x="5601810" y="4030462"/>
              <a:ext cx="0" cy="142042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Rounded Rectangle 1"/>
          <p:cNvSpPr/>
          <p:nvPr/>
        </p:nvSpPr>
        <p:spPr>
          <a:xfrm>
            <a:off x="7915910" y="1534795"/>
            <a:ext cx="3056255" cy="584835"/>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altLang="en-US"/>
              <a:t>ENTER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95457" y="3325998"/>
            <a:ext cx="4793941" cy="369332"/>
          </a:xfrm>
          <a:prstGeom prst="rect">
            <a:avLst/>
          </a:prstGeom>
          <a:solidFill>
            <a:schemeClr val="bg2">
              <a:lumMod val="90000"/>
            </a:schemeClr>
          </a:solidFill>
        </p:spPr>
        <p:txBody>
          <a:bodyPr wrap="square" rtlCol="0">
            <a:spAutoFit/>
          </a:bodyPr>
          <a:lstStyle/>
          <a:p>
            <a:r>
              <a:rPr lang="en-IN" dirty="0"/>
              <a:t>ENTER THE ASKED VALUES IN MILLIMETERS ONLY</a:t>
            </a:r>
          </a:p>
        </p:txBody>
      </p:sp>
      <p:sp>
        <p:nvSpPr>
          <p:cNvPr id="5" name="TextBox 4"/>
          <p:cNvSpPr txBox="1"/>
          <p:nvPr/>
        </p:nvSpPr>
        <p:spPr>
          <a:xfrm>
            <a:off x="3266982" y="2208891"/>
            <a:ext cx="5299969" cy="369332"/>
          </a:xfrm>
          <a:prstGeom prst="rect">
            <a:avLst/>
          </a:prstGeom>
          <a:solidFill>
            <a:schemeClr val="tx1">
              <a:lumMod val="65000"/>
              <a:lumOff val="35000"/>
            </a:schemeClr>
          </a:solidFill>
        </p:spPr>
        <p:txBody>
          <a:bodyPr wrap="square" rtlCol="0">
            <a:spAutoFit/>
          </a:bodyPr>
          <a:lstStyle/>
          <a:p>
            <a:r>
              <a:rPr lang="en-IN" dirty="0"/>
              <a:t>              </a:t>
            </a:r>
            <a:r>
              <a:rPr lang="en-IN" dirty="0">
                <a:solidFill>
                  <a:schemeClr val="bg1"/>
                </a:solidFill>
              </a:rPr>
              <a:t>MEASUREMENTS FOR SPACE AVAILABLE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5" name="Group 1044"/>
          <p:cNvGrpSpPr/>
          <p:nvPr/>
        </p:nvGrpSpPr>
        <p:grpSpPr>
          <a:xfrm>
            <a:off x="3831590" y="2264410"/>
            <a:ext cx="4719320" cy="3472815"/>
            <a:chOff x="999171" y="564241"/>
            <a:chExt cx="4719635" cy="3473085"/>
          </a:xfrm>
        </p:grpSpPr>
        <p:sp>
          <p:nvSpPr>
            <p:cNvPr id="1034" name="Chord 1033"/>
            <p:cNvSpPr/>
            <p:nvPr/>
          </p:nvSpPr>
          <p:spPr>
            <a:xfrm rot="5400000">
              <a:off x="1801069" y="204301"/>
              <a:ext cx="3077772" cy="4276293"/>
            </a:xfrm>
            <a:custGeom>
              <a:avLst/>
              <a:gdLst>
                <a:gd name="connsiteX0" fmla="*/ 3227550 w 5848616"/>
                <a:gd name="connsiteY0" fmla="*/ 4331329 h 4343036"/>
                <a:gd name="connsiteX1" fmla="*/ 712133 w 5848616"/>
                <a:gd name="connsiteY1" fmla="*/ 3591732 h 4343036"/>
                <a:gd name="connsiteX2" fmla="*/ 708174 w 5848616"/>
                <a:gd name="connsiteY2" fmla="*/ 754712 h 4343036"/>
                <a:gd name="connsiteX3" fmla="*/ 3223403 w 5848616"/>
                <a:gd name="connsiteY3" fmla="*/ 11388 h 4343036"/>
                <a:gd name="connsiteX4" fmla="*/ 3227550 w 5848616"/>
                <a:gd name="connsiteY4" fmla="*/ 4331329 h 4343036"/>
                <a:gd name="connsiteX0-1" fmla="*/ 3227550 w 3227550"/>
                <a:gd name="connsiteY0-2" fmla="*/ 4331347 h 4343072"/>
                <a:gd name="connsiteX1-3" fmla="*/ 712133 w 3227550"/>
                <a:gd name="connsiteY1-4" fmla="*/ 3591750 h 4343072"/>
                <a:gd name="connsiteX2-5" fmla="*/ 708174 w 3227550"/>
                <a:gd name="connsiteY2-6" fmla="*/ 754730 h 4343072"/>
                <a:gd name="connsiteX3-7" fmla="*/ 3223403 w 3227550"/>
                <a:gd name="connsiteY3-8" fmla="*/ 11406 h 4343072"/>
                <a:gd name="connsiteX4-9" fmla="*/ 3227550 w 3227550"/>
                <a:gd name="connsiteY4-10" fmla="*/ 4331347 h 4343072"/>
                <a:gd name="connsiteX0-11" fmla="*/ 3227550 w 3227550"/>
                <a:gd name="connsiteY0-12" fmla="*/ 4331347 h 4343072"/>
                <a:gd name="connsiteX1-13" fmla="*/ 712133 w 3227550"/>
                <a:gd name="connsiteY1-14" fmla="*/ 3591750 h 4343072"/>
                <a:gd name="connsiteX2-15" fmla="*/ 708174 w 3227550"/>
                <a:gd name="connsiteY2-16" fmla="*/ 754730 h 4343072"/>
                <a:gd name="connsiteX3-17" fmla="*/ 3223403 w 3227550"/>
                <a:gd name="connsiteY3-18" fmla="*/ 11406 h 4343072"/>
                <a:gd name="connsiteX4-19" fmla="*/ 3227550 w 3227550"/>
                <a:gd name="connsiteY4-20" fmla="*/ 4331347 h 4343072"/>
                <a:gd name="connsiteX0-21" fmla="*/ 3227550 w 3227550"/>
                <a:gd name="connsiteY0-22" fmla="*/ 4331347 h 4343072"/>
                <a:gd name="connsiteX1-23" fmla="*/ 712133 w 3227550"/>
                <a:gd name="connsiteY1-24" fmla="*/ 3591750 h 4343072"/>
                <a:gd name="connsiteX2-25" fmla="*/ 708174 w 3227550"/>
                <a:gd name="connsiteY2-26" fmla="*/ 754730 h 4343072"/>
                <a:gd name="connsiteX3-27" fmla="*/ 3223403 w 3227550"/>
                <a:gd name="connsiteY3-28" fmla="*/ 11406 h 4343072"/>
                <a:gd name="connsiteX4-29" fmla="*/ 3227550 w 3227550"/>
                <a:gd name="connsiteY4-30" fmla="*/ 4331347 h 4343072"/>
                <a:gd name="connsiteX0-31" fmla="*/ 3227550 w 3227550"/>
                <a:gd name="connsiteY0-32" fmla="*/ 4304558 h 4316283"/>
                <a:gd name="connsiteX1-33" fmla="*/ 712133 w 3227550"/>
                <a:gd name="connsiteY1-34" fmla="*/ 3564961 h 4316283"/>
                <a:gd name="connsiteX2-35" fmla="*/ 708174 w 3227550"/>
                <a:gd name="connsiteY2-36" fmla="*/ 727941 h 4316283"/>
                <a:gd name="connsiteX3-37" fmla="*/ 3084857 w 3227550"/>
                <a:gd name="connsiteY3-38" fmla="*/ 12326 h 4316283"/>
                <a:gd name="connsiteX4-39" fmla="*/ 3227550 w 3227550"/>
                <a:gd name="connsiteY4-40" fmla="*/ 4304558 h 4316283"/>
                <a:gd name="connsiteX0-41" fmla="*/ 2989625 w 2989625"/>
                <a:gd name="connsiteY0-42" fmla="*/ 4175249 h 4195577"/>
                <a:gd name="connsiteX1-43" fmla="*/ 529623 w 2989625"/>
                <a:gd name="connsiteY1-44" fmla="*/ 3564961 h 4195577"/>
                <a:gd name="connsiteX2-45" fmla="*/ 525664 w 2989625"/>
                <a:gd name="connsiteY2-46" fmla="*/ 727941 h 4195577"/>
                <a:gd name="connsiteX3-47" fmla="*/ 2902347 w 2989625"/>
                <a:gd name="connsiteY3-48" fmla="*/ 12326 h 4195577"/>
                <a:gd name="connsiteX4-49" fmla="*/ 2989625 w 2989625"/>
                <a:gd name="connsiteY4-50" fmla="*/ 4175249 h 4195577"/>
                <a:gd name="connsiteX0-51" fmla="*/ 3009012 w 3009012"/>
                <a:gd name="connsiteY0-52" fmla="*/ 4267613 h 4282863"/>
                <a:gd name="connsiteX1-53" fmla="*/ 530538 w 3009012"/>
                <a:gd name="connsiteY1-54" fmla="*/ 3564961 h 4282863"/>
                <a:gd name="connsiteX2-55" fmla="*/ 526579 w 3009012"/>
                <a:gd name="connsiteY2-56" fmla="*/ 727941 h 4282863"/>
                <a:gd name="connsiteX3-57" fmla="*/ 2903262 w 3009012"/>
                <a:gd name="connsiteY3-58" fmla="*/ 12326 h 4282863"/>
                <a:gd name="connsiteX4-59" fmla="*/ 3009012 w 3009012"/>
                <a:gd name="connsiteY4-60" fmla="*/ 4267613 h 4282863"/>
                <a:gd name="connsiteX0-61" fmla="*/ 3009012 w 3009012"/>
                <a:gd name="connsiteY0-62" fmla="*/ 4267613 h 4282863"/>
                <a:gd name="connsiteX1-63" fmla="*/ 530538 w 3009012"/>
                <a:gd name="connsiteY1-64" fmla="*/ 3564961 h 4282863"/>
                <a:gd name="connsiteX2-65" fmla="*/ 526579 w 3009012"/>
                <a:gd name="connsiteY2-66" fmla="*/ 727941 h 4282863"/>
                <a:gd name="connsiteX3-67" fmla="*/ 2903262 w 3009012"/>
                <a:gd name="connsiteY3-68" fmla="*/ 12326 h 4282863"/>
                <a:gd name="connsiteX4-69" fmla="*/ 3009012 w 3009012"/>
                <a:gd name="connsiteY4-70" fmla="*/ 4267613 h 4282863"/>
                <a:gd name="connsiteX0-71" fmla="*/ 3077772 w 3077772"/>
                <a:gd name="connsiteY0-72" fmla="*/ 4267613 h 4276293"/>
                <a:gd name="connsiteX1-73" fmla="*/ 599298 w 3077772"/>
                <a:gd name="connsiteY1-74" fmla="*/ 3564961 h 4276293"/>
                <a:gd name="connsiteX2-75" fmla="*/ 2 w 3077772"/>
                <a:gd name="connsiteY2-76" fmla="*/ 2060646 h 4276293"/>
                <a:gd name="connsiteX3-77" fmla="*/ 595339 w 3077772"/>
                <a:gd name="connsiteY3-78" fmla="*/ 727941 h 4276293"/>
                <a:gd name="connsiteX4-79" fmla="*/ 2972022 w 3077772"/>
                <a:gd name="connsiteY4-80" fmla="*/ 12326 h 4276293"/>
                <a:gd name="connsiteX5" fmla="*/ 3077772 w 3077772"/>
                <a:gd name="connsiteY5" fmla="*/ 4267613 h 427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 y="connsiteY5"/>
                </a:cxn>
              </a:cxnLst>
              <a:rect l="l" t="t" r="r" b="b"/>
              <a:pathLst>
                <a:path w="3077772" h="4276293">
                  <a:moveTo>
                    <a:pt x="3077772" y="4267613"/>
                  </a:moveTo>
                  <a:cubicBezTo>
                    <a:pt x="2126902" y="4341229"/>
                    <a:pt x="1112260" y="3932789"/>
                    <a:pt x="599298" y="3564961"/>
                  </a:cubicBezTo>
                  <a:cubicBezTo>
                    <a:pt x="86336" y="3197133"/>
                    <a:pt x="662" y="2533483"/>
                    <a:pt x="2" y="2060646"/>
                  </a:cubicBezTo>
                  <a:cubicBezTo>
                    <a:pt x="-658" y="1587809"/>
                    <a:pt x="113857" y="1083182"/>
                    <a:pt x="595339" y="727941"/>
                  </a:cubicBezTo>
                  <a:cubicBezTo>
                    <a:pt x="1219533" y="189565"/>
                    <a:pt x="2020347" y="-60335"/>
                    <a:pt x="2972022" y="12326"/>
                  </a:cubicBezTo>
                  <a:cubicBezTo>
                    <a:pt x="2973404" y="1452306"/>
                    <a:pt x="1644757" y="887998"/>
                    <a:pt x="3077772" y="4267613"/>
                  </a:cubicBez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43" name="Group 1042"/>
            <p:cNvGrpSpPr/>
            <p:nvPr/>
          </p:nvGrpSpPr>
          <p:grpSpPr>
            <a:xfrm>
              <a:off x="999171" y="2756641"/>
              <a:ext cx="4719635" cy="1280685"/>
              <a:chOff x="999171" y="2756641"/>
              <a:chExt cx="4719635" cy="1280685"/>
            </a:xfrm>
          </p:grpSpPr>
          <p:grpSp>
            <p:nvGrpSpPr>
              <p:cNvPr id="1040" name="Group 1039"/>
              <p:cNvGrpSpPr/>
              <p:nvPr/>
            </p:nvGrpSpPr>
            <p:grpSpPr>
              <a:xfrm>
                <a:off x="4468788" y="2757280"/>
                <a:ext cx="1250018" cy="1280046"/>
                <a:chOff x="4468788" y="2757280"/>
                <a:chExt cx="1250018" cy="1280046"/>
              </a:xfrm>
            </p:grpSpPr>
            <p:sp>
              <p:nvSpPr>
                <p:cNvPr id="29" name="Rectangle: Rounded Corners 3"/>
                <p:cNvSpPr/>
                <p:nvPr/>
              </p:nvSpPr>
              <p:spPr>
                <a:xfrm rot="21419597" flipH="1" flipV="1">
                  <a:off x="4704722" y="2868513"/>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52" name="Group 51"/>
                <p:cNvGrpSpPr/>
                <p:nvPr/>
              </p:nvGrpSpPr>
              <p:grpSpPr>
                <a:xfrm>
                  <a:off x="4468788" y="2757280"/>
                  <a:ext cx="1250018" cy="1280046"/>
                  <a:chOff x="4478027" y="2757280"/>
                  <a:chExt cx="1250018" cy="1280046"/>
                </a:xfrm>
                <a:effectLst/>
              </p:grpSpPr>
              <p:sp>
                <p:nvSpPr>
                  <p:cNvPr id="45" name="Freeform: Shape 44"/>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Freeform: Shape 47"/>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Freeform: Shape 48"/>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Arc 49"/>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51" name="Arc 50"/>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1042" name="Group 1041"/>
              <p:cNvGrpSpPr/>
              <p:nvPr/>
            </p:nvGrpSpPr>
            <p:grpSpPr>
              <a:xfrm>
                <a:off x="999171" y="2756641"/>
                <a:ext cx="1250018" cy="1280046"/>
                <a:chOff x="999171" y="2756641"/>
                <a:chExt cx="1250018" cy="1280046"/>
              </a:xfrm>
            </p:grpSpPr>
            <p:sp>
              <p:nvSpPr>
                <p:cNvPr id="101" name="Rectangle: Rounded Corners 3"/>
                <p:cNvSpPr/>
                <p:nvPr/>
              </p:nvSpPr>
              <p:spPr>
                <a:xfrm rot="180403" flipV="1">
                  <a:off x="1295254" y="2867874"/>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102" name="Group 101"/>
                <p:cNvGrpSpPr/>
                <p:nvPr/>
              </p:nvGrpSpPr>
              <p:grpSpPr>
                <a:xfrm flipH="1">
                  <a:off x="999171" y="2756641"/>
                  <a:ext cx="1250018" cy="1280046"/>
                  <a:chOff x="4478027" y="2757280"/>
                  <a:chExt cx="1250018" cy="1280046"/>
                </a:xfrm>
                <a:effectLst/>
              </p:grpSpPr>
              <p:sp>
                <p:nvSpPr>
                  <p:cNvPr id="103" name="Freeform: Shape 102"/>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Freeform: Shape 103"/>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5" name="Freeform: Shape 104"/>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6" name="Arc 105"/>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07" name="Arc 106"/>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sp>
          <p:nvSpPr>
            <p:cNvPr id="43" name="Oval 5"/>
            <p:cNvSpPr/>
            <p:nvPr/>
          </p:nvSpPr>
          <p:spPr>
            <a:xfrm rot="2197598">
              <a:off x="3782120" y="774178"/>
              <a:ext cx="504473" cy="61028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44" name="Arc 7"/>
            <p:cNvSpPr/>
            <p:nvPr/>
          </p:nvSpPr>
          <p:spPr>
            <a:xfrm rot="21386969">
              <a:off x="3942945" y="826200"/>
              <a:ext cx="277055"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041" name="Group 1040"/>
            <p:cNvGrpSpPr/>
            <p:nvPr/>
          </p:nvGrpSpPr>
          <p:grpSpPr>
            <a:xfrm>
              <a:off x="1470080" y="564241"/>
              <a:ext cx="3768581" cy="2294117"/>
              <a:chOff x="1470080" y="573475"/>
              <a:chExt cx="3768581" cy="2294117"/>
            </a:xfrm>
          </p:grpSpPr>
          <p:grpSp>
            <p:nvGrpSpPr>
              <p:cNvPr id="1027" name="Group 1026"/>
              <p:cNvGrpSpPr/>
              <p:nvPr/>
            </p:nvGrpSpPr>
            <p:grpSpPr>
              <a:xfrm>
                <a:off x="4025666" y="1217287"/>
                <a:ext cx="622524" cy="502823"/>
                <a:chOff x="3961014" y="1217287"/>
                <a:chExt cx="622524" cy="502823"/>
              </a:xfrm>
            </p:grpSpPr>
            <p:sp>
              <p:nvSpPr>
                <p:cNvPr id="41" name="Oval 20"/>
                <p:cNvSpPr/>
                <p:nvPr/>
              </p:nvSpPr>
              <p:spPr>
                <a:xfrm rot="14209418" flipH="1" flipV="1">
                  <a:off x="4073599" y="1167301"/>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42" name="Arc 41"/>
                <p:cNvSpPr/>
                <p:nvPr/>
              </p:nvSpPr>
              <p:spPr>
                <a:xfrm rot="11376688" flipH="1" flipV="1">
                  <a:off x="3961014" y="1407939"/>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56" name="Group 55"/>
              <p:cNvGrpSpPr/>
              <p:nvPr/>
            </p:nvGrpSpPr>
            <p:grpSpPr>
              <a:xfrm>
                <a:off x="4639697" y="2167761"/>
                <a:ext cx="598964" cy="699831"/>
                <a:chOff x="4593517" y="2167761"/>
                <a:chExt cx="598964" cy="699831"/>
              </a:xfrm>
            </p:grpSpPr>
            <p:sp>
              <p:nvSpPr>
                <p:cNvPr id="36"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7" name="Group 36"/>
                <p:cNvGrpSpPr/>
                <p:nvPr/>
              </p:nvGrpSpPr>
              <p:grpSpPr>
                <a:xfrm rot="20181680" flipV="1">
                  <a:off x="4765126" y="2347573"/>
                  <a:ext cx="285194" cy="413785"/>
                  <a:chOff x="7572652" y="2112885"/>
                  <a:chExt cx="363985" cy="452762"/>
                </a:xfrm>
              </p:grpSpPr>
              <p:sp>
                <p:nvSpPr>
                  <p:cNvPr id="38" name="Freeform: Shape 37"/>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Freeform: Shape 38"/>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Freeform: Shape 39"/>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025" name="Group 1024"/>
              <p:cNvGrpSpPr/>
              <p:nvPr/>
            </p:nvGrpSpPr>
            <p:grpSpPr>
              <a:xfrm>
                <a:off x="4452124" y="1557102"/>
                <a:ext cx="501916" cy="657556"/>
                <a:chOff x="4387472" y="1557102"/>
                <a:chExt cx="501916" cy="657556"/>
              </a:xfrm>
            </p:grpSpPr>
            <p:sp>
              <p:nvSpPr>
                <p:cNvPr id="31"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2" name="Group 31"/>
                <p:cNvGrpSpPr/>
                <p:nvPr/>
              </p:nvGrpSpPr>
              <p:grpSpPr>
                <a:xfrm rot="19846351" flipV="1">
                  <a:off x="4534875" y="1692243"/>
                  <a:ext cx="245644" cy="413785"/>
                  <a:chOff x="7572652" y="2112885"/>
                  <a:chExt cx="363985" cy="452762"/>
                </a:xfrm>
              </p:grpSpPr>
              <p:sp>
                <p:nvSpPr>
                  <p:cNvPr id="33" name="Freeform: Shape 32"/>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Freeform: Shape 33"/>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Freeform: Shape 34"/>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94" name="Group 93"/>
              <p:cNvGrpSpPr/>
              <p:nvPr/>
            </p:nvGrpSpPr>
            <p:grpSpPr>
              <a:xfrm flipH="1">
                <a:off x="2060551" y="1216648"/>
                <a:ext cx="622524" cy="502823"/>
                <a:chOff x="3961014" y="1217287"/>
                <a:chExt cx="622524" cy="502823"/>
              </a:xfrm>
            </p:grpSpPr>
            <p:sp>
              <p:nvSpPr>
                <p:cNvPr id="118" name="Oval 20"/>
                <p:cNvSpPr/>
                <p:nvPr/>
              </p:nvSpPr>
              <p:spPr>
                <a:xfrm rot="14209418" flipH="1" flipV="1">
                  <a:off x="4073599" y="1167301"/>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19" name="Arc 118"/>
                <p:cNvSpPr/>
                <p:nvPr/>
              </p:nvSpPr>
              <p:spPr>
                <a:xfrm rot="11376688" flipH="1" flipV="1">
                  <a:off x="3961014" y="1407939"/>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95" name="Group 94"/>
              <p:cNvGrpSpPr/>
              <p:nvPr/>
            </p:nvGrpSpPr>
            <p:grpSpPr>
              <a:xfrm flipH="1">
                <a:off x="1470080" y="2167122"/>
                <a:ext cx="598964" cy="699831"/>
                <a:chOff x="4593517" y="2167761"/>
                <a:chExt cx="598964" cy="699831"/>
              </a:xfrm>
            </p:grpSpPr>
            <p:sp>
              <p:nvSpPr>
                <p:cNvPr id="113"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14" name="Group 113"/>
                <p:cNvGrpSpPr/>
                <p:nvPr/>
              </p:nvGrpSpPr>
              <p:grpSpPr>
                <a:xfrm rot="20181680" flipV="1">
                  <a:off x="4765126" y="2347573"/>
                  <a:ext cx="285194" cy="413785"/>
                  <a:chOff x="7572652" y="2112885"/>
                  <a:chExt cx="363985" cy="452762"/>
                </a:xfrm>
              </p:grpSpPr>
              <p:sp>
                <p:nvSpPr>
                  <p:cNvPr id="115" name="Freeform: Shape 114"/>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6" name="Freeform: Shape 115"/>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7" name="Freeform: Shape 116"/>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96" name="Group 95"/>
              <p:cNvGrpSpPr/>
              <p:nvPr/>
            </p:nvGrpSpPr>
            <p:grpSpPr>
              <a:xfrm flipH="1">
                <a:off x="1754701" y="1556463"/>
                <a:ext cx="501916" cy="657556"/>
                <a:chOff x="4387472" y="1557102"/>
                <a:chExt cx="501916" cy="657556"/>
              </a:xfrm>
            </p:grpSpPr>
            <p:sp>
              <p:nvSpPr>
                <p:cNvPr id="108"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9" name="Group 108"/>
                <p:cNvGrpSpPr/>
                <p:nvPr/>
              </p:nvGrpSpPr>
              <p:grpSpPr>
                <a:xfrm rot="19846351" flipV="1">
                  <a:off x="4534875" y="1692243"/>
                  <a:ext cx="245644" cy="413785"/>
                  <a:chOff x="7572652" y="2112885"/>
                  <a:chExt cx="363985" cy="452762"/>
                </a:xfrm>
              </p:grpSpPr>
              <p:sp>
                <p:nvSpPr>
                  <p:cNvPr id="110" name="Freeform: Shape 109"/>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1" name="Freeform: Shape 110"/>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2" name="Freeform: Shape 111"/>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62" name="Group 61"/>
              <p:cNvGrpSpPr/>
              <p:nvPr/>
            </p:nvGrpSpPr>
            <p:grpSpPr>
              <a:xfrm>
                <a:off x="3170503" y="573475"/>
                <a:ext cx="686424" cy="725068"/>
                <a:chOff x="3157590" y="707662"/>
                <a:chExt cx="580307" cy="563809"/>
              </a:xfrm>
            </p:grpSpPr>
            <p:sp>
              <p:nvSpPr>
                <p:cNvPr id="6" name="Oval 5"/>
                <p:cNvSpPr/>
                <p:nvPr/>
              </p:nvSpPr>
              <p:spPr>
                <a:xfrm rot="1129641">
                  <a:off x="3249128" y="707662"/>
                  <a:ext cx="488769" cy="563809"/>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5" name="Arc 4"/>
                <p:cNvSpPr/>
                <p:nvPr/>
              </p:nvSpPr>
              <p:spPr>
                <a:xfrm rot="14908167" flipV="1">
                  <a:off x="3242362" y="692770"/>
                  <a:ext cx="377834" cy="547378"/>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sp>
          <p:nvSpPr>
            <p:cNvPr id="120" name="Oval 5"/>
            <p:cNvSpPr/>
            <p:nvPr/>
          </p:nvSpPr>
          <p:spPr>
            <a:xfrm rot="19402402" flipH="1">
              <a:off x="2410692" y="773356"/>
              <a:ext cx="504473" cy="61028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21" name="Arc 7"/>
            <p:cNvSpPr/>
            <p:nvPr/>
          </p:nvSpPr>
          <p:spPr>
            <a:xfrm rot="213031" flipH="1">
              <a:off x="2477285" y="825378"/>
              <a:ext cx="277055"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99" name="Oval 5"/>
            <p:cNvSpPr/>
            <p:nvPr/>
          </p:nvSpPr>
          <p:spPr>
            <a:xfrm rot="20470359" flipH="1">
              <a:off x="2840359" y="572653"/>
              <a:ext cx="578147" cy="725068"/>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00" name="Arc 99"/>
            <p:cNvSpPr/>
            <p:nvPr/>
          </p:nvSpPr>
          <p:spPr>
            <a:xfrm rot="6691833" flipH="1" flipV="1">
              <a:off x="2960096" y="581734"/>
              <a:ext cx="485901" cy="647473"/>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039" name="Group 1038"/>
            <p:cNvGrpSpPr/>
            <p:nvPr/>
          </p:nvGrpSpPr>
          <p:grpSpPr>
            <a:xfrm>
              <a:off x="2784774" y="1510152"/>
              <a:ext cx="1196105" cy="408409"/>
              <a:chOff x="2784774" y="1510152"/>
              <a:chExt cx="1196105" cy="408409"/>
            </a:xfrm>
            <a:effectLst/>
          </p:grpSpPr>
          <p:grpSp>
            <p:nvGrpSpPr>
              <p:cNvPr id="1038" name="Group 1037"/>
              <p:cNvGrpSpPr/>
              <p:nvPr/>
            </p:nvGrpSpPr>
            <p:grpSpPr>
              <a:xfrm>
                <a:off x="3472873" y="1514764"/>
                <a:ext cx="508006" cy="403797"/>
                <a:chOff x="3472873" y="1514764"/>
                <a:chExt cx="508006" cy="403797"/>
              </a:xfrm>
            </p:grpSpPr>
            <p:sp>
              <p:nvSpPr>
                <p:cNvPr id="1035" name="Freeform: Shape 1034"/>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6" name="Freeform: Shape 1035"/>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7" name="Freeform: Shape 1036"/>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6" name="Group 135"/>
              <p:cNvGrpSpPr/>
              <p:nvPr/>
            </p:nvGrpSpPr>
            <p:grpSpPr>
              <a:xfrm flipH="1">
                <a:off x="2784774" y="1510152"/>
                <a:ext cx="508006" cy="403797"/>
                <a:chOff x="3472873" y="1514764"/>
                <a:chExt cx="508006" cy="403797"/>
              </a:xfrm>
            </p:grpSpPr>
            <p:sp>
              <p:nvSpPr>
                <p:cNvPr id="137" name="Freeform: Shape 136"/>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Freeform: Shape 137"/>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9" name="Freeform: Shape 138"/>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nvGrpSpPr>
          <p:cNvPr id="7" name="Group 6"/>
          <p:cNvGrpSpPr/>
          <p:nvPr/>
        </p:nvGrpSpPr>
        <p:grpSpPr>
          <a:xfrm>
            <a:off x="4330701" y="2253433"/>
            <a:ext cx="3680007" cy="2554152"/>
            <a:chOff x="4235516" y="1520891"/>
            <a:chExt cx="3679834" cy="2554123"/>
          </a:xfrm>
        </p:grpSpPr>
        <p:sp>
          <p:nvSpPr>
            <p:cNvPr id="4" name="Arc 3"/>
            <p:cNvSpPr/>
            <p:nvPr/>
          </p:nvSpPr>
          <p:spPr>
            <a:xfrm>
              <a:off x="6077712" y="1520891"/>
              <a:ext cx="1837638" cy="2549952"/>
            </a:xfrm>
            <a:custGeom>
              <a:avLst/>
              <a:gdLst>
                <a:gd name="connsiteX0" fmla="*/ 1704166 w 3474708"/>
                <a:gd name="connsiteY0" fmla="*/ 468 h 5131292"/>
                <a:gd name="connsiteX1" fmla="*/ 3469327 w 3474708"/>
                <a:gd name="connsiteY1" fmla="*/ 2363863 h 5131292"/>
                <a:gd name="connsiteX2" fmla="*/ 1737354 w 3474708"/>
                <a:gd name="connsiteY2" fmla="*/ 2565646 h 5131292"/>
                <a:gd name="connsiteX3" fmla="*/ 1704166 w 3474708"/>
                <a:gd name="connsiteY3" fmla="*/ 468 h 5131292"/>
                <a:gd name="connsiteX0-1" fmla="*/ 1704166 w 3474708"/>
                <a:gd name="connsiteY0-2" fmla="*/ 468 h 5131292"/>
                <a:gd name="connsiteX1-3" fmla="*/ 3469327 w 3474708"/>
                <a:gd name="connsiteY1-4" fmla="*/ 2363863 h 5131292"/>
                <a:gd name="connsiteX0-5" fmla="*/ 0 w 1765161"/>
                <a:gd name="connsiteY0-6" fmla="*/ 476 h 2565654"/>
                <a:gd name="connsiteX1-7" fmla="*/ 1765161 w 1765161"/>
                <a:gd name="connsiteY1-8" fmla="*/ 2363871 h 2565654"/>
                <a:gd name="connsiteX2-9" fmla="*/ 33188 w 1765161"/>
                <a:gd name="connsiteY2-10" fmla="*/ 2565654 h 2565654"/>
                <a:gd name="connsiteX3-11" fmla="*/ 0 w 1765161"/>
                <a:gd name="connsiteY3-12" fmla="*/ 476 h 2565654"/>
                <a:gd name="connsiteX0-13" fmla="*/ 0 w 1765161"/>
                <a:gd name="connsiteY0-14" fmla="*/ 476 h 2565654"/>
                <a:gd name="connsiteX1-15" fmla="*/ 1691271 w 1765161"/>
                <a:gd name="connsiteY1-16" fmla="*/ 2465471 h 2565654"/>
                <a:gd name="connsiteX0-17" fmla="*/ 0 w 1792870"/>
                <a:gd name="connsiteY0-18" fmla="*/ 476 h 2565654"/>
                <a:gd name="connsiteX1-19" fmla="*/ 1792870 w 1792870"/>
                <a:gd name="connsiteY1-20" fmla="*/ 2363871 h 2565654"/>
                <a:gd name="connsiteX2-21" fmla="*/ 33188 w 1792870"/>
                <a:gd name="connsiteY2-22" fmla="*/ 2565654 h 2565654"/>
                <a:gd name="connsiteX3-23" fmla="*/ 0 w 1792870"/>
                <a:gd name="connsiteY3-24" fmla="*/ 476 h 2565654"/>
                <a:gd name="connsiteX0-25" fmla="*/ 0 w 1792870"/>
                <a:gd name="connsiteY0-26" fmla="*/ 476 h 2565654"/>
                <a:gd name="connsiteX1-27" fmla="*/ 1691271 w 1792870"/>
                <a:gd name="connsiteY1-28" fmla="*/ 2465471 h 2565654"/>
                <a:gd name="connsiteX0-29" fmla="*/ 0 w 1792870"/>
                <a:gd name="connsiteY0-30" fmla="*/ 476 h 2565654"/>
                <a:gd name="connsiteX1-31" fmla="*/ 1792870 w 1792870"/>
                <a:gd name="connsiteY1-32" fmla="*/ 2363871 h 2565654"/>
                <a:gd name="connsiteX2-33" fmla="*/ 33188 w 1792870"/>
                <a:gd name="connsiteY2-34" fmla="*/ 2565654 h 2565654"/>
                <a:gd name="connsiteX3-35" fmla="*/ 0 w 1792870"/>
                <a:gd name="connsiteY3-36" fmla="*/ 476 h 2565654"/>
                <a:gd name="connsiteX0-37" fmla="*/ 0 w 1792870"/>
                <a:gd name="connsiteY0-38" fmla="*/ 476 h 2565654"/>
                <a:gd name="connsiteX1-39" fmla="*/ 1718980 w 1792870"/>
                <a:gd name="connsiteY1-40" fmla="*/ 2391580 h 2565654"/>
                <a:gd name="connsiteX0-41" fmla="*/ 0 w 1792870"/>
                <a:gd name="connsiteY0-42" fmla="*/ 488 h 2565666"/>
                <a:gd name="connsiteX1-43" fmla="*/ 1792870 w 1792870"/>
                <a:gd name="connsiteY1-44" fmla="*/ 2363883 h 2565666"/>
                <a:gd name="connsiteX2-45" fmla="*/ 33188 w 1792870"/>
                <a:gd name="connsiteY2-46" fmla="*/ 2565666 h 2565666"/>
                <a:gd name="connsiteX3-47" fmla="*/ 0 w 1792870"/>
                <a:gd name="connsiteY3-48" fmla="*/ 488 h 2565666"/>
                <a:gd name="connsiteX0-49" fmla="*/ 0 w 1792870"/>
                <a:gd name="connsiteY0-50" fmla="*/ 488 h 2565666"/>
                <a:gd name="connsiteX1-51" fmla="*/ 1718980 w 1792870"/>
                <a:gd name="connsiteY1-52" fmla="*/ 2336979 h 2565666"/>
              </a:gdLst>
              <a:ahLst/>
              <a:cxnLst>
                <a:cxn ang="0">
                  <a:pos x="connsiteX0-1" y="connsiteY0-2"/>
                </a:cxn>
                <a:cxn ang="0">
                  <a:pos x="connsiteX1-3" y="connsiteY1-4"/>
                </a:cxn>
              </a:cxnLst>
              <a:rect l="l" t="t" r="r" b="b"/>
              <a:pathLst>
                <a:path w="1792870" h="2565666" stroke="0" extrusionOk="0">
                  <a:moveTo>
                    <a:pt x="0" y="488"/>
                  </a:moveTo>
                  <a:cubicBezTo>
                    <a:pt x="919137" y="-25446"/>
                    <a:pt x="1720568" y="1010500"/>
                    <a:pt x="1792870" y="2363883"/>
                  </a:cubicBezTo>
                  <a:lnTo>
                    <a:pt x="33188" y="2565666"/>
                  </a:lnTo>
                  <a:lnTo>
                    <a:pt x="0" y="488"/>
                  </a:lnTo>
                  <a:close/>
                </a:path>
                <a:path w="1792870" h="2565666" fill="none">
                  <a:moveTo>
                    <a:pt x="0" y="488"/>
                  </a:moveTo>
                  <a:cubicBezTo>
                    <a:pt x="919137" y="-25446"/>
                    <a:pt x="1646678" y="983596"/>
                    <a:pt x="1718980" y="2336979"/>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73" name="Arc 3"/>
            <p:cNvSpPr/>
            <p:nvPr/>
          </p:nvSpPr>
          <p:spPr>
            <a:xfrm flipH="1">
              <a:off x="4235516" y="1525062"/>
              <a:ext cx="1837638" cy="2549952"/>
            </a:xfrm>
            <a:custGeom>
              <a:avLst/>
              <a:gdLst>
                <a:gd name="connsiteX0" fmla="*/ 1704166 w 3474708"/>
                <a:gd name="connsiteY0" fmla="*/ 468 h 5131292"/>
                <a:gd name="connsiteX1" fmla="*/ 3469327 w 3474708"/>
                <a:gd name="connsiteY1" fmla="*/ 2363863 h 5131292"/>
                <a:gd name="connsiteX2" fmla="*/ 1737354 w 3474708"/>
                <a:gd name="connsiteY2" fmla="*/ 2565646 h 5131292"/>
                <a:gd name="connsiteX3" fmla="*/ 1704166 w 3474708"/>
                <a:gd name="connsiteY3" fmla="*/ 468 h 5131292"/>
                <a:gd name="connsiteX0-1" fmla="*/ 1704166 w 3474708"/>
                <a:gd name="connsiteY0-2" fmla="*/ 468 h 5131292"/>
                <a:gd name="connsiteX1-3" fmla="*/ 3469327 w 3474708"/>
                <a:gd name="connsiteY1-4" fmla="*/ 2363863 h 5131292"/>
                <a:gd name="connsiteX0-5" fmla="*/ 0 w 1765161"/>
                <a:gd name="connsiteY0-6" fmla="*/ 476 h 2565654"/>
                <a:gd name="connsiteX1-7" fmla="*/ 1765161 w 1765161"/>
                <a:gd name="connsiteY1-8" fmla="*/ 2363871 h 2565654"/>
                <a:gd name="connsiteX2-9" fmla="*/ 33188 w 1765161"/>
                <a:gd name="connsiteY2-10" fmla="*/ 2565654 h 2565654"/>
                <a:gd name="connsiteX3-11" fmla="*/ 0 w 1765161"/>
                <a:gd name="connsiteY3-12" fmla="*/ 476 h 2565654"/>
                <a:gd name="connsiteX0-13" fmla="*/ 0 w 1765161"/>
                <a:gd name="connsiteY0-14" fmla="*/ 476 h 2565654"/>
                <a:gd name="connsiteX1-15" fmla="*/ 1691271 w 1765161"/>
                <a:gd name="connsiteY1-16" fmla="*/ 2465471 h 2565654"/>
                <a:gd name="connsiteX0-17" fmla="*/ 0 w 1792870"/>
                <a:gd name="connsiteY0-18" fmla="*/ 476 h 2565654"/>
                <a:gd name="connsiteX1-19" fmla="*/ 1792870 w 1792870"/>
                <a:gd name="connsiteY1-20" fmla="*/ 2363871 h 2565654"/>
                <a:gd name="connsiteX2-21" fmla="*/ 33188 w 1792870"/>
                <a:gd name="connsiteY2-22" fmla="*/ 2565654 h 2565654"/>
                <a:gd name="connsiteX3-23" fmla="*/ 0 w 1792870"/>
                <a:gd name="connsiteY3-24" fmla="*/ 476 h 2565654"/>
                <a:gd name="connsiteX0-25" fmla="*/ 0 w 1792870"/>
                <a:gd name="connsiteY0-26" fmla="*/ 476 h 2565654"/>
                <a:gd name="connsiteX1-27" fmla="*/ 1691271 w 1792870"/>
                <a:gd name="connsiteY1-28" fmla="*/ 2465471 h 2565654"/>
                <a:gd name="connsiteX0-29" fmla="*/ 0 w 1792870"/>
                <a:gd name="connsiteY0-30" fmla="*/ 476 h 2565654"/>
                <a:gd name="connsiteX1-31" fmla="*/ 1792870 w 1792870"/>
                <a:gd name="connsiteY1-32" fmla="*/ 2363871 h 2565654"/>
                <a:gd name="connsiteX2-33" fmla="*/ 33188 w 1792870"/>
                <a:gd name="connsiteY2-34" fmla="*/ 2565654 h 2565654"/>
                <a:gd name="connsiteX3-35" fmla="*/ 0 w 1792870"/>
                <a:gd name="connsiteY3-36" fmla="*/ 476 h 2565654"/>
                <a:gd name="connsiteX0-37" fmla="*/ 0 w 1792870"/>
                <a:gd name="connsiteY0-38" fmla="*/ 476 h 2565654"/>
                <a:gd name="connsiteX1-39" fmla="*/ 1718980 w 1792870"/>
                <a:gd name="connsiteY1-40" fmla="*/ 2391580 h 2565654"/>
                <a:gd name="connsiteX0-41" fmla="*/ 0 w 1792870"/>
                <a:gd name="connsiteY0-42" fmla="*/ 488 h 2565666"/>
                <a:gd name="connsiteX1-43" fmla="*/ 1792870 w 1792870"/>
                <a:gd name="connsiteY1-44" fmla="*/ 2363883 h 2565666"/>
                <a:gd name="connsiteX2-45" fmla="*/ 33188 w 1792870"/>
                <a:gd name="connsiteY2-46" fmla="*/ 2565666 h 2565666"/>
                <a:gd name="connsiteX3-47" fmla="*/ 0 w 1792870"/>
                <a:gd name="connsiteY3-48" fmla="*/ 488 h 2565666"/>
                <a:gd name="connsiteX0-49" fmla="*/ 0 w 1792870"/>
                <a:gd name="connsiteY0-50" fmla="*/ 488 h 2565666"/>
                <a:gd name="connsiteX1-51" fmla="*/ 1718980 w 1792870"/>
                <a:gd name="connsiteY1-52" fmla="*/ 2336979 h 2565666"/>
              </a:gdLst>
              <a:ahLst/>
              <a:cxnLst>
                <a:cxn ang="0">
                  <a:pos x="connsiteX0-1" y="connsiteY0-2"/>
                </a:cxn>
                <a:cxn ang="0">
                  <a:pos x="connsiteX1-3" y="connsiteY1-4"/>
                </a:cxn>
              </a:cxnLst>
              <a:rect l="l" t="t" r="r" b="b"/>
              <a:pathLst>
                <a:path w="1792870" h="2565666" stroke="0" extrusionOk="0">
                  <a:moveTo>
                    <a:pt x="0" y="488"/>
                  </a:moveTo>
                  <a:cubicBezTo>
                    <a:pt x="919137" y="-25446"/>
                    <a:pt x="1720568" y="1010500"/>
                    <a:pt x="1792870" y="2363883"/>
                  </a:cubicBezTo>
                  <a:lnTo>
                    <a:pt x="33188" y="2565666"/>
                  </a:lnTo>
                  <a:lnTo>
                    <a:pt x="0" y="488"/>
                  </a:lnTo>
                  <a:close/>
                </a:path>
                <a:path w="1792870" h="2565666" fill="none">
                  <a:moveTo>
                    <a:pt x="0" y="488"/>
                  </a:moveTo>
                  <a:cubicBezTo>
                    <a:pt x="919137" y="-25446"/>
                    <a:pt x="1646678" y="983596"/>
                    <a:pt x="1718980" y="2336979"/>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3" name="Group 2"/>
          <p:cNvGrpSpPr/>
          <p:nvPr/>
        </p:nvGrpSpPr>
        <p:grpSpPr>
          <a:xfrm>
            <a:off x="2726055" y="622300"/>
            <a:ext cx="6895465" cy="1513840"/>
            <a:chOff x="4293" y="980"/>
            <a:chExt cx="10859" cy="2384"/>
          </a:xfrm>
        </p:grpSpPr>
        <p:sp>
          <p:nvSpPr>
            <p:cNvPr id="76" name="TextBox 75"/>
            <p:cNvSpPr txBox="1"/>
            <p:nvPr/>
          </p:nvSpPr>
          <p:spPr>
            <a:xfrm>
              <a:off x="5390" y="980"/>
              <a:ext cx="8904" cy="1283"/>
            </a:xfrm>
            <a:prstGeom prst="rect">
              <a:avLst/>
            </a:prstGeom>
            <a:noFill/>
          </p:spPr>
          <p:txBody>
            <a:bodyPr wrap="square" rtlCol="0">
              <a:spAutoFit/>
            </a:bodyPr>
            <a:lstStyle/>
            <a:p>
              <a:r>
                <a:rPr lang="en-IN" altLang="en-US" b="1" dirty="0"/>
                <a:t>                                       </a:t>
              </a:r>
              <a:r>
                <a:rPr lang="en-US" b="1" u="sng" dirty="0"/>
                <a:t>Ma</a:t>
              </a:r>
              <a:r>
                <a:rPr lang="en-IN" altLang="en-US" b="1" u="sng" dirty="0" err="1"/>
                <a:t>xillary arch</a:t>
              </a:r>
              <a:r>
                <a:rPr lang="en-US" b="1" u="sng" dirty="0"/>
                <a:t> </a:t>
              </a:r>
            </a:p>
            <a:p>
              <a:r>
                <a:rPr lang="en-US" b="1" dirty="0"/>
                <a:t>                            </a:t>
              </a:r>
              <a:r>
                <a:rPr lang="en-IN" altLang="en-US" b="1" dirty="0"/>
                <a:t>         </a:t>
              </a:r>
              <a:r>
                <a:rPr lang="en-US" b="1" dirty="0"/>
                <a:t> </a:t>
              </a:r>
              <a:r>
                <a:rPr lang="en-IN" altLang="en-US" b="1" dirty="0"/>
                <a:t>S</a:t>
              </a:r>
              <a:r>
                <a:rPr lang="en-IN" altLang="en-US" b="1" u="sng" dirty="0"/>
                <a:t>pace available</a:t>
              </a:r>
            </a:p>
            <a:p>
              <a:endParaRPr lang="en-IN" altLang="en-US" sz="1100" dirty="0"/>
            </a:p>
          </p:txBody>
        </p:sp>
        <p:sp>
          <p:nvSpPr>
            <p:cNvPr id="2" name="Text Box 1"/>
            <p:cNvSpPr txBox="1"/>
            <p:nvPr/>
          </p:nvSpPr>
          <p:spPr>
            <a:xfrm>
              <a:off x="4293" y="1912"/>
              <a:ext cx="10859" cy="1452"/>
            </a:xfrm>
            <a:prstGeom prst="rect">
              <a:avLst/>
            </a:prstGeom>
            <a:noFill/>
            <a:ln w="9525">
              <a:noFill/>
            </a:ln>
          </p:spPr>
          <p:txBody>
            <a:bodyPr wrap="square">
              <a:spAutoFit/>
            </a:bodyPr>
            <a:lstStyle/>
            <a:p>
              <a:pPr indent="0"/>
              <a:r>
                <a:rPr lang="en-US" b="0" dirty="0">
                  <a:latin typeface="Times New Roman" panose="02020603050405020304" charset="0"/>
                  <a:cs typeface="Carlito" charset="0"/>
                </a:rPr>
                <a:t>From mesial surface of the permanent 1st molar to the mesial surface of the opposite permanent 1st molar along the</a:t>
              </a:r>
              <a:r>
                <a:rPr lang="en-IN" altLang="en-US" b="0" dirty="0">
                  <a:latin typeface="Times New Roman" panose="02020603050405020304" charset="0"/>
                  <a:cs typeface="Carlito" charset="0"/>
                </a:rPr>
                <a:t> buccal cusps</a:t>
              </a:r>
              <a:r>
                <a:rPr lang="en-US" b="0" dirty="0">
                  <a:latin typeface="Times New Roman" panose="02020603050405020304" charset="0"/>
                  <a:cs typeface="Carlito" charset="0"/>
                </a:rPr>
                <a:t> of posterior teeth and incisal edges of anterior teeth on</a:t>
              </a:r>
              <a:r>
                <a:rPr lang="en-IN" altLang="en-US" b="0" dirty="0">
                  <a:latin typeface="Times New Roman" panose="02020603050405020304" charset="0"/>
                  <a:cs typeface="Carlito" charset="0"/>
                </a:rPr>
                <a:t> </a:t>
              </a:r>
              <a:r>
                <a:rPr lang="en-US" b="0" dirty="0">
                  <a:latin typeface="Times New Roman" panose="02020603050405020304" charset="0"/>
                  <a:cs typeface="Carlito" charset="0"/>
                </a:rPr>
                <a:t>the basal bone</a:t>
              </a:r>
              <a:endParaRPr lang="en-US" dirty="0"/>
            </a:p>
          </p:txBody>
        </p:sp>
      </p:grpSp>
      <p:sp>
        <p:nvSpPr>
          <p:cNvPr id="77" name="TextBox 76"/>
          <p:cNvSpPr txBox="1"/>
          <p:nvPr/>
        </p:nvSpPr>
        <p:spPr>
          <a:xfrm>
            <a:off x="4130245" y="204186"/>
            <a:ext cx="2174670" cy="369332"/>
          </a:xfrm>
          <a:prstGeom prst="rect">
            <a:avLst/>
          </a:prstGeom>
          <a:solidFill>
            <a:schemeClr val="accent2"/>
          </a:solidFill>
        </p:spPr>
        <p:txBody>
          <a:bodyPr wrap="square" rtlCol="0">
            <a:spAutoFit/>
          </a:bodyPr>
          <a:lstStyle/>
          <a:p>
            <a:r>
              <a:rPr lang="en-US" dirty="0"/>
              <a:t>S29 1</a:t>
            </a: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3600450" y="2553558"/>
            <a:ext cx="3834130" cy="3035935"/>
            <a:chOff x="5420" y="2833"/>
            <a:chExt cx="6038" cy="4781"/>
          </a:xfrm>
        </p:grpSpPr>
        <p:grpSp>
          <p:nvGrpSpPr>
            <p:cNvPr id="4" name="Group 3"/>
            <p:cNvGrpSpPr/>
            <p:nvPr/>
          </p:nvGrpSpPr>
          <p:grpSpPr>
            <a:xfrm>
              <a:off x="5420" y="2833"/>
              <a:ext cx="6038" cy="4634"/>
              <a:chOff x="13684" y="2809"/>
              <a:chExt cx="6038" cy="4634"/>
            </a:xfrm>
          </p:grpSpPr>
          <p:sp>
            <p:nvSpPr>
              <p:cNvPr id="8" name="Block Arc 143"/>
              <p:cNvSpPr/>
              <p:nvPr/>
            </p:nvSpPr>
            <p:spPr>
              <a:xfrm rot="10800000">
                <a:off x="13684" y="2809"/>
                <a:ext cx="6039" cy="4483"/>
              </a:xfrm>
              <a:custGeom>
                <a:avLst/>
                <a:gdLst>
                  <a:gd name="connsiteX0" fmla="*/ 3367 w 3977194"/>
                  <a:gd name="connsiteY0" fmla="*/ 2902205 h 5485356"/>
                  <a:gd name="connsiteX1" fmla="*/ 734760 w 3977194"/>
                  <a:gd name="connsiteY1" fmla="*/ 613871 h 5485356"/>
                  <a:gd name="connsiteX2" fmla="*/ 3332061 w 3977194"/>
                  <a:gd name="connsiteY2" fmla="*/ 720548 h 5485356"/>
                  <a:gd name="connsiteX3" fmla="*/ 3967717 w 3977194"/>
                  <a:gd name="connsiteY3" fmla="*/ 3010127 h 5485356"/>
                  <a:gd name="connsiteX4" fmla="*/ 2980051 w 3977194"/>
                  <a:gd name="connsiteY4" fmla="*/ 2876658 h 5485356"/>
                  <a:gd name="connsiteX5" fmla="*/ 2744007 w 3977194"/>
                  <a:gd name="connsiteY5" fmla="*/ 1605663 h 5485356"/>
                  <a:gd name="connsiteX6" fmla="*/ 1273264 w 3977194"/>
                  <a:gd name="connsiteY6" fmla="*/ 1528163 h 5485356"/>
                  <a:gd name="connsiteX7" fmla="*/ 995255 w 3977194"/>
                  <a:gd name="connsiteY7" fmla="*/ 2822500 h 5485356"/>
                  <a:gd name="connsiteX8" fmla="*/ 3367 w 3977194"/>
                  <a:gd name="connsiteY8" fmla="*/ 2902205 h 5485356"/>
                  <a:gd name="connsiteX0-1" fmla="*/ 3373 w 3977213"/>
                  <a:gd name="connsiteY0-2" fmla="*/ 2902209 h 3010131"/>
                  <a:gd name="connsiteX1-3" fmla="*/ 734766 w 3977213"/>
                  <a:gd name="connsiteY1-4" fmla="*/ 613875 h 3010131"/>
                  <a:gd name="connsiteX2-5" fmla="*/ 3332067 w 3977213"/>
                  <a:gd name="connsiteY2-6" fmla="*/ 720552 h 3010131"/>
                  <a:gd name="connsiteX3-7" fmla="*/ 3967723 w 3977213"/>
                  <a:gd name="connsiteY3-8" fmla="*/ 3010131 h 3010131"/>
                  <a:gd name="connsiteX4-9" fmla="*/ 2980057 w 3977213"/>
                  <a:gd name="connsiteY4-10" fmla="*/ 2876662 h 3010131"/>
                  <a:gd name="connsiteX5-11" fmla="*/ 2744013 w 3977213"/>
                  <a:gd name="connsiteY5-12" fmla="*/ 1605667 h 3010131"/>
                  <a:gd name="connsiteX6-13" fmla="*/ 2050745 w 3977213"/>
                  <a:gd name="connsiteY6-14" fmla="*/ 816468 h 3010131"/>
                  <a:gd name="connsiteX7-15" fmla="*/ 1273270 w 3977213"/>
                  <a:gd name="connsiteY7-16" fmla="*/ 1528167 h 3010131"/>
                  <a:gd name="connsiteX8-17" fmla="*/ 995261 w 3977213"/>
                  <a:gd name="connsiteY8-18" fmla="*/ 2822504 h 3010131"/>
                  <a:gd name="connsiteX9" fmla="*/ 3373 w 3977213"/>
                  <a:gd name="connsiteY9" fmla="*/ 2902209 h 3010131"/>
                  <a:gd name="connsiteX0-19" fmla="*/ 3373 w 3977213"/>
                  <a:gd name="connsiteY0-20" fmla="*/ 2902209 h 3010131"/>
                  <a:gd name="connsiteX1-21" fmla="*/ 734766 w 3977213"/>
                  <a:gd name="connsiteY1-22" fmla="*/ 613875 h 3010131"/>
                  <a:gd name="connsiteX2-23" fmla="*/ 3332067 w 3977213"/>
                  <a:gd name="connsiteY2-24" fmla="*/ 720552 h 3010131"/>
                  <a:gd name="connsiteX3-25" fmla="*/ 3967723 w 3977213"/>
                  <a:gd name="connsiteY3-26" fmla="*/ 3010131 h 3010131"/>
                  <a:gd name="connsiteX4-27" fmla="*/ 2980057 w 3977213"/>
                  <a:gd name="connsiteY4-28" fmla="*/ 2876662 h 3010131"/>
                  <a:gd name="connsiteX5-29" fmla="*/ 2744013 w 3977213"/>
                  <a:gd name="connsiteY5-30" fmla="*/ 1605667 h 3010131"/>
                  <a:gd name="connsiteX6-31" fmla="*/ 2050745 w 3977213"/>
                  <a:gd name="connsiteY6-32" fmla="*/ 851979 h 3010131"/>
                  <a:gd name="connsiteX7-33" fmla="*/ 1273270 w 3977213"/>
                  <a:gd name="connsiteY7-34" fmla="*/ 1528167 h 3010131"/>
                  <a:gd name="connsiteX8-35" fmla="*/ 995261 w 3977213"/>
                  <a:gd name="connsiteY8-36" fmla="*/ 2822504 h 3010131"/>
                  <a:gd name="connsiteX9-37" fmla="*/ 3373 w 3977213"/>
                  <a:gd name="connsiteY9-38" fmla="*/ 2902209 h 3010131"/>
                  <a:gd name="connsiteX0-39" fmla="*/ 3373 w 3977213"/>
                  <a:gd name="connsiteY0-40" fmla="*/ 2902209 h 3010131"/>
                  <a:gd name="connsiteX1-41" fmla="*/ 734766 w 3977213"/>
                  <a:gd name="connsiteY1-42" fmla="*/ 613875 h 3010131"/>
                  <a:gd name="connsiteX2-43" fmla="*/ 3332067 w 3977213"/>
                  <a:gd name="connsiteY2-44" fmla="*/ 720552 h 3010131"/>
                  <a:gd name="connsiteX3-45" fmla="*/ 3967723 w 3977213"/>
                  <a:gd name="connsiteY3-46" fmla="*/ 3010131 h 3010131"/>
                  <a:gd name="connsiteX4-47" fmla="*/ 2980057 w 3977213"/>
                  <a:gd name="connsiteY4-48" fmla="*/ 2876662 h 3010131"/>
                  <a:gd name="connsiteX5-49" fmla="*/ 2894933 w 3977213"/>
                  <a:gd name="connsiteY5-50" fmla="*/ 1534645 h 3010131"/>
                  <a:gd name="connsiteX6-51" fmla="*/ 2050745 w 3977213"/>
                  <a:gd name="connsiteY6-52" fmla="*/ 851979 h 3010131"/>
                  <a:gd name="connsiteX7-53" fmla="*/ 1273270 w 3977213"/>
                  <a:gd name="connsiteY7-54" fmla="*/ 1528167 h 3010131"/>
                  <a:gd name="connsiteX8-55" fmla="*/ 995261 w 3977213"/>
                  <a:gd name="connsiteY8-56" fmla="*/ 2822504 h 3010131"/>
                  <a:gd name="connsiteX9-57" fmla="*/ 3373 w 3977213"/>
                  <a:gd name="connsiteY9-58" fmla="*/ 2902209 h 3010131"/>
                  <a:gd name="connsiteX0-59" fmla="*/ 3373 w 3977213"/>
                  <a:gd name="connsiteY0-60" fmla="*/ 2902209 h 3010131"/>
                  <a:gd name="connsiteX1-61" fmla="*/ 734766 w 3977213"/>
                  <a:gd name="connsiteY1-62" fmla="*/ 613875 h 3010131"/>
                  <a:gd name="connsiteX2-63" fmla="*/ 3332067 w 3977213"/>
                  <a:gd name="connsiteY2-64" fmla="*/ 720552 h 3010131"/>
                  <a:gd name="connsiteX3-65" fmla="*/ 3967723 w 3977213"/>
                  <a:gd name="connsiteY3-66" fmla="*/ 3010131 h 3010131"/>
                  <a:gd name="connsiteX4-67" fmla="*/ 3175366 w 3977213"/>
                  <a:gd name="connsiteY4-68" fmla="*/ 2796763 h 3010131"/>
                  <a:gd name="connsiteX5-69" fmla="*/ 2894933 w 3977213"/>
                  <a:gd name="connsiteY5-70" fmla="*/ 1534645 h 3010131"/>
                  <a:gd name="connsiteX6-71" fmla="*/ 2050745 w 3977213"/>
                  <a:gd name="connsiteY6-72" fmla="*/ 851979 h 3010131"/>
                  <a:gd name="connsiteX7-73" fmla="*/ 1273270 w 3977213"/>
                  <a:gd name="connsiteY7-74" fmla="*/ 1528167 h 3010131"/>
                  <a:gd name="connsiteX8-75" fmla="*/ 995261 w 3977213"/>
                  <a:gd name="connsiteY8-76" fmla="*/ 2822504 h 3010131"/>
                  <a:gd name="connsiteX9-77" fmla="*/ 3373 w 3977213"/>
                  <a:gd name="connsiteY9-78" fmla="*/ 2902209 h 3010131"/>
                  <a:gd name="connsiteX0-79" fmla="*/ 3373 w 3977213"/>
                  <a:gd name="connsiteY0-80" fmla="*/ 2902209 h 3010131"/>
                  <a:gd name="connsiteX1-81" fmla="*/ 734766 w 3977213"/>
                  <a:gd name="connsiteY1-82" fmla="*/ 613875 h 3010131"/>
                  <a:gd name="connsiteX2-83" fmla="*/ 3332067 w 3977213"/>
                  <a:gd name="connsiteY2-84" fmla="*/ 720552 h 3010131"/>
                  <a:gd name="connsiteX3-85" fmla="*/ 3967723 w 3977213"/>
                  <a:gd name="connsiteY3-86" fmla="*/ 3010131 h 3010131"/>
                  <a:gd name="connsiteX4-87" fmla="*/ 3175366 w 3977213"/>
                  <a:gd name="connsiteY4-88" fmla="*/ 2796763 h 3010131"/>
                  <a:gd name="connsiteX5-89" fmla="*/ 2894933 w 3977213"/>
                  <a:gd name="connsiteY5-90" fmla="*/ 1534645 h 3010131"/>
                  <a:gd name="connsiteX6-91" fmla="*/ 2050745 w 3977213"/>
                  <a:gd name="connsiteY6-92" fmla="*/ 851979 h 3010131"/>
                  <a:gd name="connsiteX7-93" fmla="*/ 1148983 w 3977213"/>
                  <a:gd name="connsiteY7-94" fmla="*/ 1439391 h 3010131"/>
                  <a:gd name="connsiteX8-95" fmla="*/ 995261 w 3977213"/>
                  <a:gd name="connsiteY8-96" fmla="*/ 2822504 h 3010131"/>
                  <a:gd name="connsiteX9-97" fmla="*/ 3373 w 3977213"/>
                  <a:gd name="connsiteY9-98" fmla="*/ 2902209 h 3010131"/>
                  <a:gd name="connsiteX0-99" fmla="*/ 3373 w 3977213"/>
                  <a:gd name="connsiteY0-100" fmla="*/ 2902209 h 3010131"/>
                  <a:gd name="connsiteX1-101" fmla="*/ 734766 w 3977213"/>
                  <a:gd name="connsiteY1-102" fmla="*/ 613875 h 3010131"/>
                  <a:gd name="connsiteX2-103" fmla="*/ 3332067 w 3977213"/>
                  <a:gd name="connsiteY2-104" fmla="*/ 720552 h 3010131"/>
                  <a:gd name="connsiteX3-105" fmla="*/ 3967723 w 3977213"/>
                  <a:gd name="connsiteY3-106" fmla="*/ 3010131 h 3010131"/>
                  <a:gd name="connsiteX4-107" fmla="*/ 3175366 w 3977213"/>
                  <a:gd name="connsiteY4-108" fmla="*/ 2796763 h 3010131"/>
                  <a:gd name="connsiteX5-109" fmla="*/ 2894933 w 3977213"/>
                  <a:gd name="connsiteY5-110" fmla="*/ 1534645 h 3010131"/>
                  <a:gd name="connsiteX6-111" fmla="*/ 2032990 w 3977213"/>
                  <a:gd name="connsiteY6-112" fmla="*/ 718814 h 3010131"/>
                  <a:gd name="connsiteX7-113" fmla="*/ 1148983 w 3977213"/>
                  <a:gd name="connsiteY7-114" fmla="*/ 1439391 h 3010131"/>
                  <a:gd name="connsiteX8-115" fmla="*/ 995261 w 3977213"/>
                  <a:gd name="connsiteY8-116" fmla="*/ 2822504 h 3010131"/>
                  <a:gd name="connsiteX9-117" fmla="*/ 3373 w 3977213"/>
                  <a:gd name="connsiteY9-118" fmla="*/ 2902209 h 3010131"/>
                  <a:gd name="connsiteX0-119" fmla="*/ 3373 w 3977213"/>
                  <a:gd name="connsiteY0-120" fmla="*/ 2902209 h 3010131"/>
                  <a:gd name="connsiteX1-121" fmla="*/ 734766 w 3977213"/>
                  <a:gd name="connsiteY1-122" fmla="*/ 613875 h 3010131"/>
                  <a:gd name="connsiteX2-123" fmla="*/ 3332067 w 3977213"/>
                  <a:gd name="connsiteY2-124" fmla="*/ 720552 h 3010131"/>
                  <a:gd name="connsiteX3-125" fmla="*/ 3967723 w 3977213"/>
                  <a:gd name="connsiteY3-126" fmla="*/ 3010131 h 3010131"/>
                  <a:gd name="connsiteX4-127" fmla="*/ 3175366 w 3977213"/>
                  <a:gd name="connsiteY4-128" fmla="*/ 2796763 h 3010131"/>
                  <a:gd name="connsiteX5-129" fmla="*/ 2894933 w 3977213"/>
                  <a:gd name="connsiteY5-130" fmla="*/ 1534645 h 3010131"/>
                  <a:gd name="connsiteX6-131" fmla="*/ 2032990 w 3977213"/>
                  <a:gd name="connsiteY6-132" fmla="*/ 718814 h 3010131"/>
                  <a:gd name="connsiteX7-133" fmla="*/ 1148983 w 3977213"/>
                  <a:gd name="connsiteY7-134" fmla="*/ 1439391 h 3010131"/>
                  <a:gd name="connsiteX8-135" fmla="*/ 799952 w 3977213"/>
                  <a:gd name="connsiteY8-136" fmla="*/ 2778116 h 3010131"/>
                  <a:gd name="connsiteX9-137" fmla="*/ 3373 w 3977213"/>
                  <a:gd name="connsiteY9-138" fmla="*/ 2902209 h 3010131"/>
                  <a:gd name="connsiteX0-139" fmla="*/ 3791 w 3974761"/>
                  <a:gd name="connsiteY0-140" fmla="*/ 2679097 h 2787019"/>
                  <a:gd name="connsiteX1-141" fmla="*/ 735184 w 3974761"/>
                  <a:gd name="connsiteY1-142" fmla="*/ 390763 h 2787019"/>
                  <a:gd name="connsiteX2-143" fmla="*/ 3199320 w 3974761"/>
                  <a:gd name="connsiteY2-144" fmla="*/ 568461 h 2787019"/>
                  <a:gd name="connsiteX3-145" fmla="*/ 3968141 w 3974761"/>
                  <a:gd name="connsiteY3-146" fmla="*/ 2787019 h 2787019"/>
                  <a:gd name="connsiteX4-147" fmla="*/ 3175784 w 3974761"/>
                  <a:gd name="connsiteY4-148" fmla="*/ 2573651 h 2787019"/>
                  <a:gd name="connsiteX5-149" fmla="*/ 2895351 w 3974761"/>
                  <a:gd name="connsiteY5-150" fmla="*/ 1311533 h 2787019"/>
                  <a:gd name="connsiteX6-151" fmla="*/ 2033408 w 3974761"/>
                  <a:gd name="connsiteY6-152" fmla="*/ 495702 h 2787019"/>
                  <a:gd name="connsiteX7-153" fmla="*/ 1149401 w 3974761"/>
                  <a:gd name="connsiteY7-154" fmla="*/ 1216279 h 2787019"/>
                  <a:gd name="connsiteX8-155" fmla="*/ 800370 w 3974761"/>
                  <a:gd name="connsiteY8-156" fmla="*/ 2555004 h 2787019"/>
                  <a:gd name="connsiteX9-157" fmla="*/ 3791 w 3974761"/>
                  <a:gd name="connsiteY9-158" fmla="*/ 2679097 h 2787019"/>
                  <a:gd name="connsiteX0-159" fmla="*/ 2327 w 3974091"/>
                  <a:gd name="connsiteY0-160" fmla="*/ 2456735 h 2564657"/>
                  <a:gd name="connsiteX1-161" fmla="*/ 911273 w 3974091"/>
                  <a:gd name="connsiteY1-162" fmla="*/ 221667 h 2564657"/>
                  <a:gd name="connsiteX2-163" fmla="*/ 3197856 w 3974091"/>
                  <a:gd name="connsiteY2-164" fmla="*/ 346099 h 2564657"/>
                  <a:gd name="connsiteX3-165" fmla="*/ 3966677 w 3974091"/>
                  <a:gd name="connsiteY3-166" fmla="*/ 2564657 h 2564657"/>
                  <a:gd name="connsiteX4-167" fmla="*/ 3174320 w 3974091"/>
                  <a:gd name="connsiteY4-168" fmla="*/ 2351289 h 2564657"/>
                  <a:gd name="connsiteX5-169" fmla="*/ 2893887 w 3974091"/>
                  <a:gd name="connsiteY5-170" fmla="*/ 1089171 h 2564657"/>
                  <a:gd name="connsiteX6-171" fmla="*/ 2031944 w 3974091"/>
                  <a:gd name="connsiteY6-172" fmla="*/ 273340 h 2564657"/>
                  <a:gd name="connsiteX7-173" fmla="*/ 1147937 w 3974091"/>
                  <a:gd name="connsiteY7-174" fmla="*/ 993917 h 2564657"/>
                  <a:gd name="connsiteX8-175" fmla="*/ 798906 w 3974091"/>
                  <a:gd name="connsiteY8-176" fmla="*/ 2332642 h 2564657"/>
                  <a:gd name="connsiteX9-177" fmla="*/ 2327 w 3974091"/>
                  <a:gd name="connsiteY9-178" fmla="*/ 2456735 h 2564657"/>
                  <a:gd name="connsiteX0-179" fmla="*/ 2297 w 3973444"/>
                  <a:gd name="connsiteY0-180" fmla="*/ 2495233 h 2603155"/>
                  <a:gd name="connsiteX1-181" fmla="*/ 911243 w 3973444"/>
                  <a:gd name="connsiteY1-182" fmla="*/ 260165 h 2603155"/>
                  <a:gd name="connsiteX2-183" fmla="*/ 3162315 w 3973444"/>
                  <a:gd name="connsiteY2-184" fmla="*/ 307358 h 2603155"/>
                  <a:gd name="connsiteX3-185" fmla="*/ 3966647 w 3973444"/>
                  <a:gd name="connsiteY3-186" fmla="*/ 2603155 h 2603155"/>
                  <a:gd name="connsiteX4-187" fmla="*/ 3174290 w 3973444"/>
                  <a:gd name="connsiteY4-188" fmla="*/ 2389787 h 2603155"/>
                  <a:gd name="connsiteX5-189" fmla="*/ 2893857 w 3973444"/>
                  <a:gd name="connsiteY5-190" fmla="*/ 1127669 h 2603155"/>
                  <a:gd name="connsiteX6-191" fmla="*/ 2031914 w 3973444"/>
                  <a:gd name="connsiteY6-192" fmla="*/ 311838 h 2603155"/>
                  <a:gd name="connsiteX7-193" fmla="*/ 1147907 w 3973444"/>
                  <a:gd name="connsiteY7-194" fmla="*/ 1032415 h 2603155"/>
                  <a:gd name="connsiteX8-195" fmla="*/ 798876 w 3973444"/>
                  <a:gd name="connsiteY8-196" fmla="*/ 2371140 h 2603155"/>
                  <a:gd name="connsiteX9-197" fmla="*/ 2297 w 3973444"/>
                  <a:gd name="connsiteY9-198" fmla="*/ 2495233 h 2603155"/>
                  <a:gd name="connsiteX0-199" fmla="*/ 2438 w 3973654"/>
                  <a:gd name="connsiteY0-200" fmla="*/ 2516084 h 2624006"/>
                  <a:gd name="connsiteX1-201" fmla="*/ 884751 w 3973654"/>
                  <a:gd name="connsiteY1-202" fmla="*/ 246687 h 2624006"/>
                  <a:gd name="connsiteX2-203" fmla="*/ 3162456 w 3973654"/>
                  <a:gd name="connsiteY2-204" fmla="*/ 328209 h 2624006"/>
                  <a:gd name="connsiteX3-205" fmla="*/ 3966788 w 3973654"/>
                  <a:gd name="connsiteY3-206" fmla="*/ 2624006 h 2624006"/>
                  <a:gd name="connsiteX4-207" fmla="*/ 3174431 w 3973654"/>
                  <a:gd name="connsiteY4-208" fmla="*/ 2410638 h 2624006"/>
                  <a:gd name="connsiteX5-209" fmla="*/ 2893998 w 3973654"/>
                  <a:gd name="connsiteY5-210" fmla="*/ 1148520 h 2624006"/>
                  <a:gd name="connsiteX6-211" fmla="*/ 2032055 w 3973654"/>
                  <a:gd name="connsiteY6-212" fmla="*/ 332689 h 2624006"/>
                  <a:gd name="connsiteX7-213" fmla="*/ 1148048 w 3973654"/>
                  <a:gd name="connsiteY7-214" fmla="*/ 1053266 h 2624006"/>
                  <a:gd name="connsiteX8-215" fmla="*/ 799017 w 3973654"/>
                  <a:gd name="connsiteY8-216" fmla="*/ 2391991 h 2624006"/>
                  <a:gd name="connsiteX9-217" fmla="*/ 2438 w 3973654"/>
                  <a:gd name="connsiteY9-218" fmla="*/ 2516084 h 2624006"/>
                  <a:gd name="connsiteX0-219" fmla="*/ 1754 w 3972550"/>
                  <a:gd name="connsiteY0-220" fmla="*/ 2614478 h 2722400"/>
                  <a:gd name="connsiteX1-221" fmla="*/ 1052743 w 3972550"/>
                  <a:gd name="connsiteY1-222" fmla="*/ 199186 h 2722400"/>
                  <a:gd name="connsiteX2-223" fmla="*/ 3161772 w 3972550"/>
                  <a:gd name="connsiteY2-224" fmla="*/ 426603 h 2722400"/>
                  <a:gd name="connsiteX3-225" fmla="*/ 3966104 w 3972550"/>
                  <a:gd name="connsiteY3-226" fmla="*/ 2722400 h 2722400"/>
                  <a:gd name="connsiteX4-227" fmla="*/ 3173747 w 3972550"/>
                  <a:gd name="connsiteY4-228" fmla="*/ 2509032 h 2722400"/>
                  <a:gd name="connsiteX5-229" fmla="*/ 2893314 w 3972550"/>
                  <a:gd name="connsiteY5-230" fmla="*/ 1246914 h 2722400"/>
                  <a:gd name="connsiteX6-231" fmla="*/ 2031371 w 3972550"/>
                  <a:gd name="connsiteY6-232" fmla="*/ 431083 h 2722400"/>
                  <a:gd name="connsiteX7-233" fmla="*/ 1147364 w 3972550"/>
                  <a:gd name="connsiteY7-234" fmla="*/ 1151660 h 2722400"/>
                  <a:gd name="connsiteX8-235" fmla="*/ 798333 w 3972550"/>
                  <a:gd name="connsiteY8-236" fmla="*/ 2490385 h 2722400"/>
                  <a:gd name="connsiteX9-237" fmla="*/ 1754 w 3972550"/>
                  <a:gd name="connsiteY9-238" fmla="*/ 2614478 h 2722400"/>
                  <a:gd name="connsiteX0-239" fmla="*/ 1724 w 3971729"/>
                  <a:gd name="connsiteY0-240" fmla="*/ 2632079 h 2740001"/>
                  <a:gd name="connsiteX1-241" fmla="*/ 1052713 w 3971729"/>
                  <a:gd name="connsiteY1-242" fmla="*/ 216787 h 2740001"/>
                  <a:gd name="connsiteX2-243" fmla="*/ 3099598 w 3971729"/>
                  <a:gd name="connsiteY2-244" fmla="*/ 401294 h 2740001"/>
                  <a:gd name="connsiteX3-245" fmla="*/ 3966074 w 3971729"/>
                  <a:gd name="connsiteY3-246" fmla="*/ 2740001 h 2740001"/>
                  <a:gd name="connsiteX4-247" fmla="*/ 3173717 w 3971729"/>
                  <a:gd name="connsiteY4-248" fmla="*/ 2526633 h 2740001"/>
                  <a:gd name="connsiteX5-249" fmla="*/ 2893284 w 3971729"/>
                  <a:gd name="connsiteY5-250" fmla="*/ 1264515 h 2740001"/>
                  <a:gd name="connsiteX6-251" fmla="*/ 2031341 w 3971729"/>
                  <a:gd name="connsiteY6-252" fmla="*/ 448684 h 2740001"/>
                  <a:gd name="connsiteX7-253" fmla="*/ 1147334 w 3971729"/>
                  <a:gd name="connsiteY7-254" fmla="*/ 1169261 h 2740001"/>
                  <a:gd name="connsiteX8-255" fmla="*/ 798303 w 3971729"/>
                  <a:gd name="connsiteY8-256" fmla="*/ 2507986 h 2740001"/>
                  <a:gd name="connsiteX9-257" fmla="*/ 1724 w 3971729"/>
                  <a:gd name="connsiteY9-258" fmla="*/ 2632079 h 2740001"/>
                  <a:gd name="connsiteX0-259" fmla="*/ 1724 w 3971729"/>
                  <a:gd name="connsiteY0-260" fmla="*/ 2632079 h 2740001"/>
                  <a:gd name="connsiteX1-261" fmla="*/ 1052713 w 3971729"/>
                  <a:gd name="connsiteY1-262" fmla="*/ 216787 h 2740001"/>
                  <a:gd name="connsiteX2-263" fmla="*/ 3099598 w 3971729"/>
                  <a:gd name="connsiteY2-264" fmla="*/ 401294 h 2740001"/>
                  <a:gd name="connsiteX3-265" fmla="*/ 3966074 w 3971729"/>
                  <a:gd name="connsiteY3-266" fmla="*/ 2740001 h 2740001"/>
                  <a:gd name="connsiteX4-267" fmla="*/ 3182595 w 3971729"/>
                  <a:gd name="connsiteY4-268" fmla="*/ 2578126 h 2740001"/>
                  <a:gd name="connsiteX5-269" fmla="*/ 2893284 w 3971729"/>
                  <a:gd name="connsiteY5-270" fmla="*/ 1264515 h 2740001"/>
                  <a:gd name="connsiteX6-271" fmla="*/ 2031341 w 3971729"/>
                  <a:gd name="connsiteY6-272" fmla="*/ 448684 h 2740001"/>
                  <a:gd name="connsiteX7-273" fmla="*/ 1147334 w 3971729"/>
                  <a:gd name="connsiteY7-274" fmla="*/ 1169261 h 2740001"/>
                  <a:gd name="connsiteX8-275" fmla="*/ 798303 w 3971729"/>
                  <a:gd name="connsiteY8-276" fmla="*/ 2507986 h 2740001"/>
                  <a:gd name="connsiteX9-277" fmla="*/ 1724 w 3971729"/>
                  <a:gd name="connsiteY9-278" fmla="*/ 2632079 h 2740001"/>
                  <a:gd name="connsiteX0-279" fmla="*/ 1724 w 3962876"/>
                  <a:gd name="connsiteY0-280" fmla="*/ 2629270 h 2678609"/>
                  <a:gd name="connsiteX1-281" fmla="*/ 1052713 w 3962876"/>
                  <a:gd name="connsiteY1-282" fmla="*/ 213978 h 2678609"/>
                  <a:gd name="connsiteX2-283" fmla="*/ 3099598 w 3962876"/>
                  <a:gd name="connsiteY2-284" fmla="*/ 398485 h 2678609"/>
                  <a:gd name="connsiteX3-285" fmla="*/ 3957136 w 3962876"/>
                  <a:gd name="connsiteY3-286" fmla="*/ 2678609 h 2678609"/>
                  <a:gd name="connsiteX4-287" fmla="*/ 3182595 w 3962876"/>
                  <a:gd name="connsiteY4-288" fmla="*/ 2575317 h 2678609"/>
                  <a:gd name="connsiteX5-289" fmla="*/ 2893284 w 3962876"/>
                  <a:gd name="connsiteY5-290" fmla="*/ 1261706 h 2678609"/>
                  <a:gd name="connsiteX6-291" fmla="*/ 2031341 w 3962876"/>
                  <a:gd name="connsiteY6-292" fmla="*/ 445875 h 2678609"/>
                  <a:gd name="connsiteX7-293" fmla="*/ 1147334 w 3962876"/>
                  <a:gd name="connsiteY7-294" fmla="*/ 1166452 h 2678609"/>
                  <a:gd name="connsiteX8-295" fmla="*/ 798303 w 3962876"/>
                  <a:gd name="connsiteY8-296" fmla="*/ 2505177 h 2678609"/>
                  <a:gd name="connsiteX9-297" fmla="*/ 1724 w 3962876"/>
                  <a:gd name="connsiteY9-298" fmla="*/ 2629270 h 2678609"/>
                  <a:gd name="connsiteX0-299" fmla="*/ 1724 w 3962876"/>
                  <a:gd name="connsiteY0-300" fmla="*/ 2629270 h 2678609"/>
                  <a:gd name="connsiteX1-301" fmla="*/ 1052713 w 3962876"/>
                  <a:gd name="connsiteY1-302" fmla="*/ 213978 h 2678609"/>
                  <a:gd name="connsiteX2-303" fmla="*/ 3099598 w 3962876"/>
                  <a:gd name="connsiteY2-304" fmla="*/ 398485 h 2678609"/>
                  <a:gd name="connsiteX3-305" fmla="*/ 3957136 w 3962876"/>
                  <a:gd name="connsiteY3-306" fmla="*/ 2678609 h 2678609"/>
                  <a:gd name="connsiteX4-307" fmla="*/ 3173656 w 3962876"/>
                  <a:gd name="connsiteY4-308" fmla="*/ 2483259 h 2678609"/>
                  <a:gd name="connsiteX5-309" fmla="*/ 2893284 w 3962876"/>
                  <a:gd name="connsiteY5-310" fmla="*/ 1261706 h 2678609"/>
                  <a:gd name="connsiteX6-311" fmla="*/ 2031341 w 3962876"/>
                  <a:gd name="connsiteY6-312" fmla="*/ 445875 h 2678609"/>
                  <a:gd name="connsiteX7-313" fmla="*/ 1147334 w 3962876"/>
                  <a:gd name="connsiteY7-314" fmla="*/ 1166452 h 2678609"/>
                  <a:gd name="connsiteX8-315" fmla="*/ 798303 w 3962876"/>
                  <a:gd name="connsiteY8-316" fmla="*/ 2505177 h 2678609"/>
                  <a:gd name="connsiteX9-317" fmla="*/ 1724 w 3962876"/>
                  <a:gd name="connsiteY9-318" fmla="*/ 2629270 h 2678609"/>
                  <a:gd name="connsiteX0-319" fmla="*/ 1724 w 3962876"/>
                  <a:gd name="connsiteY0-320" fmla="*/ 2624926 h 2624926"/>
                  <a:gd name="connsiteX1-321" fmla="*/ 1052713 w 3962876"/>
                  <a:gd name="connsiteY1-322" fmla="*/ 209634 h 2624926"/>
                  <a:gd name="connsiteX2-323" fmla="*/ 3099598 w 3962876"/>
                  <a:gd name="connsiteY2-324" fmla="*/ 394141 h 2624926"/>
                  <a:gd name="connsiteX3-325" fmla="*/ 3957136 w 3962876"/>
                  <a:gd name="connsiteY3-326" fmla="*/ 2582207 h 2624926"/>
                  <a:gd name="connsiteX4-327" fmla="*/ 3173656 w 3962876"/>
                  <a:gd name="connsiteY4-328" fmla="*/ 2478915 h 2624926"/>
                  <a:gd name="connsiteX5-329" fmla="*/ 2893284 w 3962876"/>
                  <a:gd name="connsiteY5-330" fmla="*/ 1257362 h 2624926"/>
                  <a:gd name="connsiteX6-331" fmla="*/ 2031341 w 3962876"/>
                  <a:gd name="connsiteY6-332" fmla="*/ 441531 h 2624926"/>
                  <a:gd name="connsiteX7-333" fmla="*/ 1147334 w 3962876"/>
                  <a:gd name="connsiteY7-334" fmla="*/ 1162108 h 2624926"/>
                  <a:gd name="connsiteX8-335" fmla="*/ 798303 w 3962876"/>
                  <a:gd name="connsiteY8-336" fmla="*/ 2500833 h 2624926"/>
                  <a:gd name="connsiteX9-337" fmla="*/ 1724 w 3962876"/>
                  <a:gd name="connsiteY9-338" fmla="*/ 2624926 h 2624926"/>
                  <a:gd name="connsiteX0-339" fmla="*/ 1724 w 3962876"/>
                  <a:gd name="connsiteY0-340" fmla="*/ 2624926 h 2624926"/>
                  <a:gd name="connsiteX1-341" fmla="*/ 1052713 w 3962876"/>
                  <a:gd name="connsiteY1-342" fmla="*/ 209634 h 2624926"/>
                  <a:gd name="connsiteX2-343" fmla="*/ 3099598 w 3962876"/>
                  <a:gd name="connsiteY2-344" fmla="*/ 394141 h 2624926"/>
                  <a:gd name="connsiteX3-345" fmla="*/ 3957136 w 3962876"/>
                  <a:gd name="connsiteY3-346" fmla="*/ 2582207 h 2624926"/>
                  <a:gd name="connsiteX4-347" fmla="*/ 3173656 w 3962876"/>
                  <a:gd name="connsiteY4-348" fmla="*/ 2478915 h 2624926"/>
                  <a:gd name="connsiteX5-349" fmla="*/ 2893284 w 3962876"/>
                  <a:gd name="connsiteY5-350" fmla="*/ 1257362 h 2624926"/>
                  <a:gd name="connsiteX6-351" fmla="*/ 2031341 w 3962876"/>
                  <a:gd name="connsiteY6-352" fmla="*/ 441531 h 2624926"/>
                  <a:gd name="connsiteX7-353" fmla="*/ 1147334 w 3962876"/>
                  <a:gd name="connsiteY7-354" fmla="*/ 1162108 h 2624926"/>
                  <a:gd name="connsiteX8-355" fmla="*/ 798303 w 3962876"/>
                  <a:gd name="connsiteY8-356" fmla="*/ 2500833 h 2624926"/>
                  <a:gd name="connsiteX9-357" fmla="*/ 1724 w 3962876"/>
                  <a:gd name="connsiteY9-358" fmla="*/ 2624926 h 2624926"/>
                  <a:gd name="connsiteX0-359" fmla="*/ 1606 w 3962675"/>
                  <a:gd name="connsiteY0-360" fmla="*/ 2579158 h 2579158"/>
                  <a:gd name="connsiteX1-361" fmla="*/ 1097289 w 3962675"/>
                  <a:gd name="connsiteY1-362" fmla="*/ 230817 h 2579158"/>
                  <a:gd name="connsiteX2-363" fmla="*/ 3099480 w 3962675"/>
                  <a:gd name="connsiteY2-364" fmla="*/ 348373 h 2579158"/>
                  <a:gd name="connsiteX3-365" fmla="*/ 3957018 w 3962675"/>
                  <a:gd name="connsiteY3-366" fmla="*/ 2536439 h 2579158"/>
                  <a:gd name="connsiteX4-367" fmla="*/ 3173538 w 3962675"/>
                  <a:gd name="connsiteY4-368" fmla="*/ 2433147 h 2579158"/>
                  <a:gd name="connsiteX5-369" fmla="*/ 2893166 w 3962675"/>
                  <a:gd name="connsiteY5-370" fmla="*/ 1211594 h 2579158"/>
                  <a:gd name="connsiteX6-371" fmla="*/ 2031223 w 3962675"/>
                  <a:gd name="connsiteY6-372" fmla="*/ 395763 h 2579158"/>
                  <a:gd name="connsiteX7-373" fmla="*/ 1147216 w 3962675"/>
                  <a:gd name="connsiteY7-374" fmla="*/ 1116340 h 2579158"/>
                  <a:gd name="connsiteX8-375" fmla="*/ 798185 w 3962675"/>
                  <a:gd name="connsiteY8-376" fmla="*/ 2455065 h 2579158"/>
                  <a:gd name="connsiteX9-377" fmla="*/ 1606 w 3962675"/>
                  <a:gd name="connsiteY9-378" fmla="*/ 2579158 h 2579158"/>
                  <a:gd name="connsiteX0-379" fmla="*/ 1606 w 3847816"/>
                  <a:gd name="connsiteY0-380" fmla="*/ 2578284 h 2578284"/>
                  <a:gd name="connsiteX1-381" fmla="*/ 1097289 w 3847816"/>
                  <a:gd name="connsiteY1-382" fmla="*/ 229943 h 2578284"/>
                  <a:gd name="connsiteX2-383" fmla="*/ 3099480 w 3847816"/>
                  <a:gd name="connsiteY2-384" fmla="*/ 347499 h 2578284"/>
                  <a:gd name="connsiteX3-385" fmla="*/ 3840815 w 3847816"/>
                  <a:gd name="connsiteY3-386" fmla="*/ 2518827 h 2578284"/>
                  <a:gd name="connsiteX4-387" fmla="*/ 3173538 w 3847816"/>
                  <a:gd name="connsiteY4-388" fmla="*/ 2432273 h 2578284"/>
                  <a:gd name="connsiteX5-389" fmla="*/ 2893166 w 3847816"/>
                  <a:gd name="connsiteY5-390" fmla="*/ 1210720 h 2578284"/>
                  <a:gd name="connsiteX6-391" fmla="*/ 2031223 w 3847816"/>
                  <a:gd name="connsiteY6-392" fmla="*/ 394889 h 2578284"/>
                  <a:gd name="connsiteX7-393" fmla="*/ 1147216 w 3847816"/>
                  <a:gd name="connsiteY7-394" fmla="*/ 1115466 h 2578284"/>
                  <a:gd name="connsiteX8-395" fmla="*/ 798185 w 3847816"/>
                  <a:gd name="connsiteY8-396" fmla="*/ 2454191 h 2578284"/>
                  <a:gd name="connsiteX9-397" fmla="*/ 1606 w 3847816"/>
                  <a:gd name="connsiteY9-398" fmla="*/ 2578284 h 2578284"/>
                  <a:gd name="connsiteX0-399" fmla="*/ 1938 w 3714069"/>
                  <a:gd name="connsiteY0-400" fmla="*/ 2578284 h 2578284"/>
                  <a:gd name="connsiteX1-401" fmla="*/ 963542 w 3714069"/>
                  <a:gd name="connsiteY1-402" fmla="*/ 229943 h 2578284"/>
                  <a:gd name="connsiteX2-403" fmla="*/ 2965733 w 3714069"/>
                  <a:gd name="connsiteY2-404" fmla="*/ 347499 h 2578284"/>
                  <a:gd name="connsiteX3-405" fmla="*/ 3707068 w 3714069"/>
                  <a:gd name="connsiteY3-406" fmla="*/ 2518827 h 2578284"/>
                  <a:gd name="connsiteX4-407" fmla="*/ 3039791 w 3714069"/>
                  <a:gd name="connsiteY4-408" fmla="*/ 2432273 h 2578284"/>
                  <a:gd name="connsiteX5-409" fmla="*/ 2759419 w 3714069"/>
                  <a:gd name="connsiteY5-410" fmla="*/ 1210720 h 2578284"/>
                  <a:gd name="connsiteX6-411" fmla="*/ 1897476 w 3714069"/>
                  <a:gd name="connsiteY6-412" fmla="*/ 394889 h 2578284"/>
                  <a:gd name="connsiteX7-413" fmla="*/ 1013469 w 3714069"/>
                  <a:gd name="connsiteY7-414" fmla="*/ 1115466 h 2578284"/>
                  <a:gd name="connsiteX8-415" fmla="*/ 664438 w 3714069"/>
                  <a:gd name="connsiteY8-416" fmla="*/ 2454191 h 2578284"/>
                  <a:gd name="connsiteX9-417" fmla="*/ 1938 w 3714069"/>
                  <a:gd name="connsiteY9-418" fmla="*/ 2578284 h 2578284"/>
                  <a:gd name="connsiteX0-419" fmla="*/ 1815 w 3711465"/>
                  <a:gd name="connsiteY0-420" fmla="*/ 2633321 h 2633321"/>
                  <a:gd name="connsiteX1-421" fmla="*/ 963419 w 3711465"/>
                  <a:gd name="connsiteY1-422" fmla="*/ 284980 h 2633321"/>
                  <a:gd name="connsiteX2-423" fmla="*/ 2742143 w 3711465"/>
                  <a:gd name="connsiteY2-424" fmla="*/ 293741 h 2633321"/>
                  <a:gd name="connsiteX3-425" fmla="*/ 3706945 w 3711465"/>
                  <a:gd name="connsiteY3-426" fmla="*/ 2573864 h 2633321"/>
                  <a:gd name="connsiteX4-427" fmla="*/ 3039668 w 3711465"/>
                  <a:gd name="connsiteY4-428" fmla="*/ 2487310 h 2633321"/>
                  <a:gd name="connsiteX5-429" fmla="*/ 2759296 w 3711465"/>
                  <a:gd name="connsiteY5-430" fmla="*/ 1265757 h 2633321"/>
                  <a:gd name="connsiteX6-431" fmla="*/ 1897353 w 3711465"/>
                  <a:gd name="connsiteY6-432" fmla="*/ 449926 h 2633321"/>
                  <a:gd name="connsiteX7-433" fmla="*/ 1013346 w 3711465"/>
                  <a:gd name="connsiteY7-434" fmla="*/ 1170503 h 2633321"/>
                  <a:gd name="connsiteX8-435" fmla="*/ 664315 w 3711465"/>
                  <a:gd name="connsiteY8-436" fmla="*/ 2509228 h 2633321"/>
                  <a:gd name="connsiteX9-437" fmla="*/ 1815 w 3711465"/>
                  <a:gd name="connsiteY9-438" fmla="*/ 2633321 h 2633321"/>
                  <a:gd name="connsiteX0-439" fmla="*/ 1815 w 3711465"/>
                  <a:gd name="connsiteY0-440" fmla="*/ 2614563 h 2614563"/>
                  <a:gd name="connsiteX1-441" fmla="*/ 963419 w 3711465"/>
                  <a:gd name="connsiteY1-442" fmla="*/ 299698 h 2614563"/>
                  <a:gd name="connsiteX2-443" fmla="*/ 2742143 w 3711465"/>
                  <a:gd name="connsiteY2-444" fmla="*/ 274983 h 2614563"/>
                  <a:gd name="connsiteX3-445" fmla="*/ 3706945 w 3711465"/>
                  <a:gd name="connsiteY3-446" fmla="*/ 2555106 h 2614563"/>
                  <a:gd name="connsiteX4-447" fmla="*/ 3039668 w 3711465"/>
                  <a:gd name="connsiteY4-448" fmla="*/ 2468552 h 2614563"/>
                  <a:gd name="connsiteX5-449" fmla="*/ 2759296 w 3711465"/>
                  <a:gd name="connsiteY5-450" fmla="*/ 1246999 h 2614563"/>
                  <a:gd name="connsiteX6-451" fmla="*/ 1897353 w 3711465"/>
                  <a:gd name="connsiteY6-452" fmla="*/ 431168 h 2614563"/>
                  <a:gd name="connsiteX7-453" fmla="*/ 1013346 w 3711465"/>
                  <a:gd name="connsiteY7-454" fmla="*/ 1151745 h 2614563"/>
                  <a:gd name="connsiteX8-455" fmla="*/ 664315 w 3711465"/>
                  <a:gd name="connsiteY8-456" fmla="*/ 2490470 h 2614563"/>
                  <a:gd name="connsiteX9-457" fmla="*/ 1815 w 3711465"/>
                  <a:gd name="connsiteY9-458" fmla="*/ 2614563 h 2614563"/>
                  <a:gd name="connsiteX0-459" fmla="*/ 1815 w 3711465"/>
                  <a:gd name="connsiteY0-460" fmla="*/ 2579050 h 2579050"/>
                  <a:gd name="connsiteX1-461" fmla="*/ 963419 w 3711465"/>
                  <a:gd name="connsiteY1-462" fmla="*/ 297660 h 2579050"/>
                  <a:gd name="connsiteX2-463" fmla="*/ 2742143 w 3711465"/>
                  <a:gd name="connsiteY2-464" fmla="*/ 272945 h 2579050"/>
                  <a:gd name="connsiteX3-465" fmla="*/ 3706945 w 3711465"/>
                  <a:gd name="connsiteY3-466" fmla="*/ 2553068 h 2579050"/>
                  <a:gd name="connsiteX4-467" fmla="*/ 3039668 w 3711465"/>
                  <a:gd name="connsiteY4-468" fmla="*/ 2466514 h 2579050"/>
                  <a:gd name="connsiteX5-469" fmla="*/ 2759296 w 3711465"/>
                  <a:gd name="connsiteY5-470" fmla="*/ 1244961 h 2579050"/>
                  <a:gd name="connsiteX6-471" fmla="*/ 1897353 w 3711465"/>
                  <a:gd name="connsiteY6-472" fmla="*/ 429130 h 2579050"/>
                  <a:gd name="connsiteX7-473" fmla="*/ 1013346 w 3711465"/>
                  <a:gd name="connsiteY7-474" fmla="*/ 1149707 h 2579050"/>
                  <a:gd name="connsiteX8-475" fmla="*/ 664315 w 3711465"/>
                  <a:gd name="connsiteY8-476" fmla="*/ 2488432 h 2579050"/>
                  <a:gd name="connsiteX9-477" fmla="*/ 1815 w 3711465"/>
                  <a:gd name="connsiteY9-478" fmla="*/ 2579050 h 25790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3711465" h="2579050">
                    <a:moveTo>
                      <a:pt x="1815" y="2579050"/>
                    </a:moveTo>
                    <a:cubicBezTo>
                      <a:pt x="-35386" y="1698438"/>
                      <a:pt x="506698" y="682011"/>
                      <a:pt x="963419" y="297660"/>
                    </a:cubicBezTo>
                    <a:cubicBezTo>
                      <a:pt x="1420140" y="-86691"/>
                      <a:pt x="2284889" y="-102956"/>
                      <a:pt x="2742143" y="272945"/>
                    </a:cubicBezTo>
                    <a:cubicBezTo>
                      <a:pt x="3199397" y="648846"/>
                      <a:pt x="3767941" y="1694467"/>
                      <a:pt x="3706945" y="2553068"/>
                    </a:cubicBezTo>
                    <a:cubicBezTo>
                      <a:pt x="3445785" y="2499110"/>
                      <a:pt x="3300828" y="2520472"/>
                      <a:pt x="3039668" y="2466514"/>
                    </a:cubicBezTo>
                    <a:cubicBezTo>
                      <a:pt x="3059858" y="2004593"/>
                      <a:pt x="2949682" y="1584525"/>
                      <a:pt x="2759296" y="1244961"/>
                    </a:cubicBezTo>
                    <a:cubicBezTo>
                      <a:pt x="2568910" y="905397"/>
                      <a:pt x="2142477" y="442047"/>
                      <a:pt x="1897353" y="429130"/>
                    </a:cubicBezTo>
                    <a:cubicBezTo>
                      <a:pt x="1652229" y="416213"/>
                      <a:pt x="1184821" y="847919"/>
                      <a:pt x="1013346" y="1149707"/>
                    </a:cubicBezTo>
                    <a:cubicBezTo>
                      <a:pt x="823407" y="1495589"/>
                      <a:pt x="651832" y="2008126"/>
                      <a:pt x="664315" y="2488432"/>
                    </a:cubicBezTo>
                    <a:lnTo>
                      <a:pt x="1815" y="2579050"/>
                    </a:ln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dirty="0">
                  <a:solidFill>
                    <a:schemeClr val="tx1"/>
                  </a:solidFill>
                </a:endParaRPr>
              </a:p>
            </p:txBody>
          </p:sp>
          <p:grpSp>
            <p:nvGrpSpPr>
              <p:cNvPr id="10" name="Group 9"/>
              <p:cNvGrpSpPr/>
              <p:nvPr/>
            </p:nvGrpSpPr>
            <p:grpSpPr>
              <a:xfrm>
                <a:off x="13776" y="3013"/>
                <a:ext cx="5807" cy="4431"/>
                <a:chOff x="3154257" y="1913617"/>
                <a:chExt cx="3687770" cy="2813723"/>
              </a:xfrm>
            </p:grpSpPr>
            <p:grpSp>
              <p:nvGrpSpPr>
                <p:cNvPr id="20" name="Group 19"/>
                <p:cNvGrpSpPr/>
                <p:nvPr/>
              </p:nvGrpSpPr>
              <p:grpSpPr>
                <a:xfrm>
                  <a:off x="3154257" y="1918229"/>
                  <a:ext cx="1891285" cy="2809111"/>
                  <a:chOff x="3154257" y="1918229"/>
                  <a:chExt cx="1891285" cy="2809111"/>
                </a:xfrm>
              </p:grpSpPr>
              <p:grpSp>
                <p:nvGrpSpPr>
                  <p:cNvPr id="60" name="Group 59"/>
                  <p:cNvGrpSpPr/>
                  <p:nvPr/>
                </p:nvGrpSpPr>
                <p:grpSpPr>
                  <a:xfrm rot="21364643">
                    <a:off x="3154257" y="1918229"/>
                    <a:ext cx="637226" cy="670091"/>
                    <a:chOff x="1706479" y="2595904"/>
                    <a:chExt cx="637226" cy="670091"/>
                  </a:xfrm>
                </p:grpSpPr>
                <p:grpSp>
                  <p:nvGrpSpPr>
                    <p:cNvPr id="82" name="Group 81"/>
                    <p:cNvGrpSpPr/>
                    <p:nvPr/>
                  </p:nvGrpSpPr>
                  <p:grpSpPr>
                    <a:xfrm rot="21419597">
                      <a:off x="1706479" y="2595904"/>
                      <a:ext cx="637226" cy="670091"/>
                      <a:chOff x="3537752" y="930136"/>
                      <a:chExt cx="843378" cy="1003177"/>
                    </a:xfrm>
                  </p:grpSpPr>
                  <p:grpSp>
                    <p:nvGrpSpPr>
                      <p:cNvPr id="88" name="Group 87"/>
                      <p:cNvGrpSpPr/>
                      <p:nvPr/>
                    </p:nvGrpSpPr>
                    <p:grpSpPr>
                      <a:xfrm>
                        <a:off x="3537752" y="930136"/>
                        <a:ext cx="843378" cy="1003177"/>
                        <a:chOff x="3537752" y="930136"/>
                        <a:chExt cx="843378" cy="1003177"/>
                      </a:xfrm>
                    </p:grpSpPr>
                    <p:grpSp>
                      <p:nvGrpSpPr>
                        <p:cNvPr id="92" name="Group 91"/>
                        <p:cNvGrpSpPr/>
                        <p:nvPr/>
                      </p:nvGrpSpPr>
                      <p:grpSpPr>
                        <a:xfrm>
                          <a:off x="3537752" y="930136"/>
                          <a:ext cx="843378" cy="1003177"/>
                          <a:chOff x="3537752" y="930136"/>
                          <a:chExt cx="843378" cy="1003177"/>
                        </a:xfrm>
                      </p:grpSpPr>
                      <p:grpSp>
                        <p:nvGrpSpPr>
                          <p:cNvPr id="94" name="Group 93"/>
                          <p:cNvGrpSpPr/>
                          <p:nvPr/>
                        </p:nvGrpSpPr>
                        <p:grpSpPr>
                          <a:xfrm>
                            <a:off x="3537752" y="930136"/>
                            <a:ext cx="843378" cy="1003177"/>
                            <a:chOff x="3537752" y="930136"/>
                            <a:chExt cx="843378" cy="1003177"/>
                          </a:xfrm>
                        </p:grpSpPr>
                        <p:sp>
                          <p:nvSpPr>
                            <p:cNvPr id="96"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97" name="Freeform: Shape 96"/>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95" name="Freeform: Shape 94"/>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93" name="Freeform: Shape 92"/>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89" name="Freeform: Shape 88"/>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90" name="Freeform: Shape 89"/>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91" name="Freeform: Shape 90"/>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83" name="Freeform: Shape 82"/>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84" name="Freeform: Shape 83"/>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85" name="Freeform: Shape 84"/>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86" name="Freeform: Shape 85"/>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87" name="Freeform: Shape 86"/>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grpSp>
                <p:nvGrpSpPr>
                  <p:cNvPr id="61" name="Group 60"/>
                  <p:cNvGrpSpPr/>
                  <p:nvPr/>
                </p:nvGrpSpPr>
                <p:grpSpPr>
                  <a:xfrm>
                    <a:off x="4638261" y="4250003"/>
                    <a:ext cx="407281" cy="477337"/>
                    <a:chOff x="8500874" y="5598603"/>
                    <a:chExt cx="407281" cy="477337"/>
                  </a:xfrm>
                </p:grpSpPr>
                <p:sp>
                  <p:nvSpPr>
                    <p:cNvPr id="80"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ysClr val="windowText" lastClr="000000"/>
                          </a:solidFill>
                        </a:ln>
                        <a:noFill/>
                      </a:endParaRPr>
                    </a:p>
                  </p:txBody>
                </p:sp>
                <p:sp>
                  <p:nvSpPr>
                    <p:cNvPr id="81"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nvGrpSpPr>
                  <p:cNvPr id="62" name="Group 61"/>
                  <p:cNvGrpSpPr/>
                  <p:nvPr/>
                </p:nvGrpSpPr>
                <p:grpSpPr>
                  <a:xfrm rot="952986">
                    <a:off x="4306892" y="4078626"/>
                    <a:ext cx="422404" cy="477337"/>
                    <a:chOff x="8527647" y="5598603"/>
                    <a:chExt cx="407281" cy="477337"/>
                  </a:xfrm>
                </p:grpSpPr>
                <p:sp>
                  <p:nvSpPr>
                    <p:cNvPr id="78"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ysClr val="windowText" lastClr="000000"/>
                          </a:solidFill>
                        </a:ln>
                        <a:noFill/>
                      </a:endParaRPr>
                    </a:p>
                  </p:txBody>
                </p:sp>
                <p:sp>
                  <p:nvSpPr>
                    <p:cNvPr id="79"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nvGrpSpPr>
                  <p:cNvPr id="63" name="Group 62"/>
                  <p:cNvGrpSpPr/>
                  <p:nvPr/>
                </p:nvGrpSpPr>
                <p:grpSpPr>
                  <a:xfrm>
                    <a:off x="3991674" y="3782519"/>
                    <a:ext cx="493575" cy="458875"/>
                    <a:chOff x="7837526" y="5123190"/>
                    <a:chExt cx="493575" cy="458875"/>
                  </a:xfrm>
                </p:grpSpPr>
                <p:sp>
                  <p:nvSpPr>
                    <p:cNvPr id="76" name="Oval 20"/>
                    <p:cNvSpPr/>
                    <p:nvPr/>
                  </p:nvSpPr>
                  <p:spPr>
                    <a:xfrm rot="13620929">
                      <a:off x="7854876"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77" name="Arc 76"/>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dirty="0"/>
                    </a:p>
                  </p:txBody>
                </p:sp>
              </p:grpSp>
              <p:grpSp>
                <p:nvGrpSpPr>
                  <p:cNvPr id="64" name="Group 63"/>
                  <p:cNvGrpSpPr/>
                  <p:nvPr/>
                </p:nvGrpSpPr>
                <p:grpSpPr>
                  <a:xfrm>
                    <a:off x="3670440" y="3211192"/>
                    <a:ext cx="421497" cy="623181"/>
                    <a:chOff x="7551804" y="4525229"/>
                    <a:chExt cx="421497" cy="623181"/>
                  </a:xfrm>
                </p:grpSpPr>
                <p:sp>
                  <p:nvSpPr>
                    <p:cNvPr id="71"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nvGrpSpPr>
                    <p:cNvPr id="72" name="Group 71"/>
                    <p:cNvGrpSpPr/>
                    <p:nvPr/>
                  </p:nvGrpSpPr>
                  <p:grpSpPr>
                    <a:xfrm rot="19846351" flipH="1">
                      <a:off x="7655822" y="4629936"/>
                      <a:ext cx="206285" cy="403030"/>
                      <a:chOff x="7572652" y="2112885"/>
                      <a:chExt cx="363985" cy="452762"/>
                    </a:xfrm>
                  </p:grpSpPr>
                  <p:sp>
                    <p:nvSpPr>
                      <p:cNvPr id="73" name="Freeform: Shape 72"/>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74" name="Freeform: Shape 73"/>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75" name="Freeform: Shape 74"/>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grpSp>
              <p:grpSp>
                <p:nvGrpSpPr>
                  <p:cNvPr id="65" name="Group 64"/>
                  <p:cNvGrpSpPr/>
                  <p:nvPr/>
                </p:nvGrpSpPr>
                <p:grpSpPr>
                  <a:xfrm flipH="1">
                    <a:off x="3403940" y="2582008"/>
                    <a:ext cx="531581" cy="663350"/>
                    <a:chOff x="10023883" y="4000525"/>
                    <a:chExt cx="531581" cy="663350"/>
                  </a:xfrm>
                </p:grpSpPr>
                <p:sp>
                  <p:nvSpPr>
                    <p:cNvPr id="66"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nvGrpSpPr>
                    <p:cNvPr id="67" name="Group 66"/>
                    <p:cNvGrpSpPr/>
                    <p:nvPr/>
                  </p:nvGrpSpPr>
                  <p:grpSpPr>
                    <a:xfrm rot="1418320">
                      <a:off x="10192577" y="4101221"/>
                      <a:ext cx="253110" cy="392215"/>
                      <a:chOff x="7572652" y="2112885"/>
                      <a:chExt cx="363985" cy="452762"/>
                    </a:xfrm>
                  </p:grpSpPr>
                  <p:sp>
                    <p:nvSpPr>
                      <p:cNvPr id="68" name="Freeform: Shape 67"/>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69" name="Freeform: Shape 68"/>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70" name="Freeform: Shape 69"/>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grpSp>
            </p:grpSp>
            <p:grpSp>
              <p:nvGrpSpPr>
                <p:cNvPr id="21" name="Group 20"/>
                <p:cNvGrpSpPr/>
                <p:nvPr/>
              </p:nvGrpSpPr>
              <p:grpSpPr>
                <a:xfrm flipH="1">
                  <a:off x="4950742" y="1913617"/>
                  <a:ext cx="1891285" cy="2809111"/>
                  <a:chOff x="3154257" y="1918229"/>
                  <a:chExt cx="1891285" cy="2809111"/>
                </a:xfrm>
              </p:grpSpPr>
              <p:grpSp>
                <p:nvGrpSpPr>
                  <p:cNvPr id="22" name="Group 21"/>
                  <p:cNvGrpSpPr/>
                  <p:nvPr/>
                </p:nvGrpSpPr>
                <p:grpSpPr>
                  <a:xfrm rot="21364643">
                    <a:off x="3154257" y="1918229"/>
                    <a:ext cx="637226" cy="670091"/>
                    <a:chOff x="1706479" y="2595904"/>
                    <a:chExt cx="637226" cy="670091"/>
                  </a:xfrm>
                </p:grpSpPr>
                <p:grpSp>
                  <p:nvGrpSpPr>
                    <p:cNvPr id="44" name="Group 43"/>
                    <p:cNvGrpSpPr/>
                    <p:nvPr/>
                  </p:nvGrpSpPr>
                  <p:grpSpPr>
                    <a:xfrm rot="21419597">
                      <a:off x="1706479" y="2595904"/>
                      <a:ext cx="637226" cy="670091"/>
                      <a:chOff x="3537752" y="930136"/>
                      <a:chExt cx="843378" cy="1003177"/>
                    </a:xfrm>
                  </p:grpSpPr>
                  <p:grpSp>
                    <p:nvGrpSpPr>
                      <p:cNvPr id="50" name="Group 49"/>
                      <p:cNvGrpSpPr/>
                      <p:nvPr/>
                    </p:nvGrpSpPr>
                    <p:grpSpPr>
                      <a:xfrm>
                        <a:off x="3537752" y="930136"/>
                        <a:ext cx="843378" cy="1003177"/>
                        <a:chOff x="3537752" y="930136"/>
                        <a:chExt cx="843378" cy="1003177"/>
                      </a:xfrm>
                    </p:grpSpPr>
                    <p:grpSp>
                      <p:nvGrpSpPr>
                        <p:cNvPr id="54" name="Group 53"/>
                        <p:cNvGrpSpPr/>
                        <p:nvPr/>
                      </p:nvGrpSpPr>
                      <p:grpSpPr>
                        <a:xfrm>
                          <a:off x="3537752" y="930136"/>
                          <a:ext cx="843378" cy="1003177"/>
                          <a:chOff x="3537752" y="930136"/>
                          <a:chExt cx="843378" cy="1003177"/>
                        </a:xfrm>
                      </p:grpSpPr>
                      <p:grpSp>
                        <p:nvGrpSpPr>
                          <p:cNvPr id="56" name="Group 55"/>
                          <p:cNvGrpSpPr/>
                          <p:nvPr/>
                        </p:nvGrpSpPr>
                        <p:grpSpPr>
                          <a:xfrm>
                            <a:off x="3537752" y="930136"/>
                            <a:ext cx="843378" cy="1003177"/>
                            <a:chOff x="3537752" y="930136"/>
                            <a:chExt cx="843378" cy="1003177"/>
                          </a:xfrm>
                        </p:grpSpPr>
                        <p:sp>
                          <p:nvSpPr>
                            <p:cNvPr id="58"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59" name="Freeform: Shape 58"/>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57" name="Freeform: Shape 56"/>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55" name="Freeform: Shape 54"/>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51" name="Freeform: Shape 50"/>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52" name="Freeform: Shape 51"/>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53" name="Freeform: Shape 52"/>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45" name="Freeform: Shape 44"/>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46" name="Freeform: Shape 45"/>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47" name="Freeform: Shape 46"/>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48" name="Freeform: Shape 47"/>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49" name="Freeform: Shape 48"/>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grpSp>
                <p:nvGrpSpPr>
                  <p:cNvPr id="23" name="Group 22"/>
                  <p:cNvGrpSpPr/>
                  <p:nvPr/>
                </p:nvGrpSpPr>
                <p:grpSpPr>
                  <a:xfrm>
                    <a:off x="4638261" y="4250003"/>
                    <a:ext cx="407281" cy="477337"/>
                    <a:chOff x="8500874" y="5598603"/>
                    <a:chExt cx="407281" cy="477337"/>
                  </a:xfrm>
                </p:grpSpPr>
                <p:sp>
                  <p:nvSpPr>
                    <p:cNvPr id="42"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ysClr val="windowText" lastClr="000000"/>
                          </a:solidFill>
                        </a:ln>
                        <a:noFill/>
                      </a:endParaRPr>
                    </a:p>
                  </p:txBody>
                </p:sp>
                <p:sp>
                  <p:nvSpPr>
                    <p:cNvPr id="43"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nvGrpSpPr>
                  <p:cNvPr id="24" name="Group 23"/>
                  <p:cNvGrpSpPr/>
                  <p:nvPr/>
                </p:nvGrpSpPr>
                <p:grpSpPr>
                  <a:xfrm rot="952986">
                    <a:off x="4306892" y="4078626"/>
                    <a:ext cx="422404" cy="477337"/>
                    <a:chOff x="8527647" y="5598603"/>
                    <a:chExt cx="407281" cy="477337"/>
                  </a:xfrm>
                </p:grpSpPr>
                <p:sp>
                  <p:nvSpPr>
                    <p:cNvPr id="40"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ysClr val="windowText" lastClr="000000"/>
                          </a:solidFill>
                        </a:ln>
                        <a:noFill/>
                      </a:endParaRPr>
                    </a:p>
                  </p:txBody>
                </p:sp>
                <p:sp>
                  <p:nvSpPr>
                    <p:cNvPr id="41"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nvGrpSpPr>
                  <p:cNvPr id="25" name="Group 24"/>
                  <p:cNvGrpSpPr/>
                  <p:nvPr/>
                </p:nvGrpSpPr>
                <p:grpSpPr>
                  <a:xfrm>
                    <a:off x="4007550" y="3782519"/>
                    <a:ext cx="493575" cy="458875"/>
                    <a:chOff x="7853402" y="5123190"/>
                    <a:chExt cx="493575" cy="458875"/>
                  </a:xfrm>
                </p:grpSpPr>
                <p:sp>
                  <p:nvSpPr>
                    <p:cNvPr id="38" name="Oval 20"/>
                    <p:cNvSpPr/>
                    <p:nvPr/>
                  </p:nvSpPr>
                  <p:spPr>
                    <a:xfrm rot="13620929">
                      <a:off x="7870752"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39" name="Arc 38"/>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dirty="0"/>
                    </a:p>
                  </p:txBody>
                </p:sp>
              </p:grpSp>
              <p:grpSp>
                <p:nvGrpSpPr>
                  <p:cNvPr id="26" name="Group 25"/>
                  <p:cNvGrpSpPr/>
                  <p:nvPr/>
                </p:nvGrpSpPr>
                <p:grpSpPr>
                  <a:xfrm>
                    <a:off x="3670440" y="3211192"/>
                    <a:ext cx="421497" cy="623181"/>
                    <a:chOff x="7551804" y="4525229"/>
                    <a:chExt cx="421497" cy="623181"/>
                  </a:xfrm>
                </p:grpSpPr>
                <p:sp>
                  <p:nvSpPr>
                    <p:cNvPr id="33"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nvGrpSpPr>
                    <p:cNvPr id="34" name="Group 33"/>
                    <p:cNvGrpSpPr/>
                    <p:nvPr/>
                  </p:nvGrpSpPr>
                  <p:grpSpPr>
                    <a:xfrm rot="19846351" flipH="1">
                      <a:off x="7655822" y="4629936"/>
                      <a:ext cx="206285" cy="403030"/>
                      <a:chOff x="7572652" y="2112885"/>
                      <a:chExt cx="363985" cy="452762"/>
                    </a:xfrm>
                  </p:grpSpPr>
                  <p:sp>
                    <p:nvSpPr>
                      <p:cNvPr id="35" name="Freeform: Shape 34"/>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36" name="Freeform: Shape 35"/>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37" name="Freeform: Shape 36"/>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grpSp>
              <p:grpSp>
                <p:nvGrpSpPr>
                  <p:cNvPr id="27" name="Group 26"/>
                  <p:cNvGrpSpPr/>
                  <p:nvPr/>
                </p:nvGrpSpPr>
                <p:grpSpPr>
                  <a:xfrm flipH="1">
                    <a:off x="3403940" y="2582008"/>
                    <a:ext cx="531581" cy="663350"/>
                    <a:chOff x="10023883" y="4000525"/>
                    <a:chExt cx="531581" cy="663350"/>
                  </a:xfrm>
                </p:grpSpPr>
                <p:sp>
                  <p:nvSpPr>
                    <p:cNvPr id="28"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nvGrpSpPr>
                    <p:cNvPr id="29" name="Group 28"/>
                    <p:cNvGrpSpPr/>
                    <p:nvPr/>
                  </p:nvGrpSpPr>
                  <p:grpSpPr>
                    <a:xfrm rot="1418320">
                      <a:off x="10192577" y="4101221"/>
                      <a:ext cx="253110" cy="392215"/>
                      <a:chOff x="7572652" y="2112885"/>
                      <a:chExt cx="363985" cy="452762"/>
                    </a:xfrm>
                  </p:grpSpPr>
                  <p:sp>
                    <p:nvSpPr>
                      <p:cNvPr id="30" name="Freeform: Shape 29"/>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31" name="Freeform: Shape 30"/>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32" name="Freeform: Shape 31"/>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grpSp>
            </p:grpSp>
          </p:grpSp>
        </p:grpSp>
        <p:grpSp>
          <p:nvGrpSpPr>
            <p:cNvPr id="14" name="Group 13"/>
            <p:cNvGrpSpPr/>
            <p:nvPr/>
          </p:nvGrpSpPr>
          <p:grpSpPr>
            <a:xfrm>
              <a:off x="6106" y="3574"/>
              <a:ext cx="4605" cy="4040"/>
              <a:chOff x="6106" y="3574"/>
              <a:chExt cx="4605" cy="4040"/>
            </a:xfrm>
          </p:grpSpPr>
          <p:sp>
            <p:nvSpPr>
              <p:cNvPr id="11" name="Arc 3"/>
              <p:cNvSpPr/>
              <p:nvPr/>
            </p:nvSpPr>
            <p:spPr>
              <a:xfrm rot="360000" flipV="1">
                <a:off x="8531" y="3577"/>
                <a:ext cx="2180" cy="4037"/>
              </a:xfrm>
              <a:custGeom>
                <a:avLst/>
                <a:gdLst>
                  <a:gd name="connsiteX0" fmla="*/ 1704166 w 3474708"/>
                  <a:gd name="connsiteY0" fmla="*/ 468 h 5131292"/>
                  <a:gd name="connsiteX1" fmla="*/ 3469327 w 3474708"/>
                  <a:gd name="connsiteY1" fmla="*/ 2363863 h 5131292"/>
                  <a:gd name="connsiteX2" fmla="*/ 1737354 w 3474708"/>
                  <a:gd name="connsiteY2" fmla="*/ 2565646 h 5131292"/>
                  <a:gd name="connsiteX3" fmla="*/ 1704166 w 3474708"/>
                  <a:gd name="connsiteY3" fmla="*/ 468 h 5131292"/>
                  <a:gd name="connsiteX0-1" fmla="*/ 1704166 w 3474708"/>
                  <a:gd name="connsiteY0-2" fmla="*/ 468 h 5131292"/>
                  <a:gd name="connsiteX1-3" fmla="*/ 3469327 w 3474708"/>
                  <a:gd name="connsiteY1-4" fmla="*/ 2363863 h 5131292"/>
                  <a:gd name="connsiteX0-5" fmla="*/ 0 w 1765161"/>
                  <a:gd name="connsiteY0-6" fmla="*/ 476 h 2565654"/>
                  <a:gd name="connsiteX1-7" fmla="*/ 1765161 w 1765161"/>
                  <a:gd name="connsiteY1-8" fmla="*/ 2363871 h 2565654"/>
                  <a:gd name="connsiteX2-9" fmla="*/ 33188 w 1765161"/>
                  <a:gd name="connsiteY2-10" fmla="*/ 2565654 h 2565654"/>
                  <a:gd name="connsiteX3-11" fmla="*/ 0 w 1765161"/>
                  <a:gd name="connsiteY3-12" fmla="*/ 476 h 2565654"/>
                  <a:gd name="connsiteX0-13" fmla="*/ 0 w 1765161"/>
                  <a:gd name="connsiteY0-14" fmla="*/ 476 h 2565654"/>
                  <a:gd name="connsiteX1-15" fmla="*/ 1691271 w 1765161"/>
                  <a:gd name="connsiteY1-16" fmla="*/ 2465471 h 2565654"/>
                  <a:gd name="connsiteX0-17" fmla="*/ 0 w 1792870"/>
                  <a:gd name="connsiteY0-18" fmla="*/ 476 h 2565654"/>
                  <a:gd name="connsiteX1-19" fmla="*/ 1792870 w 1792870"/>
                  <a:gd name="connsiteY1-20" fmla="*/ 2363871 h 2565654"/>
                  <a:gd name="connsiteX2-21" fmla="*/ 33188 w 1792870"/>
                  <a:gd name="connsiteY2-22" fmla="*/ 2565654 h 2565654"/>
                  <a:gd name="connsiteX3-23" fmla="*/ 0 w 1792870"/>
                  <a:gd name="connsiteY3-24" fmla="*/ 476 h 2565654"/>
                  <a:gd name="connsiteX0-25" fmla="*/ 0 w 1792870"/>
                  <a:gd name="connsiteY0-26" fmla="*/ 476 h 2565654"/>
                  <a:gd name="connsiteX1-27" fmla="*/ 1691271 w 1792870"/>
                  <a:gd name="connsiteY1-28" fmla="*/ 2465471 h 2565654"/>
                  <a:gd name="connsiteX0-29" fmla="*/ 0 w 1792870"/>
                  <a:gd name="connsiteY0-30" fmla="*/ 476 h 2565654"/>
                  <a:gd name="connsiteX1-31" fmla="*/ 1792870 w 1792870"/>
                  <a:gd name="connsiteY1-32" fmla="*/ 2363871 h 2565654"/>
                  <a:gd name="connsiteX2-33" fmla="*/ 33188 w 1792870"/>
                  <a:gd name="connsiteY2-34" fmla="*/ 2565654 h 2565654"/>
                  <a:gd name="connsiteX3-35" fmla="*/ 0 w 1792870"/>
                  <a:gd name="connsiteY3-36" fmla="*/ 476 h 2565654"/>
                  <a:gd name="connsiteX0-37" fmla="*/ 0 w 1792870"/>
                  <a:gd name="connsiteY0-38" fmla="*/ 476 h 2565654"/>
                  <a:gd name="connsiteX1-39" fmla="*/ 1718980 w 1792870"/>
                  <a:gd name="connsiteY1-40" fmla="*/ 2391580 h 2565654"/>
                  <a:gd name="connsiteX0-41" fmla="*/ 0 w 1792870"/>
                  <a:gd name="connsiteY0-42" fmla="*/ 488 h 2565666"/>
                  <a:gd name="connsiteX1-43" fmla="*/ 1792870 w 1792870"/>
                  <a:gd name="connsiteY1-44" fmla="*/ 2363883 h 2565666"/>
                  <a:gd name="connsiteX2-45" fmla="*/ 33188 w 1792870"/>
                  <a:gd name="connsiteY2-46" fmla="*/ 2565666 h 2565666"/>
                  <a:gd name="connsiteX3-47" fmla="*/ 0 w 1792870"/>
                  <a:gd name="connsiteY3-48" fmla="*/ 488 h 2565666"/>
                  <a:gd name="connsiteX0-49" fmla="*/ 0 w 1792870"/>
                  <a:gd name="connsiteY0-50" fmla="*/ 488 h 2565666"/>
                  <a:gd name="connsiteX1-51" fmla="*/ 1718980 w 1792870"/>
                  <a:gd name="connsiteY1-52" fmla="*/ 2336979 h 2565666"/>
                </a:gdLst>
                <a:ahLst/>
                <a:cxnLst>
                  <a:cxn ang="0">
                    <a:pos x="connsiteX0-1" y="connsiteY0-2"/>
                  </a:cxn>
                  <a:cxn ang="0">
                    <a:pos x="connsiteX1-3" y="connsiteY1-4"/>
                  </a:cxn>
                </a:cxnLst>
                <a:rect l="l" t="t" r="r" b="b"/>
                <a:pathLst>
                  <a:path w="1792870" h="2565666" stroke="0" extrusionOk="0">
                    <a:moveTo>
                      <a:pt x="0" y="488"/>
                    </a:moveTo>
                    <a:cubicBezTo>
                      <a:pt x="919137" y="-25446"/>
                      <a:pt x="1720568" y="1010500"/>
                      <a:pt x="1792870" y="2363883"/>
                    </a:cubicBezTo>
                    <a:lnTo>
                      <a:pt x="33188" y="2565666"/>
                    </a:lnTo>
                    <a:lnTo>
                      <a:pt x="0" y="488"/>
                    </a:lnTo>
                    <a:close/>
                  </a:path>
                  <a:path w="1792870" h="2565666" fill="none">
                    <a:moveTo>
                      <a:pt x="0" y="488"/>
                    </a:moveTo>
                    <a:cubicBezTo>
                      <a:pt x="919137" y="-25446"/>
                      <a:pt x="1646678" y="983596"/>
                      <a:pt x="1718980" y="2336979"/>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dirty="0"/>
              </a:p>
            </p:txBody>
          </p:sp>
          <p:sp>
            <p:nvSpPr>
              <p:cNvPr id="13" name="Arc 3"/>
              <p:cNvSpPr/>
              <p:nvPr/>
            </p:nvSpPr>
            <p:spPr>
              <a:xfrm rot="21240000" flipH="1" flipV="1">
                <a:off x="6106" y="3574"/>
                <a:ext cx="2180" cy="4037"/>
              </a:xfrm>
              <a:custGeom>
                <a:avLst/>
                <a:gdLst>
                  <a:gd name="connsiteX0" fmla="*/ 1704166 w 3474708"/>
                  <a:gd name="connsiteY0" fmla="*/ 468 h 5131292"/>
                  <a:gd name="connsiteX1" fmla="*/ 3469327 w 3474708"/>
                  <a:gd name="connsiteY1" fmla="*/ 2363863 h 5131292"/>
                  <a:gd name="connsiteX2" fmla="*/ 1737354 w 3474708"/>
                  <a:gd name="connsiteY2" fmla="*/ 2565646 h 5131292"/>
                  <a:gd name="connsiteX3" fmla="*/ 1704166 w 3474708"/>
                  <a:gd name="connsiteY3" fmla="*/ 468 h 5131292"/>
                  <a:gd name="connsiteX0-1" fmla="*/ 1704166 w 3474708"/>
                  <a:gd name="connsiteY0-2" fmla="*/ 468 h 5131292"/>
                  <a:gd name="connsiteX1-3" fmla="*/ 3469327 w 3474708"/>
                  <a:gd name="connsiteY1-4" fmla="*/ 2363863 h 5131292"/>
                  <a:gd name="connsiteX0-5" fmla="*/ 0 w 1765161"/>
                  <a:gd name="connsiteY0-6" fmla="*/ 476 h 2565654"/>
                  <a:gd name="connsiteX1-7" fmla="*/ 1765161 w 1765161"/>
                  <a:gd name="connsiteY1-8" fmla="*/ 2363871 h 2565654"/>
                  <a:gd name="connsiteX2-9" fmla="*/ 33188 w 1765161"/>
                  <a:gd name="connsiteY2-10" fmla="*/ 2565654 h 2565654"/>
                  <a:gd name="connsiteX3-11" fmla="*/ 0 w 1765161"/>
                  <a:gd name="connsiteY3-12" fmla="*/ 476 h 2565654"/>
                  <a:gd name="connsiteX0-13" fmla="*/ 0 w 1765161"/>
                  <a:gd name="connsiteY0-14" fmla="*/ 476 h 2565654"/>
                  <a:gd name="connsiteX1-15" fmla="*/ 1691271 w 1765161"/>
                  <a:gd name="connsiteY1-16" fmla="*/ 2465471 h 2565654"/>
                  <a:gd name="connsiteX0-17" fmla="*/ 0 w 1792870"/>
                  <a:gd name="connsiteY0-18" fmla="*/ 476 h 2565654"/>
                  <a:gd name="connsiteX1-19" fmla="*/ 1792870 w 1792870"/>
                  <a:gd name="connsiteY1-20" fmla="*/ 2363871 h 2565654"/>
                  <a:gd name="connsiteX2-21" fmla="*/ 33188 w 1792870"/>
                  <a:gd name="connsiteY2-22" fmla="*/ 2565654 h 2565654"/>
                  <a:gd name="connsiteX3-23" fmla="*/ 0 w 1792870"/>
                  <a:gd name="connsiteY3-24" fmla="*/ 476 h 2565654"/>
                  <a:gd name="connsiteX0-25" fmla="*/ 0 w 1792870"/>
                  <a:gd name="connsiteY0-26" fmla="*/ 476 h 2565654"/>
                  <a:gd name="connsiteX1-27" fmla="*/ 1691271 w 1792870"/>
                  <a:gd name="connsiteY1-28" fmla="*/ 2465471 h 2565654"/>
                  <a:gd name="connsiteX0-29" fmla="*/ 0 w 1792870"/>
                  <a:gd name="connsiteY0-30" fmla="*/ 476 h 2565654"/>
                  <a:gd name="connsiteX1-31" fmla="*/ 1792870 w 1792870"/>
                  <a:gd name="connsiteY1-32" fmla="*/ 2363871 h 2565654"/>
                  <a:gd name="connsiteX2-33" fmla="*/ 33188 w 1792870"/>
                  <a:gd name="connsiteY2-34" fmla="*/ 2565654 h 2565654"/>
                  <a:gd name="connsiteX3-35" fmla="*/ 0 w 1792870"/>
                  <a:gd name="connsiteY3-36" fmla="*/ 476 h 2565654"/>
                  <a:gd name="connsiteX0-37" fmla="*/ 0 w 1792870"/>
                  <a:gd name="connsiteY0-38" fmla="*/ 476 h 2565654"/>
                  <a:gd name="connsiteX1-39" fmla="*/ 1718980 w 1792870"/>
                  <a:gd name="connsiteY1-40" fmla="*/ 2391580 h 2565654"/>
                  <a:gd name="connsiteX0-41" fmla="*/ 0 w 1792870"/>
                  <a:gd name="connsiteY0-42" fmla="*/ 488 h 2565666"/>
                  <a:gd name="connsiteX1-43" fmla="*/ 1792870 w 1792870"/>
                  <a:gd name="connsiteY1-44" fmla="*/ 2363883 h 2565666"/>
                  <a:gd name="connsiteX2-45" fmla="*/ 33188 w 1792870"/>
                  <a:gd name="connsiteY2-46" fmla="*/ 2565666 h 2565666"/>
                  <a:gd name="connsiteX3-47" fmla="*/ 0 w 1792870"/>
                  <a:gd name="connsiteY3-48" fmla="*/ 488 h 2565666"/>
                  <a:gd name="connsiteX0-49" fmla="*/ 0 w 1792870"/>
                  <a:gd name="connsiteY0-50" fmla="*/ 488 h 2565666"/>
                  <a:gd name="connsiteX1-51" fmla="*/ 1718980 w 1792870"/>
                  <a:gd name="connsiteY1-52" fmla="*/ 2336979 h 2565666"/>
                </a:gdLst>
                <a:ahLst/>
                <a:cxnLst>
                  <a:cxn ang="0">
                    <a:pos x="connsiteX0-1" y="connsiteY0-2"/>
                  </a:cxn>
                  <a:cxn ang="0">
                    <a:pos x="connsiteX1-3" y="connsiteY1-4"/>
                  </a:cxn>
                </a:cxnLst>
                <a:rect l="l" t="t" r="r" b="b"/>
                <a:pathLst>
                  <a:path w="1792870" h="2565666" stroke="0" extrusionOk="0">
                    <a:moveTo>
                      <a:pt x="0" y="488"/>
                    </a:moveTo>
                    <a:cubicBezTo>
                      <a:pt x="919137" y="-25446"/>
                      <a:pt x="1720568" y="1010500"/>
                      <a:pt x="1792870" y="2363883"/>
                    </a:cubicBezTo>
                    <a:lnTo>
                      <a:pt x="33188" y="2565666"/>
                    </a:lnTo>
                    <a:lnTo>
                      <a:pt x="0" y="488"/>
                    </a:lnTo>
                    <a:close/>
                  </a:path>
                  <a:path w="1792870" h="2565666" fill="none">
                    <a:moveTo>
                      <a:pt x="0" y="488"/>
                    </a:moveTo>
                    <a:cubicBezTo>
                      <a:pt x="919137" y="-25446"/>
                      <a:pt x="1646678" y="983596"/>
                      <a:pt x="1718980" y="2336979"/>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sp>
        <p:nvSpPr>
          <p:cNvPr id="16" name="TextBox 75"/>
          <p:cNvSpPr txBox="1"/>
          <p:nvPr/>
        </p:nvSpPr>
        <p:spPr>
          <a:xfrm>
            <a:off x="2794301" y="795826"/>
            <a:ext cx="5654040" cy="814705"/>
          </a:xfrm>
          <a:prstGeom prst="rect">
            <a:avLst/>
          </a:prstGeom>
          <a:noFill/>
        </p:spPr>
        <p:txBody>
          <a:bodyPr wrap="square" rtlCol="0">
            <a:spAutoFit/>
          </a:bodyPr>
          <a:lstStyle/>
          <a:p>
            <a:r>
              <a:rPr lang="en-IN" altLang="en-US" b="1" dirty="0"/>
              <a:t>                                       </a:t>
            </a:r>
            <a:r>
              <a:rPr lang="en-US" b="1" u="sng" dirty="0"/>
              <a:t>Ma</a:t>
            </a:r>
            <a:r>
              <a:rPr lang="en-IN" altLang="en-US" b="1" u="sng" dirty="0"/>
              <a:t>ndibular</a:t>
            </a:r>
            <a:r>
              <a:rPr lang="en-IN" altLang="en-US" b="1" u="sng" dirty="0" err="1"/>
              <a:t> arch</a:t>
            </a:r>
            <a:r>
              <a:rPr lang="en-US" b="1" u="sng" dirty="0"/>
              <a:t> </a:t>
            </a:r>
          </a:p>
          <a:p>
            <a:r>
              <a:rPr lang="en-US" b="1" dirty="0"/>
              <a:t>                            </a:t>
            </a:r>
            <a:r>
              <a:rPr lang="en-IN" altLang="en-US" b="1" dirty="0"/>
              <a:t>         </a:t>
            </a:r>
            <a:r>
              <a:rPr lang="en-US" b="1" dirty="0"/>
              <a:t> </a:t>
            </a:r>
            <a:r>
              <a:rPr lang="en-IN" altLang="en-US" b="1" dirty="0"/>
              <a:t>S</a:t>
            </a:r>
            <a:r>
              <a:rPr lang="en-IN" altLang="en-US" b="1" u="sng" dirty="0"/>
              <a:t>pace available</a:t>
            </a:r>
          </a:p>
          <a:p>
            <a:endParaRPr lang="en-IN" altLang="en-US" sz="1100" dirty="0"/>
          </a:p>
        </p:txBody>
      </p:sp>
      <p:sp>
        <p:nvSpPr>
          <p:cNvPr id="17" name="Text Box 16"/>
          <p:cNvSpPr txBox="1"/>
          <p:nvPr/>
        </p:nvSpPr>
        <p:spPr>
          <a:xfrm>
            <a:off x="2403490" y="1427982"/>
            <a:ext cx="6895465" cy="922020"/>
          </a:xfrm>
          <a:prstGeom prst="rect">
            <a:avLst/>
          </a:prstGeom>
          <a:noFill/>
          <a:ln w="9525">
            <a:noFill/>
          </a:ln>
        </p:spPr>
        <p:txBody>
          <a:bodyPr wrap="square">
            <a:spAutoFit/>
          </a:bodyPr>
          <a:lstStyle/>
          <a:p>
            <a:pPr indent="0"/>
            <a:r>
              <a:rPr b="0" dirty="0">
                <a:latin typeface="Times New Roman" panose="02020603050405020304" charset="0"/>
                <a:cs typeface="Carlito" charset="0"/>
              </a:rPr>
              <a:t>From </a:t>
            </a:r>
            <a:r>
              <a:rPr lang="en-IN" b="0" dirty="0">
                <a:latin typeface="Times New Roman" panose="02020603050405020304" charset="0"/>
                <a:cs typeface="Carlito" charset="0"/>
              </a:rPr>
              <a:t>mesial surface </a:t>
            </a:r>
            <a:r>
              <a:rPr b="0" dirty="0">
                <a:latin typeface="Times New Roman" panose="02020603050405020304" charset="0"/>
                <a:cs typeface="Carlito" charset="0"/>
              </a:rPr>
              <a:t>of the permanent 1st molar to the </a:t>
            </a:r>
            <a:r>
              <a:rPr lang="en-IN" dirty="0">
                <a:latin typeface="Times New Roman" panose="02020603050405020304" charset="0"/>
                <a:cs typeface="Carlito" charset="0"/>
              </a:rPr>
              <a:t>mesial surface </a:t>
            </a:r>
            <a:r>
              <a:rPr b="0" dirty="0">
                <a:latin typeface="Times New Roman" panose="02020603050405020304" charset="0"/>
                <a:cs typeface="Carlito" charset="0"/>
              </a:rPr>
              <a:t>of the opposite permanent 1st molar along the buccal cusps of posterior</a:t>
            </a:r>
          </a:p>
          <a:p>
            <a:pPr indent="0"/>
            <a:r>
              <a:rPr b="0" dirty="0">
                <a:latin typeface="Times New Roman" panose="02020603050405020304" charset="0"/>
                <a:cs typeface="Carlito" charset="0"/>
              </a:rPr>
              <a:t>teeth and incisal edges of anterior teeth on the basal bone</a:t>
            </a:r>
          </a:p>
        </p:txBody>
      </p:sp>
      <p:sp>
        <p:nvSpPr>
          <p:cNvPr id="3" name="TextBox 2"/>
          <p:cNvSpPr txBox="1"/>
          <p:nvPr/>
        </p:nvSpPr>
        <p:spPr>
          <a:xfrm>
            <a:off x="4019138" y="408373"/>
            <a:ext cx="2275332" cy="369332"/>
          </a:xfrm>
          <a:prstGeom prst="rect">
            <a:avLst/>
          </a:prstGeom>
          <a:solidFill>
            <a:schemeClr val="accent2"/>
          </a:solidFill>
        </p:spPr>
        <p:txBody>
          <a:bodyPr wrap="square" rtlCol="0">
            <a:spAutoFit/>
          </a:bodyPr>
          <a:lstStyle/>
          <a:p>
            <a:r>
              <a:rPr lang="en-US" dirty="0"/>
              <a:t>S29 2</a:t>
            </a:r>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91226" y="2253433"/>
            <a:ext cx="3973138" cy="2928167"/>
            <a:chOff x="3831590" y="2253433"/>
            <a:chExt cx="4719320" cy="3483792"/>
          </a:xfrm>
        </p:grpSpPr>
        <p:grpSp>
          <p:nvGrpSpPr>
            <p:cNvPr id="1045" name="Group 1044"/>
            <p:cNvGrpSpPr/>
            <p:nvPr/>
          </p:nvGrpSpPr>
          <p:grpSpPr>
            <a:xfrm>
              <a:off x="3831590" y="2264410"/>
              <a:ext cx="4719320" cy="3472815"/>
              <a:chOff x="999171" y="564241"/>
              <a:chExt cx="4719635" cy="3473085"/>
            </a:xfrm>
          </p:grpSpPr>
          <p:sp>
            <p:nvSpPr>
              <p:cNvPr id="1034" name="Chord 1033"/>
              <p:cNvSpPr/>
              <p:nvPr/>
            </p:nvSpPr>
            <p:spPr>
              <a:xfrm rot="5400000">
                <a:off x="1801069" y="204301"/>
                <a:ext cx="3077772" cy="4276293"/>
              </a:xfrm>
              <a:custGeom>
                <a:avLst/>
                <a:gdLst>
                  <a:gd name="connsiteX0" fmla="*/ 3227550 w 5848616"/>
                  <a:gd name="connsiteY0" fmla="*/ 4331329 h 4343036"/>
                  <a:gd name="connsiteX1" fmla="*/ 712133 w 5848616"/>
                  <a:gd name="connsiteY1" fmla="*/ 3591732 h 4343036"/>
                  <a:gd name="connsiteX2" fmla="*/ 708174 w 5848616"/>
                  <a:gd name="connsiteY2" fmla="*/ 754712 h 4343036"/>
                  <a:gd name="connsiteX3" fmla="*/ 3223403 w 5848616"/>
                  <a:gd name="connsiteY3" fmla="*/ 11388 h 4343036"/>
                  <a:gd name="connsiteX4" fmla="*/ 3227550 w 5848616"/>
                  <a:gd name="connsiteY4" fmla="*/ 4331329 h 4343036"/>
                  <a:gd name="connsiteX0-1" fmla="*/ 3227550 w 3227550"/>
                  <a:gd name="connsiteY0-2" fmla="*/ 4331347 h 4343072"/>
                  <a:gd name="connsiteX1-3" fmla="*/ 712133 w 3227550"/>
                  <a:gd name="connsiteY1-4" fmla="*/ 3591750 h 4343072"/>
                  <a:gd name="connsiteX2-5" fmla="*/ 708174 w 3227550"/>
                  <a:gd name="connsiteY2-6" fmla="*/ 754730 h 4343072"/>
                  <a:gd name="connsiteX3-7" fmla="*/ 3223403 w 3227550"/>
                  <a:gd name="connsiteY3-8" fmla="*/ 11406 h 4343072"/>
                  <a:gd name="connsiteX4-9" fmla="*/ 3227550 w 3227550"/>
                  <a:gd name="connsiteY4-10" fmla="*/ 4331347 h 4343072"/>
                  <a:gd name="connsiteX0-11" fmla="*/ 3227550 w 3227550"/>
                  <a:gd name="connsiteY0-12" fmla="*/ 4331347 h 4343072"/>
                  <a:gd name="connsiteX1-13" fmla="*/ 712133 w 3227550"/>
                  <a:gd name="connsiteY1-14" fmla="*/ 3591750 h 4343072"/>
                  <a:gd name="connsiteX2-15" fmla="*/ 708174 w 3227550"/>
                  <a:gd name="connsiteY2-16" fmla="*/ 754730 h 4343072"/>
                  <a:gd name="connsiteX3-17" fmla="*/ 3223403 w 3227550"/>
                  <a:gd name="connsiteY3-18" fmla="*/ 11406 h 4343072"/>
                  <a:gd name="connsiteX4-19" fmla="*/ 3227550 w 3227550"/>
                  <a:gd name="connsiteY4-20" fmla="*/ 4331347 h 4343072"/>
                  <a:gd name="connsiteX0-21" fmla="*/ 3227550 w 3227550"/>
                  <a:gd name="connsiteY0-22" fmla="*/ 4331347 h 4343072"/>
                  <a:gd name="connsiteX1-23" fmla="*/ 712133 w 3227550"/>
                  <a:gd name="connsiteY1-24" fmla="*/ 3591750 h 4343072"/>
                  <a:gd name="connsiteX2-25" fmla="*/ 708174 w 3227550"/>
                  <a:gd name="connsiteY2-26" fmla="*/ 754730 h 4343072"/>
                  <a:gd name="connsiteX3-27" fmla="*/ 3223403 w 3227550"/>
                  <a:gd name="connsiteY3-28" fmla="*/ 11406 h 4343072"/>
                  <a:gd name="connsiteX4-29" fmla="*/ 3227550 w 3227550"/>
                  <a:gd name="connsiteY4-30" fmla="*/ 4331347 h 4343072"/>
                  <a:gd name="connsiteX0-31" fmla="*/ 3227550 w 3227550"/>
                  <a:gd name="connsiteY0-32" fmla="*/ 4304558 h 4316283"/>
                  <a:gd name="connsiteX1-33" fmla="*/ 712133 w 3227550"/>
                  <a:gd name="connsiteY1-34" fmla="*/ 3564961 h 4316283"/>
                  <a:gd name="connsiteX2-35" fmla="*/ 708174 w 3227550"/>
                  <a:gd name="connsiteY2-36" fmla="*/ 727941 h 4316283"/>
                  <a:gd name="connsiteX3-37" fmla="*/ 3084857 w 3227550"/>
                  <a:gd name="connsiteY3-38" fmla="*/ 12326 h 4316283"/>
                  <a:gd name="connsiteX4-39" fmla="*/ 3227550 w 3227550"/>
                  <a:gd name="connsiteY4-40" fmla="*/ 4304558 h 4316283"/>
                  <a:gd name="connsiteX0-41" fmla="*/ 2989625 w 2989625"/>
                  <a:gd name="connsiteY0-42" fmla="*/ 4175249 h 4195577"/>
                  <a:gd name="connsiteX1-43" fmla="*/ 529623 w 2989625"/>
                  <a:gd name="connsiteY1-44" fmla="*/ 3564961 h 4195577"/>
                  <a:gd name="connsiteX2-45" fmla="*/ 525664 w 2989625"/>
                  <a:gd name="connsiteY2-46" fmla="*/ 727941 h 4195577"/>
                  <a:gd name="connsiteX3-47" fmla="*/ 2902347 w 2989625"/>
                  <a:gd name="connsiteY3-48" fmla="*/ 12326 h 4195577"/>
                  <a:gd name="connsiteX4-49" fmla="*/ 2989625 w 2989625"/>
                  <a:gd name="connsiteY4-50" fmla="*/ 4175249 h 4195577"/>
                  <a:gd name="connsiteX0-51" fmla="*/ 3009012 w 3009012"/>
                  <a:gd name="connsiteY0-52" fmla="*/ 4267613 h 4282863"/>
                  <a:gd name="connsiteX1-53" fmla="*/ 530538 w 3009012"/>
                  <a:gd name="connsiteY1-54" fmla="*/ 3564961 h 4282863"/>
                  <a:gd name="connsiteX2-55" fmla="*/ 526579 w 3009012"/>
                  <a:gd name="connsiteY2-56" fmla="*/ 727941 h 4282863"/>
                  <a:gd name="connsiteX3-57" fmla="*/ 2903262 w 3009012"/>
                  <a:gd name="connsiteY3-58" fmla="*/ 12326 h 4282863"/>
                  <a:gd name="connsiteX4-59" fmla="*/ 3009012 w 3009012"/>
                  <a:gd name="connsiteY4-60" fmla="*/ 4267613 h 4282863"/>
                  <a:gd name="connsiteX0-61" fmla="*/ 3009012 w 3009012"/>
                  <a:gd name="connsiteY0-62" fmla="*/ 4267613 h 4282863"/>
                  <a:gd name="connsiteX1-63" fmla="*/ 530538 w 3009012"/>
                  <a:gd name="connsiteY1-64" fmla="*/ 3564961 h 4282863"/>
                  <a:gd name="connsiteX2-65" fmla="*/ 526579 w 3009012"/>
                  <a:gd name="connsiteY2-66" fmla="*/ 727941 h 4282863"/>
                  <a:gd name="connsiteX3-67" fmla="*/ 2903262 w 3009012"/>
                  <a:gd name="connsiteY3-68" fmla="*/ 12326 h 4282863"/>
                  <a:gd name="connsiteX4-69" fmla="*/ 3009012 w 3009012"/>
                  <a:gd name="connsiteY4-70" fmla="*/ 4267613 h 4282863"/>
                  <a:gd name="connsiteX0-71" fmla="*/ 3077772 w 3077772"/>
                  <a:gd name="connsiteY0-72" fmla="*/ 4267613 h 4276293"/>
                  <a:gd name="connsiteX1-73" fmla="*/ 599298 w 3077772"/>
                  <a:gd name="connsiteY1-74" fmla="*/ 3564961 h 4276293"/>
                  <a:gd name="connsiteX2-75" fmla="*/ 2 w 3077772"/>
                  <a:gd name="connsiteY2-76" fmla="*/ 2060646 h 4276293"/>
                  <a:gd name="connsiteX3-77" fmla="*/ 595339 w 3077772"/>
                  <a:gd name="connsiteY3-78" fmla="*/ 727941 h 4276293"/>
                  <a:gd name="connsiteX4-79" fmla="*/ 2972022 w 3077772"/>
                  <a:gd name="connsiteY4-80" fmla="*/ 12326 h 4276293"/>
                  <a:gd name="connsiteX5" fmla="*/ 3077772 w 3077772"/>
                  <a:gd name="connsiteY5" fmla="*/ 4267613 h 427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 y="connsiteY5"/>
                  </a:cxn>
                </a:cxnLst>
                <a:rect l="l" t="t" r="r" b="b"/>
                <a:pathLst>
                  <a:path w="3077772" h="4276293">
                    <a:moveTo>
                      <a:pt x="3077772" y="4267613"/>
                    </a:moveTo>
                    <a:cubicBezTo>
                      <a:pt x="2126902" y="4341229"/>
                      <a:pt x="1112260" y="3932789"/>
                      <a:pt x="599298" y="3564961"/>
                    </a:cubicBezTo>
                    <a:cubicBezTo>
                      <a:pt x="86336" y="3197133"/>
                      <a:pt x="662" y="2533483"/>
                      <a:pt x="2" y="2060646"/>
                    </a:cubicBezTo>
                    <a:cubicBezTo>
                      <a:pt x="-658" y="1587809"/>
                      <a:pt x="113857" y="1083182"/>
                      <a:pt x="595339" y="727941"/>
                    </a:cubicBezTo>
                    <a:cubicBezTo>
                      <a:pt x="1219533" y="189565"/>
                      <a:pt x="2020347" y="-60335"/>
                      <a:pt x="2972022" y="12326"/>
                    </a:cubicBezTo>
                    <a:cubicBezTo>
                      <a:pt x="2973404" y="1452306"/>
                      <a:pt x="1644757" y="887998"/>
                      <a:pt x="3077772" y="4267613"/>
                    </a:cubicBez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43" name="Group 1042"/>
              <p:cNvGrpSpPr/>
              <p:nvPr/>
            </p:nvGrpSpPr>
            <p:grpSpPr>
              <a:xfrm>
                <a:off x="999171" y="2756641"/>
                <a:ext cx="4719635" cy="1280685"/>
                <a:chOff x="999171" y="2756641"/>
                <a:chExt cx="4719635" cy="1280685"/>
              </a:xfrm>
            </p:grpSpPr>
            <p:grpSp>
              <p:nvGrpSpPr>
                <p:cNvPr id="1040" name="Group 1039"/>
                <p:cNvGrpSpPr/>
                <p:nvPr/>
              </p:nvGrpSpPr>
              <p:grpSpPr>
                <a:xfrm>
                  <a:off x="4468788" y="2757280"/>
                  <a:ext cx="1250018" cy="1280046"/>
                  <a:chOff x="4468788" y="2757280"/>
                  <a:chExt cx="1250018" cy="1280046"/>
                </a:xfrm>
              </p:grpSpPr>
              <p:sp>
                <p:nvSpPr>
                  <p:cNvPr id="29" name="Rectangle: Rounded Corners 3"/>
                  <p:cNvSpPr/>
                  <p:nvPr/>
                </p:nvSpPr>
                <p:spPr>
                  <a:xfrm rot="21419597" flipH="1" flipV="1">
                    <a:off x="4704722" y="2868513"/>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52" name="Group 51"/>
                  <p:cNvGrpSpPr/>
                  <p:nvPr/>
                </p:nvGrpSpPr>
                <p:grpSpPr>
                  <a:xfrm>
                    <a:off x="4468788" y="2757280"/>
                    <a:ext cx="1250018" cy="1280046"/>
                    <a:chOff x="4478027" y="2757280"/>
                    <a:chExt cx="1250018" cy="1280046"/>
                  </a:xfrm>
                  <a:effectLst/>
                </p:grpSpPr>
                <p:sp>
                  <p:nvSpPr>
                    <p:cNvPr id="45" name="Freeform: Shape 44"/>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Freeform: Shape 47"/>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Freeform: Shape 48"/>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Arc 49"/>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51" name="Arc 50"/>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1042" name="Group 1041"/>
                <p:cNvGrpSpPr/>
                <p:nvPr/>
              </p:nvGrpSpPr>
              <p:grpSpPr>
                <a:xfrm>
                  <a:off x="999171" y="2756641"/>
                  <a:ext cx="1250018" cy="1280046"/>
                  <a:chOff x="999171" y="2756641"/>
                  <a:chExt cx="1250018" cy="1280046"/>
                </a:xfrm>
              </p:grpSpPr>
              <p:sp>
                <p:nvSpPr>
                  <p:cNvPr id="101" name="Rectangle: Rounded Corners 3"/>
                  <p:cNvSpPr/>
                  <p:nvPr/>
                </p:nvSpPr>
                <p:spPr>
                  <a:xfrm rot="180403" flipV="1">
                    <a:off x="1295254" y="2867874"/>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102" name="Group 101"/>
                  <p:cNvGrpSpPr/>
                  <p:nvPr/>
                </p:nvGrpSpPr>
                <p:grpSpPr>
                  <a:xfrm flipH="1">
                    <a:off x="999171" y="2756641"/>
                    <a:ext cx="1250018" cy="1280046"/>
                    <a:chOff x="4478027" y="2757280"/>
                    <a:chExt cx="1250018" cy="1280046"/>
                  </a:xfrm>
                  <a:effectLst/>
                </p:grpSpPr>
                <p:sp>
                  <p:nvSpPr>
                    <p:cNvPr id="103" name="Freeform: Shape 102"/>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Freeform: Shape 103"/>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5" name="Freeform: Shape 104"/>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6" name="Arc 105"/>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07" name="Arc 106"/>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sp>
            <p:nvSpPr>
              <p:cNvPr id="43" name="Oval 5"/>
              <p:cNvSpPr/>
              <p:nvPr/>
            </p:nvSpPr>
            <p:spPr>
              <a:xfrm rot="2197598">
                <a:off x="3782120" y="774178"/>
                <a:ext cx="504473" cy="61028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44" name="Arc 7"/>
              <p:cNvSpPr/>
              <p:nvPr/>
            </p:nvSpPr>
            <p:spPr>
              <a:xfrm rot="21386969">
                <a:off x="3942945" y="826200"/>
                <a:ext cx="277055"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041" name="Group 1040"/>
              <p:cNvGrpSpPr/>
              <p:nvPr/>
            </p:nvGrpSpPr>
            <p:grpSpPr>
              <a:xfrm>
                <a:off x="1470080" y="564241"/>
                <a:ext cx="3768581" cy="2294117"/>
                <a:chOff x="1470080" y="573475"/>
                <a:chExt cx="3768581" cy="2294117"/>
              </a:xfrm>
            </p:grpSpPr>
            <p:grpSp>
              <p:nvGrpSpPr>
                <p:cNvPr id="1027" name="Group 1026"/>
                <p:cNvGrpSpPr/>
                <p:nvPr/>
              </p:nvGrpSpPr>
              <p:grpSpPr>
                <a:xfrm>
                  <a:off x="4025666" y="1217287"/>
                  <a:ext cx="622524" cy="502823"/>
                  <a:chOff x="3961014" y="1217287"/>
                  <a:chExt cx="622524" cy="502823"/>
                </a:xfrm>
              </p:grpSpPr>
              <p:sp>
                <p:nvSpPr>
                  <p:cNvPr id="41" name="Oval 20"/>
                  <p:cNvSpPr/>
                  <p:nvPr/>
                </p:nvSpPr>
                <p:spPr>
                  <a:xfrm rot="14209418" flipH="1" flipV="1">
                    <a:off x="4073599" y="1167301"/>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42" name="Arc 41"/>
                  <p:cNvSpPr/>
                  <p:nvPr/>
                </p:nvSpPr>
                <p:spPr>
                  <a:xfrm rot="11376688" flipH="1" flipV="1">
                    <a:off x="3961014" y="1407939"/>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56" name="Group 55"/>
                <p:cNvGrpSpPr/>
                <p:nvPr/>
              </p:nvGrpSpPr>
              <p:grpSpPr>
                <a:xfrm>
                  <a:off x="4639697" y="2167761"/>
                  <a:ext cx="598964" cy="699831"/>
                  <a:chOff x="4593517" y="2167761"/>
                  <a:chExt cx="598964" cy="699831"/>
                </a:xfrm>
              </p:grpSpPr>
              <p:sp>
                <p:nvSpPr>
                  <p:cNvPr id="36"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7" name="Group 36"/>
                  <p:cNvGrpSpPr/>
                  <p:nvPr/>
                </p:nvGrpSpPr>
                <p:grpSpPr>
                  <a:xfrm rot="20181680" flipV="1">
                    <a:off x="4765126" y="2347573"/>
                    <a:ext cx="285194" cy="413785"/>
                    <a:chOff x="7572652" y="2112885"/>
                    <a:chExt cx="363985" cy="452762"/>
                  </a:xfrm>
                </p:grpSpPr>
                <p:sp>
                  <p:nvSpPr>
                    <p:cNvPr id="38" name="Freeform: Shape 37"/>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Freeform: Shape 38"/>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Freeform: Shape 39"/>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025" name="Group 1024"/>
                <p:cNvGrpSpPr/>
                <p:nvPr/>
              </p:nvGrpSpPr>
              <p:grpSpPr>
                <a:xfrm>
                  <a:off x="4452124" y="1557102"/>
                  <a:ext cx="501916" cy="657556"/>
                  <a:chOff x="4387472" y="1557102"/>
                  <a:chExt cx="501916" cy="657556"/>
                </a:xfrm>
              </p:grpSpPr>
              <p:sp>
                <p:nvSpPr>
                  <p:cNvPr id="31"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2" name="Group 31"/>
                  <p:cNvGrpSpPr/>
                  <p:nvPr/>
                </p:nvGrpSpPr>
                <p:grpSpPr>
                  <a:xfrm rot="19846351" flipV="1">
                    <a:off x="4534875" y="1692243"/>
                    <a:ext cx="245644" cy="413785"/>
                    <a:chOff x="7572652" y="2112885"/>
                    <a:chExt cx="363985" cy="452762"/>
                  </a:xfrm>
                </p:grpSpPr>
                <p:sp>
                  <p:nvSpPr>
                    <p:cNvPr id="33" name="Freeform: Shape 32"/>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Freeform: Shape 33"/>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Freeform: Shape 34"/>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94" name="Group 93"/>
                <p:cNvGrpSpPr/>
                <p:nvPr/>
              </p:nvGrpSpPr>
              <p:grpSpPr>
                <a:xfrm flipH="1">
                  <a:off x="2060551" y="1216648"/>
                  <a:ext cx="622524" cy="502823"/>
                  <a:chOff x="3961014" y="1217287"/>
                  <a:chExt cx="622524" cy="502823"/>
                </a:xfrm>
              </p:grpSpPr>
              <p:sp>
                <p:nvSpPr>
                  <p:cNvPr id="118" name="Oval 20"/>
                  <p:cNvSpPr/>
                  <p:nvPr/>
                </p:nvSpPr>
                <p:spPr>
                  <a:xfrm rot="14209418" flipH="1" flipV="1">
                    <a:off x="4073599" y="1167301"/>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19" name="Arc 118"/>
                  <p:cNvSpPr/>
                  <p:nvPr/>
                </p:nvSpPr>
                <p:spPr>
                  <a:xfrm rot="11376688" flipH="1" flipV="1">
                    <a:off x="3961014" y="1407939"/>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95" name="Group 94"/>
                <p:cNvGrpSpPr/>
                <p:nvPr/>
              </p:nvGrpSpPr>
              <p:grpSpPr>
                <a:xfrm flipH="1">
                  <a:off x="1470080" y="2167122"/>
                  <a:ext cx="598964" cy="699831"/>
                  <a:chOff x="4593517" y="2167761"/>
                  <a:chExt cx="598964" cy="699831"/>
                </a:xfrm>
              </p:grpSpPr>
              <p:sp>
                <p:nvSpPr>
                  <p:cNvPr id="113"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14" name="Group 113"/>
                  <p:cNvGrpSpPr/>
                  <p:nvPr/>
                </p:nvGrpSpPr>
                <p:grpSpPr>
                  <a:xfrm rot="20181680" flipV="1">
                    <a:off x="4765126" y="2347573"/>
                    <a:ext cx="285194" cy="413785"/>
                    <a:chOff x="7572652" y="2112885"/>
                    <a:chExt cx="363985" cy="452762"/>
                  </a:xfrm>
                </p:grpSpPr>
                <p:sp>
                  <p:nvSpPr>
                    <p:cNvPr id="115" name="Freeform: Shape 114"/>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6" name="Freeform: Shape 115"/>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7" name="Freeform: Shape 116"/>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96" name="Group 95"/>
                <p:cNvGrpSpPr/>
                <p:nvPr/>
              </p:nvGrpSpPr>
              <p:grpSpPr>
                <a:xfrm flipH="1">
                  <a:off x="1754701" y="1556463"/>
                  <a:ext cx="501916" cy="657556"/>
                  <a:chOff x="4387472" y="1557102"/>
                  <a:chExt cx="501916" cy="657556"/>
                </a:xfrm>
              </p:grpSpPr>
              <p:sp>
                <p:nvSpPr>
                  <p:cNvPr id="108"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9" name="Group 108"/>
                  <p:cNvGrpSpPr/>
                  <p:nvPr/>
                </p:nvGrpSpPr>
                <p:grpSpPr>
                  <a:xfrm rot="19846351" flipV="1">
                    <a:off x="4534875" y="1692243"/>
                    <a:ext cx="245644" cy="413785"/>
                    <a:chOff x="7572652" y="2112885"/>
                    <a:chExt cx="363985" cy="452762"/>
                  </a:xfrm>
                </p:grpSpPr>
                <p:sp>
                  <p:nvSpPr>
                    <p:cNvPr id="110" name="Freeform: Shape 109"/>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1" name="Freeform: Shape 110"/>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2" name="Freeform: Shape 111"/>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62" name="Group 61"/>
                <p:cNvGrpSpPr/>
                <p:nvPr/>
              </p:nvGrpSpPr>
              <p:grpSpPr>
                <a:xfrm>
                  <a:off x="3170503" y="573475"/>
                  <a:ext cx="686424" cy="725068"/>
                  <a:chOff x="3157590" y="707662"/>
                  <a:chExt cx="580307" cy="563809"/>
                </a:xfrm>
              </p:grpSpPr>
              <p:sp>
                <p:nvSpPr>
                  <p:cNvPr id="6" name="Oval 5"/>
                  <p:cNvSpPr/>
                  <p:nvPr/>
                </p:nvSpPr>
                <p:spPr>
                  <a:xfrm rot="1129641">
                    <a:off x="3249128" y="707662"/>
                    <a:ext cx="488769" cy="563809"/>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5" name="Arc 4"/>
                  <p:cNvSpPr/>
                  <p:nvPr/>
                </p:nvSpPr>
                <p:spPr>
                  <a:xfrm rot="14908167" flipV="1">
                    <a:off x="3242362" y="692770"/>
                    <a:ext cx="377834" cy="547378"/>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sp>
            <p:nvSpPr>
              <p:cNvPr id="120" name="Oval 5"/>
              <p:cNvSpPr/>
              <p:nvPr/>
            </p:nvSpPr>
            <p:spPr>
              <a:xfrm rot="19402402" flipH="1">
                <a:off x="2410692" y="773356"/>
                <a:ext cx="504473" cy="61028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21" name="Arc 7"/>
              <p:cNvSpPr/>
              <p:nvPr/>
            </p:nvSpPr>
            <p:spPr>
              <a:xfrm rot="213031" flipH="1">
                <a:off x="2477285" y="825378"/>
                <a:ext cx="277055"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99" name="Oval 5"/>
              <p:cNvSpPr/>
              <p:nvPr/>
            </p:nvSpPr>
            <p:spPr>
              <a:xfrm rot="20470359" flipH="1">
                <a:off x="2840359" y="572653"/>
                <a:ext cx="578147" cy="725068"/>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00" name="Arc 99"/>
              <p:cNvSpPr/>
              <p:nvPr/>
            </p:nvSpPr>
            <p:spPr>
              <a:xfrm rot="6691833" flipH="1" flipV="1">
                <a:off x="2960096" y="581734"/>
                <a:ext cx="485901" cy="647473"/>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039" name="Group 1038"/>
              <p:cNvGrpSpPr/>
              <p:nvPr/>
            </p:nvGrpSpPr>
            <p:grpSpPr>
              <a:xfrm>
                <a:off x="2784774" y="1510152"/>
                <a:ext cx="1196105" cy="408409"/>
                <a:chOff x="2784774" y="1510152"/>
                <a:chExt cx="1196105" cy="408409"/>
              </a:xfrm>
              <a:effectLst/>
            </p:grpSpPr>
            <p:grpSp>
              <p:nvGrpSpPr>
                <p:cNvPr id="1038" name="Group 1037"/>
                <p:cNvGrpSpPr/>
                <p:nvPr/>
              </p:nvGrpSpPr>
              <p:grpSpPr>
                <a:xfrm>
                  <a:off x="3472873" y="1514764"/>
                  <a:ext cx="508006" cy="403797"/>
                  <a:chOff x="3472873" y="1514764"/>
                  <a:chExt cx="508006" cy="403797"/>
                </a:xfrm>
              </p:grpSpPr>
              <p:sp>
                <p:nvSpPr>
                  <p:cNvPr id="1035" name="Freeform: Shape 1034"/>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6" name="Freeform: Shape 1035"/>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7" name="Freeform: Shape 1036"/>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6" name="Group 135"/>
                <p:cNvGrpSpPr/>
                <p:nvPr/>
              </p:nvGrpSpPr>
              <p:grpSpPr>
                <a:xfrm flipH="1">
                  <a:off x="2784774" y="1510152"/>
                  <a:ext cx="508006" cy="403797"/>
                  <a:chOff x="3472873" y="1514764"/>
                  <a:chExt cx="508006" cy="403797"/>
                </a:xfrm>
              </p:grpSpPr>
              <p:sp>
                <p:nvSpPr>
                  <p:cNvPr id="137" name="Freeform: Shape 136"/>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Freeform: Shape 137"/>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9" name="Freeform: Shape 138"/>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nvGrpSpPr>
            <p:cNvPr id="7" name="Group 6"/>
            <p:cNvGrpSpPr/>
            <p:nvPr/>
          </p:nvGrpSpPr>
          <p:grpSpPr>
            <a:xfrm>
              <a:off x="4330701" y="2253433"/>
              <a:ext cx="3680007" cy="2554152"/>
              <a:chOff x="4235516" y="1520891"/>
              <a:chExt cx="3679834" cy="2554123"/>
            </a:xfrm>
          </p:grpSpPr>
          <p:sp>
            <p:nvSpPr>
              <p:cNvPr id="4" name="Arc 3"/>
              <p:cNvSpPr/>
              <p:nvPr/>
            </p:nvSpPr>
            <p:spPr>
              <a:xfrm>
                <a:off x="6077712" y="1520891"/>
                <a:ext cx="1837638" cy="2549952"/>
              </a:xfrm>
              <a:custGeom>
                <a:avLst/>
                <a:gdLst>
                  <a:gd name="connsiteX0" fmla="*/ 1704166 w 3474708"/>
                  <a:gd name="connsiteY0" fmla="*/ 468 h 5131292"/>
                  <a:gd name="connsiteX1" fmla="*/ 3469327 w 3474708"/>
                  <a:gd name="connsiteY1" fmla="*/ 2363863 h 5131292"/>
                  <a:gd name="connsiteX2" fmla="*/ 1737354 w 3474708"/>
                  <a:gd name="connsiteY2" fmla="*/ 2565646 h 5131292"/>
                  <a:gd name="connsiteX3" fmla="*/ 1704166 w 3474708"/>
                  <a:gd name="connsiteY3" fmla="*/ 468 h 5131292"/>
                  <a:gd name="connsiteX0-1" fmla="*/ 1704166 w 3474708"/>
                  <a:gd name="connsiteY0-2" fmla="*/ 468 h 5131292"/>
                  <a:gd name="connsiteX1-3" fmla="*/ 3469327 w 3474708"/>
                  <a:gd name="connsiteY1-4" fmla="*/ 2363863 h 5131292"/>
                  <a:gd name="connsiteX0-5" fmla="*/ 0 w 1765161"/>
                  <a:gd name="connsiteY0-6" fmla="*/ 476 h 2565654"/>
                  <a:gd name="connsiteX1-7" fmla="*/ 1765161 w 1765161"/>
                  <a:gd name="connsiteY1-8" fmla="*/ 2363871 h 2565654"/>
                  <a:gd name="connsiteX2-9" fmla="*/ 33188 w 1765161"/>
                  <a:gd name="connsiteY2-10" fmla="*/ 2565654 h 2565654"/>
                  <a:gd name="connsiteX3-11" fmla="*/ 0 w 1765161"/>
                  <a:gd name="connsiteY3-12" fmla="*/ 476 h 2565654"/>
                  <a:gd name="connsiteX0-13" fmla="*/ 0 w 1765161"/>
                  <a:gd name="connsiteY0-14" fmla="*/ 476 h 2565654"/>
                  <a:gd name="connsiteX1-15" fmla="*/ 1691271 w 1765161"/>
                  <a:gd name="connsiteY1-16" fmla="*/ 2465471 h 2565654"/>
                  <a:gd name="connsiteX0-17" fmla="*/ 0 w 1792870"/>
                  <a:gd name="connsiteY0-18" fmla="*/ 476 h 2565654"/>
                  <a:gd name="connsiteX1-19" fmla="*/ 1792870 w 1792870"/>
                  <a:gd name="connsiteY1-20" fmla="*/ 2363871 h 2565654"/>
                  <a:gd name="connsiteX2-21" fmla="*/ 33188 w 1792870"/>
                  <a:gd name="connsiteY2-22" fmla="*/ 2565654 h 2565654"/>
                  <a:gd name="connsiteX3-23" fmla="*/ 0 w 1792870"/>
                  <a:gd name="connsiteY3-24" fmla="*/ 476 h 2565654"/>
                  <a:gd name="connsiteX0-25" fmla="*/ 0 w 1792870"/>
                  <a:gd name="connsiteY0-26" fmla="*/ 476 h 2565654"/>
                  <a:gd name="connsiteX1-27" fmla="*/ 1691271 w 1792870"/>
                  <a:gd name="connsiteY1-28" fmla="*/ 2465471 h 2565654"/>
                  <a:gd name="connsiteX0-29" fmla="*/ 0 w 1792870"/>
                  <a:gd name="connsiteY0-30" fmla="*/ 476 h 2565654"/>
                  <a:gd name="connsiteX1-31" fmla="*/ 1792870 w 1792870"/>
                  <a:gd name="connsiteY1-32" fmla="*/ 2363871 h 2565654"/>
                  <a:gd name="connsiteX2-33" fmla="*/ 33188 w 1792870"/>
                  <a:gd name="connsiteY2-34" fmla="*/ 2565654 h 2565654"/>
                  <a:gd name="connsiteX3-35" fmla="*/ 0 w 1792870"/>
                  <a:gd name="connsiteY3-36" fmla="*/ 476 h 2565654"/>
                  <a:gd name="connsiteX0-37" fmla="*/ 0 w 1792870"/>
                  <a:gd name="connsiteY0-38" fmla="*/ 476 h 2565654"/>
                  <a:gd name="connsiteX1-39" fmla="*/ 1718980 w 1792870"/>
                  <a:gd name="connsiteY1-40" fmla="*/ 2391580 h 2565654"/>
                  <a:gd name="connsiteX0-41" fmla="*/ 0 w 1792870"/>
                  <a:gd name="connsiteY0-42" fmla="*/ 488 h 2565666"/>
                  <a:gd name="connsiteX1-43" fmla="*/ 1792870 w 1792870"/>
                  <a:gd name="connsiteY1-44" fmla="*/ 2363883 h 2565666"/>
                  <a:gd name="connsiteX2-45" fmla="*/ 33188 w 1792870"/>
                  <a:gd name="connsiteY2-46" fmla="*/ 2565666 h 2565666"/>
                  <a:gd name="connsiteX3-47" fmla="*/ 0 w 1792870"/>
                  <a:gd name="connsiteY3-48" fmla="*/ 488 h 2565666"/>
                  <a:gd name="connsiteX0-49" fmla="*/ 0 w 1792870"/>
                  <a:gd name="connsiteY0-50" fmla="*/ 488 h 2565666"/>
                  <a:gd name="connsiteX1-51" fmla="*/ 1718980 w 1792870"/>
                  <a:gd name="connsiteY1-52" fmla="*/ 2336979 h 2565666"/>
                </a:gdLst>
                <a:ahLst/>
                <a:cxnLst>
                  <a:cxn ang="0">
                    <a:pos x="connsiteX0-1" y="connsiteY0-2"/>
                  </a:cxn>
                  <a:cxn ang="0">
                    <a:pos x="connsiteX1-3" y="connsiteY1-4"/>
                  </a:cxn>
                </a:cxnLst>
                <a:rect l="l" t="t" r="r" b="b"/>
                <a:pathLst>
                  <a:path w="1792870" h="2565666" stroke="0" extrusionOk="0">
                    <a:moveTo>
                      <a:pt x="0" y="488"/>
                    </a:moveTo>
                    <a:cubicBezTo>
                      <a:pt x="919137" y="-25446"/>
                      <a:pt x="1720568" y="1010500"/>
                      <a:pt x="1792870" y="2363883"/>
                    </a:cubicBezTo>
                    <a:lnTo>
                      <a:pt x="33188" y="2565666"/>
                    </a:lnTo>
                    <a:lnTo>
                      <a:pt x="0" y="488"/>
                    </a:lnTo>
                    <a:close/>
                  </a:path>
                  <a:path w="1792870" h="2565666" fill="none">
                    <a:moveTo>
                      <a:pt x="0" y="488"/>
                    </a:moveTo>
                    <a:cubicBezTo>
                      <a:pt x="919137" y="-25446"/>
                      <a:pt x="1646678" y="983596"/>
                      <a:pt x="1718980" y="2336979"/>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73" name="Arc 3"/>
              <p:cNvSpPr/>
              <p:nvPr/>
            </p:nvSpPr>
            <p:spPr>
              <a:xfrm flipH="1">
                <a:off x="4235516" y="1525062"/>
                <a:ext cx="1837638" cy="2549952"/>
              </a:xfrm>
              <a:custGeom>
                <a:avLst/>
                <a:gdLst>
                  <a:gd name="connsiteX0" fmla="*/ 1704166 w 3474708"/>
                  <a:gd name="connsiteY0" fmla="*/ 468 h 5131292"/>
                  <a:gd name="connsiteX1" fmla="*/ 3469327 w 3474708"/>
                  <a:gd name="connsiteY1" fmla="*/ 2363863 h 5131292"/>
                  <a:gd name="connsiteX2" fmla="*/ 1737354 w 3474708"/>
                  <a:gd name="connsiteY2" fmla="*/ 2565646 h 5131292"/>
                  <a:gd name="connsiteX3" fmla="*/ 1704166 w 3474708"/>
                  <a:gd name="connsiteY3" fmla="*/ 468 h 5131292"/>
                  <a:gd name="connsiteX0-1" fmla="*/ 1704166 w 3474708"/>
                  <a:gd name="connsiteY0-2" fmla="*/ 468 h 5131292"/>
                  <a:gd name="connsiteX1-3" fmla="*/ 3469327 w 3474708"/>
                  <a:gd name="connsiteY1-4" fmla="*/ 2363863 h 5131292"/>
                  <a:gd name="connsiteX0-5" fmla="*/ 0 w 1765161"/>
                  <a:gd name="connsiteY0-6" fmla="*/ 476 h 2565654"/>
                  <a:gd name="connsiteX1-7" fmla="*/ 1765161 w 1765161"/>
                  <a:gd name="connsiteY1-8" fmla="*/ 2363871 h 2565654"/>
                  <a:gd name="connsiteX2-9" fmla="*/ 33188 w 1765161"/>
                  <a:gd name="connsiteY2-10" fmla="*/ 2565654 h 2565654"/>
                  <a:gd name="connsiteX3-11" fmla="*/ 0 w 1765161"/>
                  <a:gd name="connsiteY3-12" fmla="*/ 476 h 2565654"/>
                  <a:gd name="connsiteX0-13" fmla="*/ 0 w 1765161"/>
                  <a:gd name="connsiteY0-14" fmla="*/ 476 h 2565654"/>
                  <a:gd name="connsiteX1-15" fmla="*/ 1691271 w 1765161"/>
                  <a:gd name="connsiteY1-16" fmla="*/ 2465471 h 2565654"/>
                  <a:gd name="connsiteX0-17" fmla="*/ 0 w 1792870"/>
                  <a:gd name="connsiteY0-18" fmla="*/ 476 h 2565654"/>
                  <a:gd name="connsiteX1-19" fmla="*/ 1792870 w 1792870"/>
                  <a:gd name="connsiteY1-20" fmla="*/ 2363871 h 2565654"/>
                  <a:gd name="connsiteX2-21" fmla="*/ 33188 w 1792870"/>
                  <a:gd name="connsiteY2-22" fmla="*/ 2565654 h 2565654"/>
                  <a:gd name="connsiteX3-23" fmla="*/ 0 w 1792870"/>
                  <a:gd name="connsiteY3-24" fmla="*/ 476 h 2565654"/>
                  <a:gd name="connsiteX0-25" fmla="*/ 0 w 1792870"/>
                  <a:gd name="connsiteY0-26" fmla="*/ 476 h 2565654"/>
                  <a:gd name="connsiteX1-27" fmla="*/ 1691271 w 1792870"/>
                  <a:gd name="connsiteY1-28" fmla="*/ 2465471 h 2565654"/>
                  <a:gd name="connsiteX0-29" fmla="*/ 0 w 1792870"/>
                  <a:gd name="connsiteY0-30" fmla="*/ 476 h 2565654"/>
                  <a:gd name="connsiteX1-31" fmla="*/ 1792870 w 1792870"/>
                  <a:gd name="connsiteY1-32" fmla="*/ 2363871 h 2565654"/>
                  <a:gd name="connsiteX2-33" fmla="*/ 33188 w 1792870"/>
                  <a:gd name="connsiteY2-34" fmla="*/ 2565654 h 2565654"/>
                  <a:gd name="connsiteX3-35" fmla="*/ 0 w 1792870"/>
                  <a:gd name="connsiteY3-36" fmla="*/ 476 h 2565654"/>
                  <a:gd name="connsiteX0-37" fmla="*/ 0 w 1792870"/>
                  <a:gd name="connsiteY0-38" fmla="*/ 476 h 2565654"/>
                  <a:gd name="connsiteX1-39" fmla="*/ 1718980 w 1792870"/>
                  <a:gd name="connsiteY1-40" fmla="*/ 2391580 h 2565654"/>
                  <a:gd name="connsiteX0-41" fmla="*/ 0 w 1792870"/>
                  <a:gd name="connsiteY0-42" fmla="*/ 488 h 2565666"/>
                  <a:gd name="connsiteX1-43" fmla="*/ 1792870 w 1792870"/>
                  <a:gd name="connsiteY1-44" fmla="*/ 2363883 h 2565666"/>
                  <a:gd name="connsiteX2-45" fmla="*/ 33188 w 1792870"/>
                  <a:gd name="connsiteY2-46" fmla="*/ 2565666 h 2565666"/>
                  <a:gd name="connsiteX3-47" fmla="*/ 0 w 1792870"/>
                  <a:gd name="connsiteY3-48" fmla="*/ 488 h 2565666"/>
                  <a:gd name="connsiteX0-49" fmla="*/ 0 w 1792870"/>
                  <a:gd name="connsiteY0-50" fmla="*/ 488 h 2565666"/>
                  <a:gd name="connsiteX1-51" fmla="*/ 1718980 w 1792870"/>
                  <a:gd name="connsiteY1-52" fmla="*/ 2336979 h 2565666"/>
                </a:gdLst>
                <a:ahLst/>
                <a:cxnLst>
                  <a:cxn ang="0">
                    <a:pos x="connsiteX0-1" y="connsiteY0-2"/>
                  </a:cxn>
                  <a:cxn ang="0">
                    <a:pos x="connsiteX1-3" y="connsiteY1-4"/>
                  </a:cxn>
                </a:cxnLst>
                <a:rect l="l" t="t" r="r" b="b"/>
                <a:pathLst>
                  <a:path w="1792870" h="2565666" stroke="0" extrusionOk="0">
                    <a:moveTo>
                      <a:pt x="0" y="488"/>
                    </a:moveTo>
                    <a:cubicBezTo>
                      <a:pt x="919137" y="-25446"/>
                      <a:pt x="1720568" y="1010500"/>
                      <a:pt x="1792870" y="2363883"/>
                    </a:cubicBezTo>
                    <a:lnTo>
                      <a:pt x="33188" y="2565666"/>
                    </a:lnTo>
                    <a:lnTo>
                      <a:pt x="0" y="488"/>
                    </a:lnTo>
                    <a:close/>
                  </a:path>
                  <a:path w="1792870" h="2565666" fill="none">
                    <a:moveTo>
                      <a:pt x="0" y="488"/>
                    </a:moveTo>
                    <a:cubicBezTo>
                      <a:pt x="919137" y="-25446"/>
                      <a:pt x="1646678" y="983596"/>
                      <a:pt x="1718980" y="2336979"/>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sp>
        <p:nvSpPr>
          <p:cNvPr id="76" name="TextBox 75"/>
          <p:cNvSpPr txBox="1"/>
          <p:nvPr/>
        </p:nvSpPr>
        <p:spPr>
          <a:xfrm>
            <a:off x="427466" y="686987"/>
            <a:ext cx="5654040" cy="646430"/>
          </a:xfrm>
          <a:prstGeom prst="rect">
            <a:avLst/>
          </a:prstGeom>
          <a:noFill/>
        </p:spPr>
        <p:txBody>
          <a:bodyPr wrap="square" rtlCol="0">
            <a:spAutoFit/>
          </a:bodyPr>
          <a:lstStyle/>
          <a:p>
            <a:r>
              <a:rPr lang="en-IN" altLang="en-US" b="1" dirty="0"/>
              <a:t>                                   </a:t>
            </a:r>
            <a:r>
              <a:rPr lang="en-US" b="1" u="sng" dirty="0"/>
              <a:t>Ma</a:t>
            </a:r>
            <a:r>
              <a:rPr lang="en-IN" altLang="en-US" b="1" u="sng" dirty="0" err="1"/>
              <a:t>xillary arch</a:t>
            </a:r>
            <a:r>
              <a:rPr lang="en-US" b="1" u="sng" dirty="0"/>
              <a:t> </a:t>
            </a:r>
          </a:p>
          <a:p>
            <a:r>
              <a:rPr lang="en-US" b="1" dirty="0"/>
              <a:t> </a:t>
            </a:r>
            <a:r>
              <a:rPr lang="en-IN" altLang="en-US" b="1" dirty="0"/>
              <a:t>  </a:t>
            </a:r>
            <a:r>
              <a:rPr lang="en-US" b="1" dirty="0"/>
              <a:t> Tooth-size arch length discrepancy (TSALD)</a:t>
            </a:r>
            <a:endParaRPr lang="en-IN" altLang="en-US" sz="1100" dirty="0"/>
          </a:p>
        </p:txBody>
      </p:sp>
      <p:sp>
        <p:nvSpPr>
          <p:cNvPr id="77" name="TextBox 76"/>
          <p:cNvSpPr txBox="1"/>
          <p:nvPr/>
        </p:nvSpPr>
        <p:spPr>
          <a:xfrm>
            <a:off x="4130245" y="204186"/>
            <a:ext cx="2174670" cy="369332"/>
          </a:xfrm>
          <a:prstGeom prst="rect">
            <a:avLst/>
          </a:prstGeom>
          <a:solidFill>
            <a:schemeClr val="accent2"/>
          </a:solidFill>
        </p:spPr>
        <p:txBody>
          <a:bodyPr wrap="square" rtlCol="0">
            <a:spAutoFit/>
          </a:bodyPr>
          <a:lstStyle/>
          <a:p>
            <a:r>
              <a:rPr lang="en-US" dirty="0"/>
              <a:t>S29 1</a:t>
            </a:r>
            <a:endParaRPr lang="en-IN" dirty="0"/>
          </a:p>
        </p:txBody>
      </p:sp>
      <p:sp>
        <p:nvSpPr>
          <p:cNvPr id="9" name="Rectangle 8"/>
          <p:cNvSpPr/>
          <p:nvPr/>
        </p:nvSpPr>
        <p:spPr>
          <a:xfrm>
            <a:off x="6410036" y="1010201"/>
            <a:ext cx="3971637" cy="80012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Using</a:t>
            </a:r>
          </a:p>
          <a:p>
            <a:pPr algn="ctr"/>
            <a:r>
              <a:rPr lang="en-IN" dirty="0"/>
              <a:t>(any one of the mixed dentition analysis)</a:t>
            </a:r>
          </a:p>
        </p:txBody>
      </p:sp>
      <p:sp>
        <p:nvSpPr>
          <p:cNvPr id="10" name="Rectangle 9"/>
          <p:cNvSpPr/>
          <p:nvPr/>
        </p:nvSpPr>
        <p:spPr>
          <a:xfrm>
            <a:off x="6410036" y="5289343"/>
            <a:ext cx="3648364" cy="71429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Analyse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TextBox 75"/>
          <p:cNvSpPr txBox="1"/>
          <p:nvPr/>
        </p:nvSpPr>
        <p:spPr>
          <a:xfrm>
            <a:off x="427466" y="686987"/>
            <a:ext cx="5654040" cy="646430"/>
          </a:xfrm>
          <a:prstGeom prst="rect">
            <a:avLst/>
          </a:prstGeom>
          <a:noFill/>
        </p:spPr>
        <p:txBody>
          <a:bodyPr wrap="square" rtlCol="0">
            <a:spAutoFit/>
          </a:bodyPr>
          <a:lstStyle/>
          <a:p>
            <a:r>
              <a:rPr lang="en-IN" altLang="en-US" b="1" dirty="0"/>
              <a:t>                                   </a:t>
            </a:r>
            <a:r>
              <a:rPr lang="en-US" b="1" u="sng" dirty="0"/>
              <a:t>Ma</a:t>
            </a:r>
            <a:r>
              <a:rPr lang="en-IN" b="1" u="sng" dirty="0" err="1"/>
              <a:t>ndibular</a:t>
            </a:r>
            <a:r>
              <a:rPr lang="en-IN" altLang="en-US" b="1" u="sng" dirty="0"/>
              <a:t> arch</a:t>
            </a:r>
            <a:r>
              <a:rPr lang="en-US" b="1" u="sng" dirty="0"/>
              <a:t> </a:t>
            </a:r>
          </a:p>
          <a:p>
            <a:r>
              <a:rPr lang="en-US" b="1" dirty="0"/>
              <a:t> </a:t>
            </a:r>
            <a:r>
              <a:rPr lang="en-IN" altLang="en-US" b="1" dirty="0"/>
              <a:t>  </a:t>
            </a:r>
            <a:r>
              <a:rPr lang="en-US" b="1" dirty="0"/>
              <a:t> Tooth-size arch length discrepancy (TSALD)</a:t>
            </a:r>
            <a:endParaRPr lang="en-IN" altLang="en-US" sz="1100" dirty="0"/>
          </a:p>
        </p:txBody>
      </p:sp>
      <p:sp>
        <p:nvSpPr>
          <p:cNvPr id="77" name="TextBox 76"/>
          <p:cNvSpPr txBox="1"/>
          <p:nvPr/>
        </p:nvSpPr>
        <p:spPr>
          <a:xfrm>
            <a:off x="4130245" y="204186"/>
            <a:ext cx="2174670" cy="369332"/>
          </a:xfrm>
          <a:prstGeom prst="rect">
            <a:avLst/>
          </a:prstGeom>
          <a:solidFill>
            <a:schemeClr val="accent2"/>
          </a:solidFill>
        </p:spPr>
        <p:txBody>
          <a:bodyPr wrap="square" rtlCol="0">
            <a:spAutoFit/>
          </a:bodyPr>
          <a:lstStyle/>
          <a:p>
            <a:r>
              <a:rPr lang="en-US" dirty="0"/>
              <a:t>S29 1</a:t>
            </a:r>
            <a:endParaRPr lang="en-IN" dirty="0"/>
          </a:p>
        </p:txBody>
      </p:sp>
      <p:sp>
        <p:nvSpPr>
          <p:cNvPr id="9" name="Rectangle 8"/>
          <p:cNvSpPr/>
          <p:nvPr/>
        </p:nvSpPr>
        <p:spPr>
          <a:xfrm>
            <a:off x="6410036" y="1010201"/>
            <a:ext cx="3971637" cy="80012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Using</a:t>
            </a:r>
          </a:p>
          <a:p>
            <a:pPr algn="ctr"/>
            <a:r>
              <a:rPr lang="en-IN" dirty="0"/>
              <a:t>(any one of the mixed dentition analysis)</a:t>
            </a:r>
          </a:p>
        </p:txBody>
      </p:sp>
      <p:sp>
        <p:nvSpPr>
          <p:cNvPr id="10" name="Rectangle 9"/>
          <p:cNvSpPr/>
          <p:nvPr/>
        </p:nvSpPr>
        <p:spPr>
          <a:xfrm>
            <a:off x="6492994" y="4232787"/>
            <a:ext cx="3648364" cy="714293"/>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Analyse</a:t>
            </a:r>
          </a:p>
        </p:txBody>
      </p:sp>
      <p:grpSp>
        <p:nvGrpSpPr>
          <p:cNvPr id="78" name="Group 77"/>
          <p:cNvGrpSpPr/>
          <p:nvPr/>
        </p:nvGrpSpPr>
        <p:grpSpPr>
          <a:xfrm>
            <a:off x="940377" y="2100976"/>
            <a:ext cx="3834130" cy="3035935"/>
            <a:chOff x="5420" y="2833"/>
            <a:chExt cx="6038" cy="4781"/>
          </a:xfrm>
        </p:grpSpPr>
        <p:grpSp>
          <p:nvGrpSpPr>
            <p:cNvPr id="79" name="Group 78"/>
            <p:cNvGrpSpPr/>
            <p:nvPr/>
          </p:nvGrpSpPr>
          <p:grpSpPr>
            <a:xfrm>
              <a:off x="5420" y="2833"/>
              <a:ext cx="6038" cy="4634"/>
              <a:chOff x="13684" y="2809"/>
              <a:chExt cx="6038" cy="4634"/>
            </a:xfrm>
          </p:grpSpPr>
          <p:sp>
            <p:nvSpPr>
              <p:cNvPr id="83" name="Block Arc 143"/>
              <p:cNvSpPr/>
              <p:nvPr/>
            </p:nvSpPr>
            <p:spPr>
              <a:xfrm rot="10800000">
                <a:off x="13684" y="2809"/>
                <a:ext cx="6039" cy="4483"/>
              </a:xfrm>
              <a:custGeom>
                <a:avLst/>
                <a:gdLst>
                  <a:gd name="connsiteX0" fmla="*/ 3367 w 3977194"/>
                  <a:gd name="connsiteY0" fmla="*/ 2902205 h 5485356"/>
                  <a:gd name="connsiteX1" fmla="*/ 734760 w 3977194"/>
                  <a:gd name="connsiteY1" fmla="*/ 613871 h 5485356"/>
                  <a:gd name="connsiteX2" fmla="*/ 3332061 w 3977194"/>
                  <a:gd name="connsiteY2" fmla="*/ 720548 h 5485356"/>
                  <a:gd name="connsiteX3" fmla="*/ 3967717 w 3977194"/>
                  <a:gd name="connsiteY3" fmla="*/ 3010127 h 5485356"/>
                  <a:gd name="connsiteX4" fmla="*/ 2980051 w 3977194"/>
                  <a:gd name="connsiteY4" fmla="*/ 2876658 h 5485356"/>
                  <a:gd name="connsiteX5" fmla="*/ 2744007 w 3977194"/>
                  <a:gd name="connsiteY5" fmla="*/ 1605663 h 5485356"/>
                  <a:gd name="connsiteX6" fmla="*/ 1273264 w 3977194"/>
                  <a:gd name="connsiteY6" fmla="*/ 1528163 h 5485356"/>
                  <a:gd name="connsiteX7" fmla="*/ 995255 w 3977194"/>
                  <a:gd name="connsiteY7" fmla="*/ 2822500 h 5485356"/>
                  <a:gd name="connsiteX8" fmla="*/ 3367 w 3977194"/>
                  <a:gd name="connsiteY8" fmla="*/ 2902205 h 5485356"/>
                  <a:gd name="connsiteX0-1" fmla="*/ 3373 w 3977213"/>
                  <a:gd name="connsiteY0-2" fmla="*/ 2902209 h 3010131"/>
                  <a:gd name="connsiteX1-3" fmla="*/ 734766 w 3977213"/>
                  <a:gd name="connsiteY1-4" fmla="*/ 613875 h 3010131"/>
                  <a:gd name="connsiteX2-5" fmla="*/ 3332067 w 3977213"/>
                  <a:gd name="connsiteY2-6" fmla="*/ 720552 h 3010131"/>
                  <a:gd name="connsiteX3-7" fmla="*/ 3967723 w 3977213"/>
                  <a:gd name="connsiteY3-8" fmla="*/ 3010131 h 3010131"/>
                  <a:gd name="connsiteX4-9" fmla="*/ 2980057 w 3977213"/>
                  <a:gd name="connsiteY4-10" fmla="*/ 2876662 h 3010131"/>
                  <a:gd name="connsiteX5-11" fmla="*/ 2744013 w 3977213"/>
                  <a:gd name="connsiteY5-12" fmla="*/ 1605667 h 3010131"/>
                  <a:gd name="connsiteX6-13" fmla="*/ 2050745 w 3977213"/>
                  <a:gd name="connsiteY6-14" fmla="*/ 816468 h 3010131"/>
                  <a:gd name="connsiteX7-15" fmla="*/ 1273270 w 3977213"/>
                  <a:gd name="connsiteY7-16" fmla="*/ 1528167 h 3010131"/>
                  <a:gd name="connsiteX8-17" fmla="*/ 995261 w 3977213"/>
                  <a:gd name="connsiteY8-18" fmla="*/ 2822504 h 3010131"/>
                  <a:gd name="connsiteX9" fmla="*/ 3373 w 3977213"/>
                  <a:gd name="connsiteY9" fmla="*/ 2902209 h 3010131"/>
                  <a:gd name="connsiteX0-19" fmla="*/ 3373 w 3977213"/>
                  <a:gd name="connsiteY0-20" fmla="*/ 2902209 h 3010131"/>
                  <a:gd name="connsiteX1-21" fmla="*/ 734766 w 3977213"/>
                  <a:gd name="connsiteY1-22" fmla="*/ 613875 h 3010131"/>
                  <a:gd name="connsiteX2-23" fmla="*/ 3332067 w 3977213"/>
                  <a:gd name="connsiteY2-24" fmla="*/ 720552 h 3010131"/>
                  <a:gd name="connsiteX3-25" fmla="*/ 3967723 w 3977213"/>
                  <a:gd name="connsiteY3-26" fmla="*/ 3010131 h 3010131"/>
                  <a:gd name="connsiteX4-27" fmla="*/ 2980057 w 3977213"/>
                  <a:gd name="connsiteY4-28" fmla="*/ 2876662 h 3010131"/>
                  <a:gd name="connsiteX5-29" fmla="*/ 2744013 w 3977213"/>
                  <a:gd name="connsiteY5-30" fmla="*/ 1605667 h 3010131"/>
                  <a:gd name="connsiteX6-31" fmla="*/ 2050745 w 3977213"/>
                  <a:gd name="connsiteY6-32" fmla="*/ 851979 h 3010131"/>
                  <a:gd name="connsiteX7-33" fmla="*/ 1273270 w 3977213"/>
                  <a:gd name="connsiteY7-34" fmla="*/ 1528167 h 3010131"/>
                  <a:gd name="connsiteX8-35" fmla="*/ 995261 w 3977213"/>
                  <a:gd name="connsiteY8-36" fmla="*/ 2822504 h 3010131"/>
                  <a:gd name="connsiteX9-37" fmla="*/ 3373 w 3977213"/>
                  <a:gd name="connsiteY9-38" fmla="*/ 2902209 h 3010131"/>
                  <a:gd name="connsiteX0-39" fmla="*/ 3373 w 3977213"/>
                  <a:gd name="connsiteY0-40" fmla="*/ 2902209 h 3010131"/>
                  <a:gd name="connsiteX1-41" fmla="*/ 734766 w 3977213"/>
                  <a:gd name="connsiteY1-42" fmla="*/ 613875 h 3010131"/>
                  <a:gd name="connsiteX2-43" fmla="*/ 3332067 w 3977213"/>
                  <a:gd name="connsiteY2-44" fmla="*/ 720552 h 3010131"/>
                  <a:gd name="connsiteX3-45" fmla="*/ 3967723 w 3977213"/>
                  <a:gd name="connsiteY3-46" fmla="*/ 3010131 h 3010131"/>
                  <a:gd name="connsiteX4-47" fmla="*/ 2980057 w 3977213"/>
                  <a:gd name="connsiteY4-48" fmla="*/ 2876662 h 3010131"/>
                  <a:gd name="connsiteX5-49" fmla="*/ 2894933 w 3977213"/>
                  <a:gd name="connsiteY5-50" fmla="*/ 1534645 h 3010131"/>
                  <a:gd name="connsiteX6-51" fmla="*/ 2050745 w 3977213"/>
                  <a:gd name="connsiteY6-52" fmla="*/ 851979 h 3010131"/>
                  <a:gd name="connsiteX7-53" fmla="*/ 1273270 w 3977213"/>
                  <a:gd name="connsiteY7-54" fmla="*/ 1528167 h 3010131"/>
                  <a:gd name="connsiteX8-55" fmla="*/ 995261 w 3977213"/>
                  <a:gd name="connsiteY8-56" fmla="*/ 2822504 h 3010131"/>
                  <a:gd name="connsiteX9-57" fmla="*/ 3373 w 3977213"/>
                  <a:gd name="connsiteY9-58" fmla="*/ 2902209 h 3010131"/>
                  <a:gd name="connsiteX0-59" fmla="*/ 3373 w 3977213"/>
                  <a:gd name="connsiteY0-60" fmla="*/ 2902209 h 3010131"/>
                  <a:gd name="connsiteX1-61" fmla="*/ 734766 w 3977213"/>
                  <a:gd name="connsiteY1-62" fmla="*/ 613875 h 3010131"/>
                  <a:gd name="connsiteX2-63" fmla="*/ 3332067 w 3977213"/>
                  <a:gd name="connsiteY2-64" fmla="*/ 720552 h 3010131"/>
                  <a:gd name="connsiteX3-65" fmla="*/ 3967723 w 3977213"/>
                  <a:gd name="connsiteY3-66" fmla="*/ 3010131 h 3010131"/>
                  <a:gd name="connsiteX4-67" fmla="*/ 3175366 w 3977213"/>
                  <a:gd name="connsiteY4-68" fmla="*/ 2796763 h 3010131"/>
                  <a:gd name="connsiteX5-69" fmla="*/ 2894933 w 3977213"/>
                  <a:gd name="connsiteY5-70" fmla="*/ 1534645 h 3010131"/>
                  <a:gd name="connsiteX6-71" fmla="*/ 2050745 w 3977213"/>
                  <a:gd name="connsiteY6-72" fmla="*/ 851979 h 3010131"/>
                  <a:gd name="connsiteX7-73" fmla="*/ 1273270 w 3977213"/>
                  <a:gd name="connsiteY7-74" fmla="*/ 1528167 h 3010131"/>
                  <a:gd name="connsiteX8-75" fmla="*/ 995261 w 3977213"/>
                  <a:gd name="connsiteY8-76" fmla="*/ 2822504 h 3010131"/>
                  <a:gd name="connsiteX9-77" fmla="*/ 3373 w 3977213"/>
                  <a:gd name="connsiteY9-78" fmla="*/ 2902209 h 3010131"/>
                  <a:gd name="connsiteX0-79" fmla="*/ 3373 w 3977213"/>
                  <a:gd name="connsiteY0-80" fmla="*/ 2902209 h 3010131"/>
                  <a:gd name="connsiteX1-81" fmla="*/ 734766 w 3977213"/>
                  <a:gd name="connsiteY1-82" fmla="*/ 613875 h 3010131"/>
                  <a:gd name="connsiteX2-83" fmla="*/ 3332067 w 3977213"/>
                  <a:gd name="connsiteY2-84" fmla="*/ 720552 h 3010131"/>
                  <a:gd name="connsiteX3-85" fmla="*/ 3967723 w 3977213"/>
                  <a:gd name="connsiteY3-86" fmla="*/ 3010131 h 3010131"/>
                  <a:gd name="connsiteX4-87" fmla="*/ 3175366 w 3977213"/>
                  <a:gd name="connsiteY4-88" fmla="*/ 2796763 h 3010131"/>
                  <a:gd name="connsiteX5-89" fmla="*/ 2894933 w 3977213"/>
                  <a:gd name="connsiteY5-90" fmla="*/ 1534645 h 3010131"/>
                  <a:gd name="connsiteX6-91" fmla="*/ 2050745 w 3977213"/>
                  <a:gd name="connsiteY6-92" fmla="*/ 851979 h 3010131"/>
                  <a:gd name="connsiteX7-93" fmla="*/ 1148983 w 3977213"/>
                  <a:gd name="connsiteY7-94" fmla="*/ 1439391 h 3010131"/>
                  <a:gd name="connsiteX8-95" fmla="*/ 995261 w 3977213"/>
                  <a:gd name="connsiteY8-96" fmla="*/ 2822504 h 3010131"/>
                  <a:gd name="connsiteX9-97" fmla="*/ 3373 w 3977213"/>
                  <a:gd name="connsiteY9-98" fmla="*/ 2902209 h 3010131"/>
                  <a:gd name="connsiteX0-99" fmla="*/ 3373 w 3977213"/>
                  <a:gd name="connsiteY0-100" fmla="*/ 2902209 h 3010131"/>
                  <a:gd name="connsiteX1-101" fmla="*/ 734766 w 3977213"/>
                  <a:gd name="connsiteY1-102" fmla="*/ 613875 h 3010131"/>
                  <a:gd name="connsiteX2-103" fmla="*/ 3332067 w 3977213"/>
                  <a:gd name="connsiteY2-104" fmla="*/ 720552 h 3010131"/>
                  <a:gd name="connsiteX3-105" fmla="*/ 3967723 w 3977213"/>
                  <a:gd name="connsiteY3-106" fmla="*/ 3010131 h 3010131"/>
                  <a:gd name="connsiteX4-107" fmla="*/ 3175366 w 3977213"/>
                  <a:gd name="connsiteY4-108" fmla="*/ 2796763 h 3010131"/>
                  <a:gd name="connsiteX5-109" fmla="*/ 2894933 w 3977213"/>
                  <a:gd name="connsiteY5-110" fmla="*/ 1534645 h 3010131"/>
                  <a:gd name="connsiteX6-111" fmla="*/ 2032990 w 3977213"/>
                  <a:gd name="connsiteY6-112" fmla="*/ 718814 h 3010131"/>
                  <a:gd name="connsiteX7-113" fmla="*/ 1148983 w 3977213"/>
                  <a:gd name="connsiteY7-114" fmla="*/ 1439391 h 3010131"/>
                  <a:gd name="connsiteX8-115" fmla="*/ 995261 w 3977213"/>
                  <a:gd name="connsiteY8-116" fmla="*/ 2822504 h 3010131"/>
                  <a:gd name="connsiteX9-117" fmla="*/ 3373 w 3977213"/>
                  <a:gd name="connsiteY9-118" fmla="*/ 2902209 h 3010131"/>
                  <a:gd name="connsiteX0-119" fmla="*/ 3373 w 3977213"/>
                  <a:gd name="connsiteY0-120" fmla="*/ 2902209 h 3010131"/>
                  <a:gd name="connsiteX1-121" fmla="*/ 734766 w 3977213"/>
                  <a:gd name="connsiteY1-122" fmla="*/ 613875 h 3010131"/>
                  <a:gd name="connsiteX2-123" fmla="*/ 3332067 w 3977213"/>
                  <a:gd name="connsiteY2-124" fmla="*/ 720552 h 3010131"/>
                  <a:gd name="connsiteX3-125" fmla="*/ 3967723 w 3977213"/>
                  <a:gd name="connsiteY3-126" fmla="*/ 3010131 h 3010131"/>
                  <a:gd name="connsiteX4-127" fmla="*/ 3175366 w 3977213"/>
                  <a:gd name="connsiteY4-128" fmla="*/ 2796763 h 3010131"/>
                  <a:gd name="connsiteX5-129" fmla="*/ 2894933 w 3977213"/>
                  <a:gd name="connsiteY5-130" fmla="*/ 1534645 h 3010131"/>
                  <a:gd name="connsiteX6-131" fmla="*/ 2032990 w 3977213"/>
                  <a:gd name="connsiteY6-132" fmla="*/ 718814 h 3010131"/>
                  <a:gd name="connsiteX7-133" fmla="*/ 1148983 w 3977213"/>
                  <a:gd name="connsiteY7-134" fmla="*/ 1439391 h 3010131"/>
                  <a:gd name="connsiteX8-135" fmla="*/ 799952 w 3977213"/>
                  <a:gd name="connsiteY8-136" fmla="*/ 2778116 h 3010131"/>
                  <a:gd name="connsiteX9-137" fmla="*/ 3373 w 3977213"/>
                  <a:gd name="connsiteY9-138" fmla="*/ 2902209 h 3010131"/>
                  <a:gd name="connsiteX0-139" fmla="*/ 3791 w 3974761"/>
                  <a:gd name="connsiteY0-140" fmla="*/ 2679097 h 2787019"/>
                  <a:gd name="connsiteX1-141" fmla="*/ 735184 w 3974761"/>
                  <a:gd name="connsiteY1-142" fmla="*/ 390763 h 2787019"/>
                  <a:gd name="connsiteX2-143" fmla="*/ 3199320 w 3974761"/>
                  <a:gd name="connsiteY2-144" fmla="*/ 568461 h 2787019"/>
                  <a:gd name="connsiteX3-145" fmla="*/ 3968141 w 3974761"/>
                  <a:gd name="connsiteY3-146" fmla="*/ 2787019 h 2787019"/>
                  <a:gd name="connsiteX4-147" fmla="*/ 3175784 w 3974761"/>
                  <a:gd name="connsiteY4-148" fmla="*/ 2573651 h 2787019"/>
                  <a:gd name="connsiteX5-149" fmla="*/ 2895351 w 3974761"/>
                  <a:gd name="connsiteY5-150" fmla="*/ 1311533 h 2787019"/>
                  <a:gd name="connsiteX6-151" fmla="*/ 2033408 w 3974761"/>
                  <a:gd name="connsiteY6-152" fmla="*/ 495702 h 2787019"/>
                  <a:gd name="connsiteX7-153" fmla="*/ 1149401 w 3974761"/>
                  <a:gd name="connsiteY7-154" fmla="*/ 1216279 h 2787019"/>
                  <a:gd name="connsiteX8-155" fmla="*/ 800370 w 3974761"/>
                  <a:gd name="connsiteY8-156" fmla="*/ 2555004 h 2787019"/>
                  <a:gd name="connsiteX9-157" fmla="*/ 3791 w 3974761"/>
                  <a:gd name="connsiteY9-158" fmla="*/ 2679097 h 2787019"/>
                  <a:gd name="connsiteX0-159" fmla="*/ 2327 w 3974091"/>
                  <a:gd name="connsiteY0-160" fmla="*/ 2456735 h 2564657"/>
                  <a:gd name="connsiteX1-161" fmla="*/ 911273 w 3974091"/>
                  <a:gd name="connsiteY1-162" fmla="*/ 221667 h 2564657"/>
                  <a:gd name="connsiteX2-163" fmla="*/ 3197856 w 3974091"/>
                  <a:gd name="connsiteY2-164" fmla="*/ 346099 h 2564657"/>
                  <a:gd name="connsiteX3-165" fmla="*/ 3966677 w 3974091"/>
                  <a:gd name="connsiteY3-166" fmla="*/ 2564657 h 2564657"/>
                  <a:gd name="connsiteX4-167" fmla="*/ 3174320 w 3974091"/>
                  <a:gd name="connsiteY4-168" fmla="*/ 2351289 h 2564657"/>
                  <a:gd name="connsiteX5-169" fmla="*/ 2893887 w 3974091"/>
                  <a:gd name="connsiteY5-170" fmla="*/ 1089171 h 2564657"/>
                  <a:gd name="connsiteX6-171" fmla="*/ 2031944 w 3974091"/>
                  <a:gd name="connsiteY6-172" fmla="*/ 273340 h 2564657"/>
                  <a:gd name="connsiteX7-173" fmla="*/ 1147937 w 3974091"/>
                  <a:gd name="connsiteY7-174" fmla="*/ 993917 h 2564657"/>
                  <a:gd name="connsiteX8-175" fmla="*/ 798906 w 3974091"/>
                  <a:gd name="connsiteY8-176" fmla="*/ 2332642 h 2564657"/>
                  <a:gd name="connsiteX9-177" fmla="*/ 2327 w 3974091"/>
                  <a:gd name="connsiteY9-178" fmla="*/ 2456735 h 2564657"/>
                  <a:gd name="connsiteX0-179" fmla="*/ 2297 w 3973444"/>
                  <a:gd name="connsiteY0-180" fmla="*/ 2495233 h 2603155"/>
                  <a:gd name="connsiteX1-181" fmla="*/ 911243 w 3973444"/>
                  <a:gd name="connsiteY1-182" fmla="*/ 260165 h 2603155"/>
                  <a:gd name="connsiteX2-183" fmla="*/ 3162315 w 3973444"/>
                  <a:gd name="connsiteY2-184" fmla="*/ 307358 h 2603155"/>
                  <a:gd name="connsiteX3-185" fmla="*/ 3966647 w 3973444"/>
                  <a:gd name="connsiteY3-186" fmla="*/ 2603155 h 2603155"/>
                  <a:gd name="connsiteX4-187" fmla="*/ 3174290 w 3973444"/>
                  <a:gd name="connsiteY4-188" fmla="*/ 2389787 h 2603155"/>
                  <a:gd name="connsiteX5-189" fmla="*/ 2893857 w 3973444"/>
                  <a:gd name="connsiteY5-190" fmla="*/ 1127669 h 2603155"/>
                  <a:gd name="connsiteX6-191" fmla="*/ 2031914 w 3973444"/>
                  <a:gd name="connsiteY6-192" fmla="*/ 311838 h 2603155"/>
                  <a:gd name="connsiteX7-193" fmla="*/ 1147907 w 3973444"/>
                  <a:gd name="connsiteY7-194" fmla="*/ 1032415 h 2603155"/>
                  <a:gd name="connsiteX8-195" fmla="*/ 798876 w 3973444"/>
                  <a:gd name="connsiteY8-196" fmla="*/ 2371140 h 2603155"/>
                  <a:gd name="connsiteX9-197" fmla="*/ 2297 w 3973444"/>
                  <a:gd name="connsiteY9-198" fmla="*/ 2495233 h 2603155"/>
                  <a:gd name="connsiteX0-199" fmla="*/ 2438 w 3973654"/>
                  <a:gd name="connsiteY0-200" fmla="*/ 2516084 h 2624006"/>
                  <a:gd name="connsiteX1-201" fmla="*/ 884751 w 3973654"/>
                  <a:gd name="connsiteY1-202" fmla="*/ 246687 h 2624006"/>
                  <a:gd name="connsiteX2-203" fmla="*/ 3162456 w 3973654"/>
                  <a:gd name="connsiteY2-204" fmla="*/ 328209 h 2624006"/>
                  <a:gd name="connsiteX3-205" fmla="*/ 3966788 w 3973654"/>
                  <a:gd name="connsiteY3-206" fmla="*/ 2624006 h 2624006"/>
                  <a:gd name="connsiteX4-207" fmla="*/ 3174431 w 3973654"/>
                  <a:gd name="connsiteY4-208" fmla="*/ 2410638 h 2624006"/>
                  <a:gd name="connsiteX5-209" fmla="*/ 2893998 w 3973654"/>
                  <a:gd name="connsiteY5-210" fmla="*/ 1148520 h 2624006"/>
                  <a:gd name="connsiteX6-211" fmla="*/ 2032055 w 3973654"/>
                  <a:gd name="connsiteY6-212" fmla="*/ 332689 h 2624006"/>
                  <a:gd name="connsiteX7-213" fmla="*/ 1148048 w 3973654"/>
                  <a:gd name="connsiteY7-214" fmla="*/ 1053266 h 2624006"/>
                  <a:gd name="connsiteX8-215" fmla="*/ 799017 w 3973654"/>
                  <a:gd name="connsiteY8-216" fmla="*/ 2391991 h 2624006"/>
                  <a:gd name="connsiteX9-217" fmla="*/ 2438 w 3973654"/>
                  <a:gd name="connsiteY9-218" fmla="*/ 2516084 h 2624006"/>
                  <a:gd name="connsiteX0-219" fmla="*/ 1754 w 3972550"/>
                  <a:gd name="connsiteY0-220" fmla="*/ 2614478 h 2722400"/>
                  <a:gd name="connsiteX1-221" fmla="*/ 1052743 w 3972550"/>
                  <a:gd name="connsiteY1-222" fmla="*/ 199186 h 2722400"/>
                  <a:gd name="connsiteX2-223" fmla="*/ 3161772 w 3972550"/>
                  <a:gd name="connsiteY2-224" fmla="*/ 426603 h 2722400"/>
                  <a:gd name="connsiteX3-225" fmla="*/ 3966104 w 3972550"/>
                  <a:gd name="connsiteY3-226" fmla="*/ 2722400 h 2722400"/>
                  <a:gd name="connsiteX4-227" fmla="*/ 3173747 w 3972550"/>
                  <a:gd name="connsiteY4-228" fmla="*/ 2509032 h 2722400"/>
                  <a:gd name="connsiteX5-229" fmla="*/ 2893314 w 3972550"/>
                  <a:gd name="connsiteY5-230" fmla="*/ 1246914 h 2722400"/>
                  <a:gd name="connsiteX6-231" fmla="*/ 2031371 w 3972550"/>
                  <a:gd name="connsiteY6-232" fmla="*/ 431083 h 2722400"/>
                  <a:gd name="connsiteX7-233" fmla="*/ 1147364 w 3972550"/>
                  <a:gd name="connsiteY7-234" fmla="*/ 1151660 h 2722400"/>
                  <a:gd name="connsiteX8-235" fmla="*/ 798333 w 3972550"/>
                  <a:gd name="connsiteY8-236" fmla="*/ 2490385 h 2722400"/>
                  <a:gd name="connsiteX9-237" fmla="*/ 1754 w 3972550"/>
                  <a:gd name="connsiteY9-238" fmla="*/ 2614478 h 2722400"/>
                  <a:gd name="connsiteX0-239" fmla="*/ 1724 w 3971729"/>
                  <a:gd name="connsiteY0-240" fmla="*/ 2632079 h 2740001"/>
                  <a:gd name="connsiteX1-241" fmla="*/ 1052713 w 3971729"/>
                  <a:gd name="connsiteY1-242" fmla="*/ 216787 h 2740001"/>
                  <a:gd name="connsiteX2-243" fmla="*/ 3099598 w 3971729"/>
                  <a:gd name="connsiteY2-244" fmla="*/ 401294 h 2740001"/>
                  <a:gd name="connsiteX3-245" fmla="*/ 3966074 w 3971729"/>
                  <a:gd name="connsiteY3-246" fmla="*/ 2740001 h 2740001"/>
                  <a:gd name="connsiteX4-247" fmla="*/ 3173717 w 3971729"/>
                  <a:gd name="connsiteY4-248" fmla="*/ 2526633 h 2740001"/>
                  <a:gd name="connsiteX5-249" fmla="*/ 2893284 w 3971729"/>
                  <a:gd name="connsiteY5-250" fmla="*/ 1264515 h 2740001"/>
                  <a:gd name="connsiteX6-251" fmla="*/ 2031341 w 3971729"/>
                  <a:gd name="connsiteY6-252" fmla="*/ 448684 h 2740001"/>
                  <a:gd name="connsiteX7-253" fmla="*/ 1147334 w 3971729"/>
                  <a:gd name="connsiteY7-254" fmla="*/ 1169261 h 2740001"/>
                  <a:gd name="connsiteX8-255" fmla="*/ 798303 w 3971729"/>
                  <a:gd name="connsiteY8-256" fmla="*/ 2507986 h 2740001"/>
                  <a:gd name="connsiteX9-257" fmla="*/ 1724 w 3971729"/>
                  <a:gd name="connsiteY9-258" fmla="*/ 2632079 h 2740001"/>
                  <a:gd name="connsiteX0-259" fmla="*/ 1724 w 3971729"/>
                  <a:gd name="connsiteY0-260" fmla="*/ 2632079 h 2740001"/>
                  <a:gd name="connsiteX1-261" fmla="*/ 1052713 w 3971729"/>
                  <a:gd name="connsiteY1-262" fmla="*/ 216787 h 2740001"/>
                  <a:gd name="connsiteX2-263" fmla="*/ 3099598 w 3971729"/>
                  <a:gd name="connsiteY2-264" fmla="*/ 401294 h 2740001"/>
                  <a:gd name="connsiteX3-265" fmla="*/ 3966074 w 3971729"/>
                  <a:gd name="connsiteY3-266" fmla="*/ 2740001 h 2740001"/>
                  <a:gd name="connsiteX4-267" fmla="*/ 3182595 w 3971729"/>
                  <a:gd name="connsiteY4-268" fmla="*/ 2578126 h 2740001"/>
                  <a:gd name="connsiteX5-269" fmla="*/ 2893284 w 3971729"/>
                  <a:gd name="connsiteY5-270" fmla="*/ 1264515 h 2740001"/>
                  <a:gd name="connsiteX6-271" fmla="*/ 2031341 w 3971729"/>
                  <a:gd name="connsiteY6-272" fmla="*/ 448684 h 2740001"/>
                  <a:gd name="connsiteX7-273" fmla="*/ 1147334 w 3971729"/>
                  <a:gd name="connsiteY7-274" fmla="*/ 1169261 h 2740001"/>
                  <a:gd name="connsiteX8-275" fmla="*/ 798303 w 3971729"/>
                  <a:gd name="connsiteY8-276" fmla="*/ 2507986 h 2740001"/>
                  <a:gd name="connsiteX9-277" fmla="*/ 1724 w 3971729"/>
                  <a:gd name="connsiteY9-278" fmla="*/ 2632079 h 2740001"/>
                  <a:gd name="connsiteX0-279" fmla="*/ 1724 w 3962876"/>
                  <a:gd name="connsiteY0-280" fmla="*/ 2629270 h 2678609"/>
                  <a:gd name="connsiteX1-281" fmla="*/ 1052713 w 3962876"/>
                  <a:gd name="connsiteY1-282" fmla="*/ 213978 h 2678609"/>
                  <a:gd name="connsiteX2-283" fmla="*/ 3099598 w 3962876"/>
                  <a:gd name="connsiteY2-284" fmla="*/ 398485 h 2678609"/>
                  <a:gd name="connsiteX3-285" fmla="*/ 3957136 w 3962876"/>
                  <a:gd name="connsiteY3-286" fmla="*/ 2678609 h 2678609"/>
                  <a:gd name="connsiteX4-287" fmla="*/ 3182595 w 3962876"/>
                  <a:gd name="connsiteY4-288" fmla="*/ 2575317 h 2678609"/>
                  <a:gd name="connsiteX5-289" fmla="*/ 2893284 w 3962876"/>
                  <a:gd name="connsiteY5-290" fmla="*/ 1261706 h 2678609"/>
                  <a:gd name="connsiteX6-291" fmla="*/ 2031341 w 3962876"/>
                  <a:gd name="connsiteY6-292" fmla="*/ 445875 h 2678609"/>
                  <a:gd name="connsiteX7-293" fmla="*/ 1147334 w 3962876"/>
                  <a:gd name="connsiteY7-294" fmla="*/ 1166452 h 2678609"/>
                  <a:gd name="connsiteX8-295" fmla="*/ 798303 w 3962876"/>
                  <a:gd name="connsiteY8-296" fmla="*/ 2505177 h 2678609"/>
                  <a:gd name="connsiteX9-297" fmla="*/ 1724 w 3962876"/>
                  <a:gd name="connsiteY9-298" fmla="*/ 2629270 h 2678609"/>
                  <a:gd name="connsiteX0-299" fmla="*/ 1724 w 3962876"/>
                  <a:gd name="connsiteY0-300" fmla="*/ 2629270 h 2678609"/>
                  <a:gd name="connsiteX1-301" fmla="*/ 1052713 w 3962876"/>
                  <a:gd name="connsiteY1-302" fmla="*/ 213978 h 2678609"/>
                  <a:gd name="connsiteX2-303" fmla="*/ 3099598 w 3962876"/>
                  <a:gd name="connsiteY2-304" fmla="*/ 398485 h 2678609"/>
                  <a:gd name="connsiteX3-305" fmla="*/ 3957136 w 3962876"/>
                  <a:gd name="connsiteY3-306" fmla="*/ 2678609 h 2678609"/>
                  <a:gd name="connsiteX4-307" fmla="*/ 3173656 w 3962876"/>
                  <a:gd name="connsiteY4-308" fmla="*/ 2483259 h 2678609"/>
                  <a:gd name="connsiteX5-309" fmla="*/ 2893284 w 3962876"/>
                  <a:gd name="connsiteY5-310" fmla="*/ 1261706 h 2678609"/>
                  <a:gd name="connsiteX6-311" fmla="*/ 2031341 w 3962876"/>
                  <a:gd name="connsiteY6-312" fmla="*/ 445875 h 2678609"/>
                  <a:gd name="connsiteX7-313" fmla="*/ 1147334 w 3962876"/>
                  <a:gd name="connsiteY7-314" fmla="*/ 1166452 h 2678609"/>
                  <a:gd name="connsiteX8-315" fmla="*/ 798303 w 3962876"/>
                  <a:gd name="connsiteY8-316" fmla="*/ 2505177 h 2678609"/>
                  <a:gd name="connsiteX9-317" fmla="*/ 1724 w 3962876"/>
                  <a:gd name="connsiteY9-318" fmla="*/ 2629270 h 2678609"/>
                  <a:gd name="connsiteX0-319" fmla="*/ 1724 w 3962876"/>
                  <a:gd name="connsiteY0-320" fmla="*/ 2624926 h 2624926"/>
                  <a:gd name="connsiteX1-321" fmla="*/ 1052713 w 3962876"/>
                  <a:gd name="connsiteY1-322" fmla="*/ 209634 h 2624926"/>
                  <a:gd name="connsiteX2-323" fmla="*/ 3099598 w 3962876"/>
                  <a:gd name="connsiteY2-324" fmla="*/ 394141 h 2624926"/>
                  <a:gd name="connsiteX3-325" fmla="*/ 3957136 w 3962876"/>
                  <a:gd name="connsiteY3-326" fmla="*/ 2582207 h 2624926"/>
                  <a:gd name="connsiteX4-327" fmla="*/ 3173656 w 3962876"/>
                  <a:gd name="connsiteY4-328" fmla="*/ 2478915 h 2624926"/>
                  <a:gd name="connsiteX5-329" fmla="*/ 2893284 w 3962876"/>
                  <a:gd name="connsiteY5-330" fmla="*/ 1257362 h 2624926"/>
                  <a:gd name="connsiteX6-331" fmla="*/ 2031341 w 3962876"/>
                  <a:gd name="connsiteY6-332" fmla="*/ 441531 h 2624926"/>
                  <a:gd name="connsiteX7-333" fmla="*/ 1147334 w 3962876"/>
                  <a:gd name="connsiteY7-334" fmla="*/ 1162108 h 2624926"/>
                  <a:gd name="connsiteX8-335" fmla="*/ 798303 w 3962876"/>
                  <a:gd name="connsiteY8-336" fmla="*/ 2500833 h 2624926"/>
                  <a:gd name="connsiteX9-337" fmla="*/ 1724 w 3962876"/>
                  <a:gd name="connsiteY9-338" fmla="*/ 2624926 h 2624926"/>
                  <a:gd name="connsiteX0-339" fmla="*/ 1724 w 3962876"/>
                  <a:gd name="connsiteY0-340" fmla="*/ 2624926 h 2624926"/>
                  <a:gd name="connsiteX1-341" fmla="*/ 1052713 w 3962876"/>
                  <a:gd name="connsiteY1-342" fmla="*/ 209634 h 2624926"/>
                  <a:gd name="connsiteX2-343" fmla="*/ 3099598 w 3962876"/>
                  <a:gd name="connsiteY2-344" fmla="*/ 394141 h 2624926"/>
                  <a:gd name="connsiteX3-345" fmla="*/ 3957136 w 3962876"/>
                  <a:gd name="connsiteY3-346" fmla="*/ 2582207 h 2624926"/>
                  <a:gd name="connsiteX4-347" fmla="*/ 3173656 w 3962876"/>
                  <a:gd name="connsiteY4-348" fmla="*/ 2478915 h 2624926"/>
                  <a:gd name="connsiteX5-349" fmla="*/ 2893284 w 3962876"/>
                  <a:gd name="connsiteY5-350" fmla="*/ 1257362 h 2624926"/>
                  <a:gd name="connsiteX6-351" fmla="*/ 2031341 w 3962876"/>
                  <a:gd name="connsiteY6-352" fmla="*/ 441531 h 2624926"/>
                  <a:gd name="connsiteX7-353" fmla="*/ 1147334 w 3962876"/>
                  <a:gd name="connsiteY7-354" fmla="*/ 1162108 h 2624926"/>
                  <a:gd name="connsiteX8-355" fmla="*/ 798303 w 3962876"/>
                  <a:gd name="connsiteY8-356" fmla="*/ 2500833 h 2624926"/>
                  <a:gd name="connsiteX9-357" fmla="*/ 1724 w 3962876"/>
                  <a:gd name="connsiteY9-358" fmla="*/ 2624926 h 2624926"/>
                  <a:gd name="connsiteX0-359" fmla="*/ 1606 w 3962675"/>
                  <a:gd name="connsiteY0-360" fmla="*/ 2579158 h 2579158"/>
                  <a:gd name="connsiteX1-361" fmla="*/ 1097289 w 3962675"/>
                  <a:gd name="connsiteY1-362" fmla="*/ 230817 h 2579158"/>
                  <a:gd name="connsiteX2-363" fmla="*/ 3099480 w 3962675"/>
                  <a:gd name="connsiteY2-364" fmla="*/ 348373 h 2579158"/>
                  <a:gd name="connsiteX3-365" fmla="*/ 3957018 w 3962675"/>
                  <a:gd name="connsiteY3-366" fmla="*/ 2536439 h 2579158"/>
                  <a:gd name="connsiteX4-367" fmla="*/ 3173538 w 3962675"/>
                  <a:gd name="connsiteY4-368" fmla="*/ 2433147 h 2579158"/>
                  <a:gd name="connsiteX5-369" fmla="*/ 2893166 w 3962675"/>
                  <a:gd name="connsiteY5-370" fmla="*/ 1211594 h 2579158"/>
                  <a:gd name="connsiteX6-371" fmla="*/ 2031223 w 3962675"/>
                  <a:gd name="connsiteY6-372" fmla="*/ 395763 h 2579158"/>
                  <a:gd name="connsiteX7-373" fmla="*/ 1147216 w 3962675"/>
                  <a:gd name="connsiteY7-374" fmla="*/ 1116340 h 2579158"/>
                  <a:gd name="connsiteX8-375" fmla="*/ 798185 w 3962675"/>
                  <a:gd name="connsiteY8-376" fmla="*/ 2455065 h 2579158"/>
                  <a:gd name="connsiteX9-377" fmla="*/ 1606 w 3962675"/>
                  <a:gd name="connsiteY9-378" fmla="*/ 2579158 h 2579158"/>
                  <a:gd name="connsiteX0-379" fmla="*/ 1606 w 3847816"/>
                  <a:gd name="connsiteY0-380" fmla="*/ 2578284 h 2578284"/>
                  <a:gd name="connsiteX1-381" fmla="*/ 1097289 w 3847816"/>
                  <a:gd name="connsiteY1-382" fmla="*/ 229943 h 2578284"/>
                  <a:gd name="connsiteX2-383" fmla="*/ 3099480 w 3847816"/>
                  <a:gd name="connsiteY2-384" fmla="*/ 347499 h 2578284"/>
                  <a:gd name="connsiteX3-385" fmla="*/ 3840815 w 3847816"/>
                  <a:gd name="connsiteY3-386" fmla="*/ 2518827 h 2578284"/>
                  <a:gd name="connsiteX4-387" fmla="*/ 3173538 w 3847816"/>
                  <a:gd name="connsiteY4-388" fmla="*/ 2432273 h 2578284"/>
                  <a:gd name="connsiteX5-389" fmla="*/ 2893166 w 3847816"/>
                  <a:gd name="connsiteY5-390" fmla="*/ 1210720 h 2578284"/>
                  <a:gd name="connsiteX6-391" fmla="*/ 2031223 w 3847816"/>
                  <a:gd name="connsiteY6-392" fmla="*/ 394889 h 2578284"/>
                  <a:gd name="connsiteX7-393" fmla="*/ 1147216 w 3847816"/>
                  <a:gd name="connsiteY7-394" fmla="*/ 1115466 h 2578284"/>
                  <a:gd name="connsiteX8-395" fmla="*/ 798185 w 3847816"/>
                  <a:gd name="connsiteY8-396" fmla="*/ 2454191 h 2578284"/>
                  <a:gd name="connsiteX9-397" fmla="*/ 1606 w 3847816"/>
                  <a:gd name="connsiteY9-398" fmla="*/ 2578284 h 2578284"/>
                  <a:gd name="connsiteX0-399" fmla="*/ 1938 w 3714069"/>
                  <a:gd name="connsiteY0-400" fmla="*/ 2578284 h 2578284"/>
                  <a:gd name="connsiteX1-401" fmla="*/ 963542 w 3714069"/>
                  <a:gd name="connsiteY1-402" fmla="*/ 229943 h 2578284"/>
                  <a:gd name="connsiteX2-403" fmla="*/ 2965733 w 3714069"/>
                  <a:gd name="connsiteY2-404" fmla="*/ 347499 h 2578284"/>
                  <a:gd name="connsiteX3-405" fmla="*/ 3707068 w 3714069"/>
                  <a:gd name="connsiteY3-406" fmla="*/ 2518827 h 2578284"/>
                  <a:gd name="connsiteX4-407" fmla="*/ 3039791 w 3714069"/>
                  <a:gd name="connsiteY4-408" fmla="*/ 2432273 h 2578284"/>
                  <a:gd name="connsiteX5-409" fmla="*/ 2759419 w 3714069"/>
                  <a:gd name="connsiteY5-410" fmla="*/ 1210720 h 2578284"/>
                  <a:gd name="connsiteX6-411" fmla="*/ 1897476 w 3714069"/>
                  <a:gd name="connsiteY6-412" fmla="*/ 394889 h 2578284"/>
                  <a:gd name="connsiteX7-413" fmla="*/ 1013469 w 3714069"/>
                  <a:gd name="connsiteY7-414" fmla="*/ 1115466 h 2578284"/>
                  <a:gd name="connsiteX8-415" fmla="*/ 664438 w 3714069"/>
                  <a:gd name="connsiteY8-416" fmla="*/ 2454191 h 2578284"/>
                  <a:gd name="connsiteX9-417" fmla="*/ 1938 w 3714069"/>
                  <a:gd name="connsiteY9-418" fmla="*/ 2578284 h 2578284"/>
                  <a:gd name="connsiteX0-419" fmla="*/ 1815 w 3711465"/>
                  <a:gd name="connsiteY0-420" fmla="*/ 2633321 h 2633321"/>
                  <a:gd name="connsiteX1-421" fmla="*/ 963419 w 3711465"/>
                  <a:gd name="connsiteY1-422" fmla="*/ 284980 h 2633321"/>
                  <a:gd name="connsiteX2-423" fmla="*/ 2742143 w 3711465"/>
                  <a:gd name="connsiteY2-424" fmla="*/ 293741 h 2633321"/>
                  <a:gd name="connsiteX3-425" fmla="*/ 3706945 w 3711465"/>
                  <a:gd name="connsiteY3-426" fmla="*/ 2573864 h 2633321"/>
                  <a:gd name="connsiteX4-427" fmla="*/ 3039668 w 3711465"/>
                  <a:gd name="connsiteY4-428" fmla="*/ 2487310 h 2633321"/>
                  <a:gd name="connsiteX5-429" fmla="*/ 2759296 w 3711465"/>
                  <a:gd name="connsiteY5-430" fmla="*/ 1265757 h 2633321"/>
                  <a:gd name="connsiteX6-431" fmla="*/ 1897353 w 3711465"/>
                  <a:gd name="connsiteY6-432" fmla="*/ 449926 h 2633321"/>
                  <a:gd name="connsiteX7-433" fmla="*/ 1013346 w 3711465"/>
                  <a:gd name="connsiteY7-434" fmla="*/ 1170503 h 2633321"/>
                  <a:gd name="connsiteX8-435" fmla="*/ 664315 w 3711465"/>
                  <a:gd name="connsiteY8-436" fmla="*/ 2509228 h 2633321"/>
                  <a:gd name="connsiteX9-437" fmla="*/ 1815 w 3711465"/>
                  <a:gd name="connsiteY9-438" fmla="*/ 2633321 h 2633321"/>
                  <a:gd name="connsiteX0-439" fmla="*/ 1815 w 3711465"/>
                  <a:gd name="connsiteY0-440" fmla="*/ 2614563 h 2614563"/>
                  <a:gd name="connsiteX1-441" fmla="*/ 963419 w 3711465"/>
                  <a:gd name="connsiteY1-442" fmla="*/ 299698 h 2614563"/>
                  <a:gd name="connsiteX2-443" fmla="*/ 2742143 w 3711465"/>
                  <a:gd name="connsiteY2-444" fmla="*/ 274983 h 2614563"/>
                  <a:gd name="connsiteX3-445" fmla="*/ 3706945 w 3711465"/>
                  <a:gd name="connsiteY3-446" fmla="*/ 2555106 h 2614563"/>
                  <a:gd name="connsiteX4-447" fmla="*/ 3039668 w 3711465"/>
                  <a:gd name="connsiteY4-448" fmla="*/ 2468552 h 2614563"/>
                  <a:gd name="connsiteX5-449" fmla="*/ 2759296 w 3711465"/>
                  <a:gd name="connsiteY5-450" fmla="*/ 1246999 h 2614563"/>
                  <a:gd name="connsiteX6-451" fmla="*/ 1897353 w 3711465"/>
                  <a:gd name="connsiteY6-452" fmla="*/ 431168 h 2614563"/>
                  <a:gd name="connsiteX7-453" fmla="*/ 1013346 w 3711465"/>
                  <a:gd name="connsiteY7-454" fmla="*/ 1151745 h 2614563"/>
                  <a:gd name="connsiteX8-455" fmla="*/ 664315 w 3711465"/>
                  <a:gd name="connsiteY8-456" fmla="*/ 2490470 h 2614563"/>
                  <a:gd name="connsiteX9-457" fmla="*/ 1815 w 3711465"/>
                  <a:gd name="connsiteY9-458" fmla="*/ 2614563 h 2614563"/>
                  <a:gd name="connsiteX0-459" fmla="*/ 1815 w 3711465"/>
                  <a:gd name="connsiteY0-460" fmla="*/ 2579050 h 2579050"/>
                  <a:gd name="connsiteX1-461" fmla="*/ 963419 w 3711465"/>
                  <a:gd name="connsiteY1-462" fmla="*/ 297660 h 2579050"/>
                  <a:gd name="connsiteX2-463" fmla="*/ 2742143 w 3711465"/>
                  <a:gd name="connsiteY2-464" fmla="*/ 272945 h 2579050"/>
                  <a:gd name="connsiteX3-465" fmla="*/ 3706945 w 3711465"/>
                  <a:gd name="connsiteY3-466" fmla="*/ 2553068 h 2579050"/>
                  <a:gd name="connsiteX4-467" fmla="*/ 3039668 w 3711465"/>
                  <a:gd name="connsiteY4-468" fmla="*/ 2466514 h 2579050"/>
                  <a:gd name="connsiteX5-469" fmla="*/ 2759296 w 3711465"/>
                  <a:gd name="connsiteY5-470" fmla="*/ 1244961 h 2579050"/>
                  <a:gd name="connsiteX6-471" fmla="*/ 1897353 w 3711465"/>
                  <a:gd name="connsiteY6-472" fmla="*/ 429130 h 2579050"/>
                  <a:gd name="connsiteX7-473" fmla="*/ 1013346 w 3711465"/>
                  <a:gd name="connsiteY7-474" fmla="*/ 1149707 h 2579050"/>
                  <a:gd name="connsiteX8-475" fmla="*/ 664315 w 3711465"/>
                  <a:gd name="connsiteY8-476" fmla="*/ 2488432 h 2579050"/>
                  <a:gd name="connsiteX9-477" fmla="*/ 1815 w 3711465"/>
                  <a:gd name="connsiteY9-478" fmla="*/ 2579050 h 25790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3711465" h="2579050">
                    <a:moveTo>
                      <a:pt x="1815" y="2579050"/>
                    </a:moveTo>
                    <a:cubicBezTo>
                      <a:pt x="-35386" y="1698438"/>
                      <a:pt x="506698" y="682011"/>
                      <a:pt x="963419" y="297660"/>
                    </a:cubicBezTo>
                    <a:cubicBezTo>
                      <a:pt x="1420140" y="-86691"/>
                      <a:pt x="2284889" y="-102956"/>
                      <a:pt x="2742143" y="272945"/>
                    </a:cubicBezTo>
                    <a:cubicBezTo>
                      <a:pt x="3199397" y="648846"/>
                      <a:pt x="3767941" y="1694467"/>
                      <a:pt x="3706945" y="2553068"/>
                    </a:cubicBezTo>
                    <a:cubicBezTo>
                      <a:pt x="3445785" y="2499110"/>
                      <a:pt x="3300828" y="2520472"/>
                      <a:pt x="3039668" y="2466514"/>
                    </a:cubicBezTo>
                    <a:cubicBezTo>
                      <a:pt x="3059858" y="2004593"/>
                      <a:pt x="2949682" y="1584525"/>
                      <a:pt x="2759296" y="1244961"/>
                    </a:cubicBezTo>
                    <a:cubicBezTo>
                      <a:pt x="2568910" y="905397"/>
                      <a:pt x="2142477" y="442047"/>
                      <a:pt x="1897353" y="429130"/>
                    </a:cubicBezTo>
                    <a:cubicBezTo>
                      <a:pt x="1652229" y="416213"/>
                      <a:pt x="1184821" y="847919"/>
                      <a:pt x="1013346" y="1149707"/>
                    </a:cubicBezTo>
                    <a:cubicBezTo>
                      <a:pt x="823407" y="1495589"/>
                      <a:pt x="651832" y="2008126"/>
                      <a:pt x="664315" y="2488432"/>
                    </a:cubicBezTo>
                    <a:lnTo>
                      <a:pt x="1815" y="2579050"/>
                    </a:ln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dirty="0">
                  <a:solidFill>
                    <a:schemeClr val="tx1"/>
                  </a:solidFill>
                </a:endParaRPr>
              </a:p>
            </p:txBody>
          </p:sp>
          <p:grpSp>
            <p:nvGrpSpPr>
              <p:cNvPr id="84" name="Group 83"/>
              <p:cNvGrpSpPr/>
              <p:nvPr/>
            </p:nvGrpSpPr>
            <p:grpSpPr>
              <a:xfrm>
                <a:off x="13776" y="3013"/>
                <a:ext cx="5807" cy="4431"/>
                <a:chOff x="3154257" y="1913617"/>
                <a:chExt cx="3687770" cy="2813723"/>
              </a:xfrm>
            </p:grpSpPr>
            <p:grpSp>
              <p:nvGrpSpPr>
                <p:cNvPr id="85" name="Group 84"/>
                <p:cNvGrpSpPr/>
                <p:nvPr/>
              </p:nvGrpSpPr>
              <p:grpSpPr>
                <a:xfrm>
                  <a:off x="3154257" y="1918229"/>
                  <a:ext cx="1891285" cy="2809111"/>
                  <a:chOff x="3154257" y="1918229"/>
                  <a:chExt cx="1891285" cy="2809111"/>
                </a:xfrm>
              </p:grpSpPr>
              <p:grpSp>
                <p:nvGrpSpPr>
                  <p:cNvPr id="155" name="Group 154"/>
                  <p:cNvGrpSpPr/>
                  <p:nvPr/>
                </p:nvGrpSpPr>
                <p:grpSpPr>
                  <a:xfrm rot="21364643">
                    <a:off x="3154257" y="1918229"/>
                    <a:ext cx="637226" cy="670091"/>
                    <a:chOff x="1706479" y="2595904"/>
                    <a:chExt cx="637226" cy="670091"/>
                  </a:xfrm>
                </p:grpSpPr>
                <p:grpSp>
                  <p:nvGrpSpPr>
                    <p:cNvPr id="177" name="Group 176"/>
                    <p:cNvGrpSpPr/>
                    <p:nvPr/>
                  </p:nvGrpSpPr>
                  <p:grpSpPr>
                    <a:xfrm rot="21419597">
                      <a:off x="1706479" y="2595904"/>
                      <a:ext cx="637226" cy="670091"/>
                      <a:chOff x="3537752" y="930136"/>
                      <a:chExt cx="843378" cy="1003177"/>
                    </a:xfrm>
                  </p:grpSpPr>
                  <p:grpSp>
                    <p:nvGrpSpPr>
                      <p:cNvPr id="183" name="Group 182"/>
                      <p:cNvGrpSpPr/>
                      <p:nvPr/>
                    </p:nvGrpSpPr>
                    <p:grpSpPr>
                      <a:xfrm>
                        <a:off x="3537752" y="930136"/>
                        <a:ext cx="843378" cy="1003177"/>
                        <a:chOff x="3537752" y="930136"/>
                        <a:chExt cx="843378" cy="1003177"/>
                      </a:xfrm>
                    </p:grpSpPr>
                    <p:grpSp>
                      <p:nvGrpSpPr>
                        <p:cNvPr id="187" name="Group 186"/>
                        <p:cNvGrpSpPr/>
                        <p:nvPr/>
                      </p:nvGrpSpPr>
                      <p:grpSpPr>
                        <a:xfrm>
                          <a:off x="3537752" y="930136"/>
                          <a:ext cx="843378" cy="1003177"/>
                          <a:chOff x="3537752" y="930136"/>
                          <a:chExt cx="843378" cy="1003177"/>
                        </a:xfrm>
                      </p:grpSpPr>
                      <p:grpSp>
                        <p:nvGrpSpPr>
                          <p:cNvPr id="189" name="Group 188"/>
                          <p:cNvGrpSpPr/>
                          <p:nvPr/>
                        </p:nvGrpSpPr>
                        <p:grpSpPr>
                          <a:xfrm>
                            <a:off x="3537752" y="930136"/>
                            <a:ext cx="843378" cy="1003177"/>
                            <a:chOff x="3537752" y="930136"/>
                            <a:chExt cx="843378" cy="1003177"/>
                          </a:xfrm>
                        </p:grpSpPr>
                        <p:sp>
                          <p:nvSpPr>
                            <p:cNvPr id="191"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192" name="Freeform: Shape 191"/>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190" name="Freeform: Shape 189"/>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188" name="Freeform: Shape 187"/>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184" name="Freeform: Shape 183"/>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85" name="Freeform: Shape 184"/>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86" name="Freeform: Shape 185"/>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178" name="Freeform: Shape 177"/>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79" name="Freeform: Shape 178"/>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80" name="Freeform: Shape 179"/>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81" name="Freeform: Shape 180"/>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82" name="Freeform: Shape 181"/>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grpSp>
                <p:nvGrpSpPr>
                  <p:cNvPr id="156" name="Group 155"/>
                  <p:cNvGrpSpPr/>
                  <p:nvPr/>
                </p:nvGrpSpPr>
                <p:grpSpPr>
                  <a:xfrm>
                    <a:off x="4638261" y="4250003"/>
                    <a:ext cx="407281" cy="477337"/>
                    <a:chOff x="8500874" y="5598603"/>
                    <a:chExt cx="407281" cy="477337"/>
                  </a:xfrm>
                </p:grpSpPr>
                <p:sp>
                  <p:nvSpPr>
                    <p:cNvPr id="175"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ysClr val="windowText" lastClr="000000"/>
                          </a:solidFill>
                        </a:ln>
                        <a:noFill/>
                      </a:endParaRPr>
                    </a:p>
                  </p:txBody>
                </p:sp>
                <p:sp>
                  <p:nvSpPr>
                    <p:cNvPr id="176"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nvGrpSpPr>
                  <p:cNvPr id="157" name="Group 156"/>
                  <p:cNvGrpSpPr/>
                  <p:nvPr/>
                </p:nvGrpSpPr>
                <p:grpSpPr>
                  <a:xfrm rot="952986">
                    <a:off x="4306892" y="4078626"/>
                    <a:ext cx="422404" cy="477337"/>
                    <a:chOff x="8527647" y="5598603"/>
                    <a:chExt cx="407281" cy="477337"/>
                  </a:xfrm>
                </p:grpSpPr>
                <p:sp>
                  <p:nvSpPr>
                    <p:cNvPr id="173"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ysClr val="windowText" lastClr="000000"/>
                          </a:solidFill>
                        </a:ln>
                        <a:noFill/>
                      </a:endParaRPr>
                    </a:p>
                  </p:txBody>
                </p:sp>
                <p:sp>
                  <p:nvSpPr>
                    <p:cNvPr id="174"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nvGrpSpPr>
                  <p:cNvPr id="158" name="Group 157"/>
                  <p:cNvGrpSpPr/>
                  <p:nvPr/>
                </p:nvGrpSpPr>
                <p:grpSpPr>
                  <a:xfrm>
                    <a:off x="3991674" y="3782519"/>
                    <a:ext cx="493575" cy="458875"/>
                    <a:chOff x="7837526" y="5123190"/>
                    <a:chExt cx="493575" cy="458875"/>
                  </a:xfrm>
                </p:grpSpPr>
                <p:sp>
                  <p:nvSpPr>
                    <p:cNvPr id="171" name="Oval 20"/>
                    <p:cNvSpPr/>
                    <p:nvPr/>
                  </p:nvSpPr>
                  <p:spPr>
                    <a:xfrm rot="13620929">
                      <a:off x="7854876"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72" name="Arc 171"/>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dirty="0"/>
                    </a:p>
                  </p:txBody>
                </p:sp>
              </p:grpSp>
              <p:grpSp>
                <p:nvGrpSpPr>
                  <p:cNvPr id="159" name="Group 158"/>
                  <p:cNvGrpSpPr/>
                  <p:nvPr/>
                </p:nvGrpSpPr>
                <p:grpSpPr>
                  <a:xfrm>
                    <a:off x="3670440" y="3211192"/>
                    <a:ext cx="421497" cy="623181"/>
                    <a:chOff x="7551804" y="4525229"/>
                    <a:chExt cx="421497" cy="623181"/>
                  </a:xfrm>
                </p:grpSpPr>
                <p:sp>
                  <p:nvSpPr>
                    <p:cNvPr id="166"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nvGrpSpPr>
                    <p:cNvPr id="167" name="Group 166"/>
                    <p:cNvGrpSpPr/>
                    <p:nvPr/>
                  </p:nvGrpSpPr>
                  <p:grpSpPr>
                    <a:xfrm rot="19846351" flipH="1">
                      <a:off x="7655822" y="4629936"/>
                      <a:ext cx="206285" cy="403030"/>
                      <a:chOff x="7572652" y="2112885"/>
                      <a:chExt cx="363985" cy="452762"/>
                    </a:xfrm>
                  </p:grpSpPr>
                  <p:sp>
                    <p:nvSpPr>
                      <p:cNvPr id="168" name="Freeform: Shape 167"/>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69" name="Freeform: Shape 168"/>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70" name="Freeform: Shape 169"/>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grpSp>
              <p:grpSp>
                <p:nvGrpSpPr>
                  <p:cNvPr id="160" name="Group 159"/>
                  <p:cNvGrpSpPr/>
                  <p:nvPr/>
                </p:nvGrpSpPr>
                <p:grpSpPr>
                  <a:xfrm flipH="1">
                    <a:off x="3403940" y="2582008"/>
                    <a:ext cx="531581" cy="663350"/>
                    <a:chOff x="10023883" y="4000525"/>
                    <a:chExt cx="531581" cy="663350"/>
                  </a:xfrm>
                </p:grpSpPr>
                <p:sp>
                  <p:nvSpPr>
                    <p:cNvPr id="161"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nvGrpSpPr>
                    <p:cNvPr id="162" name="Group 161"/>
                    <p:cNvGrpSpPr/>
                    <p:nvPr/>
                  </p:nvGrpSpPr>
                  <p:grpSpPr>
                    <a:xfrm rot="1418320">
                      <a:off x="10192577" y="4101221"/>
                      <a:ext cx="253110" cy="392215"/>
                      <a:chOff x="7572652" y="2112885"/>
                      <a:chExt cx="363985" cy="452762"/>
                    </a:xfrm>
                  </p:grpSpPr>
                  <p:sp>
                    <p:nvSpPr>
                      <p:cNvPr id="163" name="Freeform: Shape 162"/>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64" name="Freeform: Shape 163"/>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65" name="Freeform: Shape 164"/>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grpSp>
            </p:grpSp>
            <p:grpSp>
              <p:nvGrpSpPr>
                <p:cNvPr id="86" name="Group 85"/>
                <p:cNvGrpSpPr/>
                <p:nvPr/>
              </p:nvGrpSpPr>
              <p:grpSpPr>
                <a:xfrm flipH="1">
                  <a:off x="4950742" y="1913617"/>
                  <a:ext cx="1891285" cy="2809111"/>
                  <a:chOff x="3154257" y="1918229"/>
                  <a:chExt cx="1891285" cy="2809111"/>
                </a:xfrm>
              </p:grpSpPr>
              <p:grpSp>
                <p:nvGrpSpPr>
                  <p:cNvPr id="87" name="Group 86"/>
                  <p:cNvGrpSpPr/>
                  <p:nvPr/>
                </p:nvGrpSpPr>
                <p:grpSpPr>
                  <a:xfrm rot="21364643">
                    <a:off x="3154257" y="1918229"/>
                    <a:ext cx="637226" cy="670091"/>
                    <a:chOff x="1706479" y="2595904"/>
                    <a:chExt cx="637226" cy="670091"/>
                  </a:xfrm>
                </p:grpSpPr>
                <p:grpSp>
                  <p:nvGrpSpPr>
                    <p:cNvPr id="135" name="Group 134"/>
                    <p:cNvGrpSpPr/>
                    <p:nvPr/>
                  </p:nvGrpSpPr>
                  <p:grpSpPr>
                    <a:xfrm rot="21419597">
                      <a:off x="1706479" y="2595904"/>
                      <a:ext cx="637226" cy="670091"/>
                      <a:chOff x="3537752" y="930136"/>
                      <a:chExt cx="843378" cy="1003177"/>
                    </a:xfrm>
                  </p:grpSpPr>
                  <p:grpSp>
                    <p:nvGrpSpPr>
                      <p:cNvPr id="145" name="Group 144"/>
                      <p:cNvGrpSpPr/>
                      <p:nvPr/>
                    </p:nvGrpSpPr>
                    <p:grpSpPr>
                      <a:xfrm>
                        <a:off x="3537752" y="930136"/>
                        <a:ext cx="843378" cy="1003177"/>
                        <a:chOff x="3537752" y="930136"/>
                        <a:chExt cx="843378" cy="1003177"/>
                      </a:xfrm>
                    </p:grpSpPr>
                    <p:grpSp>
                      <p:nvGrpSpPr>
                        <p:cNvPr id="149" name="Group 148"/>
                        <p:cNvGrpSpPr/>
                        <p:nvPr/>
                      </p:nvGrpSpPr>
                      <p:grpSpPr>
                        <a:xfrm>
                          <a:off x="3537752" y="930136"/>
                          <a:ext cx="843378" cy="1003177"/>
                          <a:chOff x="3537752" y="930136"/>
                          <a:chExt cx="843378" cy="1003177"/>
                        </a:xfrm>
                      </p:grpSpPr>
                      <p:grpSp>
                        <p:nvGrpSpPr>
                          <p:cNvPr id="151" name="Group 150"/>
                          <p:cNvGrpSpPr/>
                          <p:nvPr/>
                        </p:nvGrpSpPr>
                        <p:grpSpPr>
                          <a:xfrm>
                            <a:off x="3537752" y="930136"/>
                            <a:ext cx="843378" cy="1003177"/>
                            <a:chOff x="3537752" y="930136"/>
                            <a:chExt cx="843378" cy="1003177"/>
                          </a:xfrm>
                        </p:grpSpPr>
                        <p:sp>
                          <p:nvSpPr>
                            <p:cNvPr id="153"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154" name="Freeform: Shape 153"/>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152" name="Freeform: Shape 151"/>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150" name="Freeform: Shape 149"/>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146" name="Freeform: Shape 145"/>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47" name="Freeform: Shape 146"/>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48" name="Freeform: Shape 147"/>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sp>
                  <p:nvSpPr>
                    <p:cNvPr id="140" name="Freeform: Shape 139"/>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41" name="Freeform: Shape 140"/>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42" name="Freeform: Shape 141"/>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43" name="Freeform: Shape 142"/>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sp>
                  <p:nvSpPr>
                    <p:cNvPr id="144" name="Freeform: Shape 143"/>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chemeClr val="tx1"/>
                          </a:solidFill>
                        </a:ln>
                      </a:endParaRPr>
                    </a:p>
                  </p:txBody>
                </p:sp>
              </p:grpSp>
              <p:grpSp>
                <p:nvGrpSpPr>
                  <p:cNvPr id="88" name="Group 87"/>
                  <p:cNvGrpSpPr/>
                  <p:nvPr/>
                </p:nvGrpSpPr>
                <p:grpSpPr>
                  <a:xfrm>
                    <a:off x="4638261" y="4250003"/>
                    <a:ext cx="407281" cy="477337"/>
                    <a:chOff x="8500874" y="5598603"/>
                    <a:chExt cx="407281" cy="477337"/>
                  </a:xfrm>
                </p:grpSpPr>
                <p:sp>
                  <p:nvSpPr>
                    <p:cNvPr id="133"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ysClr val="windowText" lastClr="000000"/>
                          </a:solidFill>
                        </a:ln>
                        <a:noFill/>
                      </a:endParaRPr>
                    </a:p>
                  </p:txBody>
                </p:sp>
                <p:sp>
                  <p:nvSpPr>
                    <p:cNvPr id="134"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nvGrpSpPr>
                  <p:cNvPr id="89" name="Group 88"/>
                  <p:cNvGrpSpPr/>
                  <p:nvPr/>
                </p:nvGrpSpPr>
                <p:grpSpPr>
                  <a:xfrm rot="952986">
                    <a:off x="4306892" y="4078626"/>
                    <a:ext cx="422404" cy="477337"/>
                    <a:chOff x="8527647" y="5598603"/>
                    <a:chExt cx="407281" cy="477337"/>
                  </a:xfrm>
                </p:grpSpPr>
                <p:sp>
                  <p:nvSpPr>
                    <p:cNvPr id="131"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ln>
                          <a:solidFill>
                            <a:sysClr val="windowText" lastClr="000000"/>
                          </a:solidFill>
                        </a:ln>
                        <a:noFill/>
                      </a:endParaRPr>
                    </a:p>
                  </p:txBody>
                </p:sp>
                <p:sp>
                  <p:nvSpPr>
                    <p:cNvPr id="132"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nvGrpSpPr>
                  <p:cNvPr id="90" name="Group 89"/>
                  <p:cNvGrpSpPr/>
                  <p:nvPr/>
                </p:nvGrpSpPr>
                <p:grpSpPr>
                  <a:xfrm>
                    <a:off x="4007550" y="3782519"/>
                    <a:ext cx="493575" cy="458875"/>
                    <a:chOff x="7853402" y="5123190"/>
                    <a:chExt cx="493575" cy="458875"/>
                  </a:xfrm>
                </p:grpSpPr>
                <p:sp>
                  <p:nvSpPr>
                    <p:cNvPr id="129" name="Oval 20"/>
                    <p:cNvSpPr/>
                    <p:nvPr/>
                  </p:nvSpPr>
                  <p:spPr>
                    <a:xfrm rot="13620929">
                      <a:off x="7870752"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30" name="Arc 129"/>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dirty="0"/>
                    </a:p>
                  </p:txBody>
                </p:sp>
              </p:grpSp>
              <p:grpSp>
                <p:nvGrpSpPr>
                  <p:cNvPr id="91" name="Group 90"/>
                  <p:cNvGrpSpPr/>
                  <p:nvPr/>
                </p:nvGrpSpPr>
                <p:grpSpPr>
                  <a:xfrm>
                    <a:off x="3670440" y="3211192"/>
                    <a:ext cx="421497" cy="623181"/>
                    <a:chOff x="7551804" y="4525229"/>
                    <a:chExt cx="421497" cy="623181"/>
                  </a:xfrm>
                </p:grpSpPr>
                <p:sp>
                  <p:nvSpPr>
                    <p:cNvPr id="124"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nvGrpSpPr>
                    <p:cNvPr id="125" name="Group 124"/>
                    <p:cNvGrpSpPr/>
                    <p:nvPr/>
                  </p:nvGrpSpPr>
                  <p:grpSpPr>
                    <a:xfrm rot="19846351" flipH="1">
                      <a:off x="7655822" y="4629936"/>
                      <a:ext cx="206285" cy="403030"/>
                      <a:chOff x="7572652" y="2112885"/>
                      <a:chExt cx="363985" cy="452762"/>
                    </a:xfrm>
                  </p:grpSpPr>
                  <p:sp>
                    <p:nvSpPr>
                      <p:cNvPr id="126" name="Freeform: Shape 125"/>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27" name="Freeform: Shape 126"/>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28" name="Freeform: Shape 127"/>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grpSp>
              <p:grpSp>
                <p:nvGrpSpPr>
                  <p:cNvPr id="92" name="Group 91"/>
                  <p:cNvGrpSpPr/>
                  <p:nvPr/>
                </p:nvGrpSpPr>
                <p:grpSpPr>
                  <a:xfrm flipH="1">
                    <a:off x="3403940" y="2582008"/>
                    <a:ext cx="531581" cy="663350"/>
                    <a:chOff x="10023883" y="4000525"/>
                    <a:chExt cx="531581" cy="663350"/>
                  </a:xfrm>
                </p:grpSpPr>
                <p:sp>
                  <p:nvSpPr>
                    <p:cNvPr id="93"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nvGrpSpPr>
                    <p:cNvPr id="97" name="Group 96"/>
                    <p:cNvGrpSpPr/>
                    <p:nvPr/>
                  </p:nvGrpSpPr>
                  <p:grpSpPr>
                    <a:xfrm rot="1418320">
                      <a:off x="10192577" y="4101221"/>
                      <a:ext cx="253110" cy="392215"/>
                      <a:chOff x="7572652" y="2112885"/>
                      <a:chExt cx="363985" cy="452762"/>
                    </a:xfrm>
                  </p:grpSpPr>
                  <p:sp>
                    <p:nvSpPr>
                      <p:cNvPr id="98" name="Freeform: Shape 97"/>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22" name="Freeform: Shape 121"/>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sp>
                    <p:nvSpPr>
                      <p:cNvPr id="123" name="Freeform: Shape 122"/>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IN"/>
                      </a:p>
                    </p:txBody>
                  </p:sp>
                </p:grpSp>
              </p:grpSp>
            </p:grpSp>
          </p:grpSp>
        </p:grpSp>
        <p:grpSp>
          <p:nvGrpSpPr>
            <p:cNvPr id="80" name="Group 79"/>
            <p:cNvGrpSpPr/>
            <p:nvPr/>
          </p:nvGrpSpPr>
          <p:grpSpPr>
            <a:xfrm>
              <a:off x="6106" y="3574"/>
              <a:ext cx="4605" cy="4040"/>
              <a:chOff x="6106" y="3574"/>
              <a:chExt cx="4605" cy="4040"/>
            </a:xfrm>
          </p:grpSpPr>
          <p:sp>
            <p:nvSpPr>
              <p:cNvPr id="81" name="Arc 3"/>
              <p:cNvSpPr/>
              <p:nvPr/>
            </p:nvSpPr>
            <p:spPr>
              <a:xfrm rot="360000" flipV="1">
                <a:off x="8531" y="3577"/>
                <a:ext cx="2180" cy="4037"/>
              </a:xfrm>
              <a:custGeom>
                <a:avLst/>
                <a:gdLst>
                  <a:gd name="connsiteX0" fmla="*/ 1704166 w 3474708"/>
                  <a:gd name="connsiteY0" fmla="*/ 468 h 5131292"/>
                  <a:gd name="connsiteX1" fmla="*/ 3469327 w 3474708"/>
                  <a:gd name="connsiteY1" fmla="*/ 2363863 h 5131292"/>
                  <a:gd name="connsiteX2" fmla="*/ 1737354 w 3474708"/>
                  <a:gd name="connsiteY2" fmla="*/ 2565646 h 5131292"/>
                  <a:gd name="connsiteX3" fmla="*/ 1704166 w 3474708"/>
                  <a:gd name="connsiteY3" fmla="*/ 468 h 5131292"/>
                  <a:gd name="connsiteX0-1" fmla="*/ 1704166 w 3474708"/>
                  <a:gd name="connsiteY0-2" fmla="*/ 468 h 5131292"/>
                  <a:gd name="connsiteX1-3" fmla="*/ 3469327 w 3474708"/>
                  <a:gd name="connsiteY1-4" fmla="*/ 2363863 h 5131292"/>
                  <a:gd name="connsiteX0-5" fmla="*/ 0 w 1765161"/>
                  <a:gd name="connsiteY0-6" fmla="*/ 476 h 2565654"/>
                  <a:gd name="connsiteX1-7" fmla="*/ 1765161 w 1765161"/>
                  <a:gd name="connsiteY1-8" fmla="*/ 2363871 h 2565654"/>
                  <a:gd name="connsiteX2-9" fmla="*/ 33188 w 1765161"/>
                  <a:gd name="connsiteY2-10" fmla="*/ 2565654 h 2565654"/>
                  <a:gd name="connsiteX3-11" fmla="*/ 0 w 1765161"/>
                  <a:gd name="connsiteY3-12" fmla="*/ 476 h 2565654"/>
                  <a:gd name="connsiteX0-13" fmla="*/ 0 w 1765161"/>
                  <a:gd name="connsiteY0-14" fmla="*/ 476 h 2565654"/>
                  <a:gd name="connsiteX1-15" fmla="*/ 1691271 w 1765161"/>
                  <a:gd name="connsiteY1-16" fmla="*/ 2465471 h 2565654"/>
                  <a:gd name="connsiteX0-17" fmla="*/ 0 w 1792870"/>
                  <a:gd name="connsiteY0-18" fmla="*/ 476 h 2565654"/>
                  <a:gd name="connsiteX1-19" fmla="*/ 1792870 w 1792870"/>
                  <a:gd name="connsiteY1-20" fmla="*/ 2363871 h 2565654"/>
                  <a:gd name="connsiteX2-21" fmla="*/ 33188 w 1792870"/>
                  <a:gd name="connsiteY2-22" fmla="*/ 2565654 h 2565654"/>
                  <a:gd name="connsiteX3-23" fmla="*/ 0 w 1792870"/>
                  <a:gd name="connsiteY3-24" fmla="*/ 476 h 2565654"/>
                  <a:gd name="connsiteX0-25" fmla="*/ 0 w 1792870"/>
                  <a:gd name="connsiteY0-26" fmla="*/ 476 h 2565654"/>
                  <a:gd name="connsiteX1-27" fmla="*/ 1691271 w 1792870"/>
                  <a:gd name="connsiteY1-28" fmla="*/ 2465471 h 2565654"/>
                  <a:gd name="connsiteX0-29" fmla="*/ 0 w 1792870"/>
                  <a:gd name="connsiteY0-30" fmla="*/ 476 h 2565654"/>
                  <a:gd name="connsiteX1-31" fmla="*/ 1792870 w 1792870"/>
                  <a:gd name="connsiteY1-32" fmla="*/ 2363871 h 2565654"/>
                  <a:gd name="connsiteX2-33" fmla="*/ 33188 w 1792870"/>
                  <a:gd name="connsiteY2-34" fmla="*/ 2565654 h 2565654"/>
                  <a:gd name="connsiteX3-35" fmla="*/ 0 w 1792870"/>
                  <a:gd name="connsiteY3-36" fmla="*/ 476 h 2565654"/>
                  <a:gd name="connsiteX0-37" fmla="*/ 0 w 1792870"/>
                  <a:gd name="connsiteY0-38" fmla="*/ 476 h 2565654"/>
                  <a:gd name="connsiteX1-39" fmla="*/ 1718980 w 1792870"/>
                  <a:gd name="connsiteY1-40" fmla="*/ 2391580 h 2565654"/>
                  <a:gd name="connsiteX0-41" fmla="*/ 0 w 1792870"/>
                  <a:gd name="connsiteY0-42" fmla="*/ 488 h 2565666"/>
                  <a:gd name="connsiteX1-43" fmla="*/ 1792870 w 1792870"/>
                  <a:gd name="connsiteY1-44" fmla="*/ 2363883 h 2565666"/>
                  <a:gd name="connsiteX2-45" fmla="*/ 33188 w 1792870"/>
                  <a:gd name="connsiteY2-46" fmla="*/ 2565666 h 2565666"/>
                  <a:gd name="connsiteX3-47" fmla="*/ 0 w 1792870"/>
                  <a:gd name="connsiteY3-48" fmla="*/ 488 h 2565666"/>
                  <a:gd name="connsiteX0-49" fmla="*/ 0 w 1792870"/>
                  <a:gd name="connsiteY0-50" fmla="*/ 488 h 2565666"/>
                  <a:gd name="connsiteX1-51" fmla="*/ 1718980 w 1792870"/>
                  <a:gd name="connsiteY1-52" fmla="*/ 2336979 h 2565666"/>
                </a:gdLst>
                <a:ahLst/>
                <a:cxnLst>
                  <a:cxn ang="0">
                    <a:pos x="connsiteX0-1" y="connsiteY0-2"/>
                  </a:cxn>
                  <a:cxn ang="0">
                    <a:pos x="connsiteX1-3" y="connsiteY1-4"/>
                  </a:cxn>
                </a:cxnLst>
                <a:rect l="l" t="t" r="r" b="b"/>
                <a:pathLst>
                  <a:path w="1792870" h="2565666" stroke="0" extrusionOk="0">
                    <a:moveTo>
                      <a:pt x="0" y="488"/>
                    </a:moveTo>
                    <a:cubicBezTo>
                      <a:pt x="919137" y="-25446"/>
                      <a:pt x="1720568" y="1010500"/>
                      <a:pt x="1792870" y="2363883"/>
                    </a:cubicBezTo>
                    <a:lnTo>
                      <a:pt x="33188" y="2565666"/>
                    </a:lnTo>
                    <a:lnTo>
                      <a:pt x="0" y="488"/>
                    </a:lnTo>
                    <a:close/>
                  </a:path>
                  <a:path w="1792870" h="2565666" fill="none">
                    <a:moveTo>
                      <a:pt x="0" y="488"/>
                    </a:moveTo>
                    <a:cubicBezTo>
                      <a:pt x="919137" y="-25446"/>
                      <a:pt x="1646678" y="983596"/>
                      <a:pt x="1718980" y="2336979"/>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dirty="0"/>
              </a:p>
            </p:txBody>
          </p:sp>
          <p:sp>
            <p:nvSpPr>
              <p:cNvPr id="82" name="Arc 3"/>
              <p:cNvSpPr/>
              <p:nvPr/>
            </p:nvSpPr>
            <p:spPr>
              <a:xfrm rot="21240000" flipH="1" flipV="1">
                <a:off x="6106" y="3574"/>
                <a:ext cx="2180" cy="4037"/>
              </a:xfrm>
              <a:custGeom>
                <a:avLst/>
                <a:gdLst>
                  <a:gd name="connsiteX0" fmla="*/ 1704166 w 3474708"/>
                  <a:gd name="connsiteY0" fmla="*/ 468 h 5131292"/>
                  <a:gd name="connsiteX1" fmla="*/ 3469327 w 3474708"/>
                  <a:gd name="connsiteY1" fmla="*/ 2363863 h 5131292"/>
                  <a:gd name="connsiteX2" fmla="*/ 1737354 w 3474708"/>
                  <a:gd name="connsiteY2" fmla="*/ 2565646 h 5131292"/>
                  <a:gd name="connsiteX3" fmla="*/ 1704166 w 3474708"/>
                  <a:gd name="connsiteY3" fmla="*/ 468 h 5131292"/>
                  <a:gd name="connsiteX0-1" fmla="*/ 1704166 w 3474708"/>
                  <a:gd name="connsiteY0-2" fmla="*/ 468 h 5131292"/>
                  <a:gd name="connsiteX1-3" fmla="*/ 3469327 w 3474708"/>
                  <a:gd name="connsiteY1-4" fmla="*/ 2363863 h 5131292"/>
                  <a:gd name="connsiteX0-5" fmla="*/ 0 w 1765161"/>
                  <a:gd name="connsiteY0-6" fmla="*/ 476 h 2565654"/>
                  <a:gd name="connsiteX1-7" fmla="*/ 1765161 w 1765161"/>
                  <a:gd name="connsiteY1-8" fmla="*/ 2363871 h 2565654"/>
                  <a:gd name="connsiteX2-9" fmla="*/ 33188 w 1765161"/>
                  <a:gd name="connsiteY2-10" fmla="*/ 2565654 h 2565654"/>
                  <a:gd name="connsiteX3-11" fmla="*/ 0 w 1765161"/>
                  <a:gd name="connsiteY3-12" fmla="*/ 476 h 2565654"/>
                  <a:gd name="connsiteX0-13" fmla="*/ 0 w 1765161"/>
                  <a:gd name="connsiteY0-14" fmla="*/ 476 h 2565654"/>
                  <a:gd name="connsiteX1-15" fmla="*/ 1691271 w 1765161"/>
                  <a:gd name="connsiteY1-16" fmla="*/ 2465471 h 2565654"/>
                  <a:gd name="connsiteX0-17" fmla="*/ 0 w 1792870"/>
                  <a:gd name="connsiteY0-18" fmla="*/ 476 h 2565654"/>
                  <a:gd name="connsiteX1-19" fmla="*/ 1792870 w 1792870"/>
                  <a:gd name="connsiteY1-20" fmla="*/ 2363871 h 2565654"/>
                  <a:gd name="connsiteX2-21" fmla="*/ 33188 w 1792870"/>
                  <a:gd name="connsiteY2-22" fmla="*/ 2565654 h 2565654"/>
                  <a:gd name="connsiteX3-23" fmla="*/ 0 w 1792870"/>
                  <a:gd name="connsiteY3-24" fmla="*/ 476 h 2565654"/>
                  <a:gd name="connsiteX0-25" fmla="*/ 0 w 1792870"/>
                  <a:gd name="connsiteY0-26" fmla="*/ 476 h 2565654"/>
                  <a:gd name="connsiteX1-27" fmla="*/ 1691271 w 1792870"/>
                  <a:gd name="connsiteY1-28" fmla="*/ 2465471 h 2565654"/>
                  <a:gd name="connsiteX0-29" fmla="*/ 0 w 1792870"/>
                  <a:gd name="connsiteY0-30" fmla="*/ 476 h 2565654"/>
                  <a:gd name="connsiteX1-31" fmla="*/ 1792870 w 1792870"/>
                  <a:gd name="connsiteY1-32" fmla="*/ 2363871 h 2565654"/>
                  <a:gd name="connsiteX2-33" fmla="*/ 33188 w 1792870"/>
                  <a:gd name="connsiteY2-34" fmla="*/ 2565654 h 2565654"/>
                  <a:gd name="connsiteX3-35" fmla="*/ 0 w 1792870"/>
                  <a:gd name="connsiteY3-36" fmla="*/ 476 h 2565654"/>
                  <a:gd name="connsiteX0-37" fmla="*/ 0 w 1792870"/>
                  <a:gd name="connsiteY0-38" fmla="*/ 476 h 2565654"/>
                  <a:gd name="connsiteX1-39" fmla="*/ 1718980 w 1792870"/>
                  <a:gd name="connsiteY1-40" fmla="*/ 2391580 h 2565654"/>
                  <a:gd name="connsiteX0-41" fmla="*/ 0 w 1792870"/>
                  <a:gd name="connsiteY0-42" fmla="*/ 488 h 2565666"/>
                  <a:gd name="connsiteX1-43" fmla="*/ 1792870 w 1792870"/>
                  <a:gd name="connsiteY1-44" fmla="*/ 2363883 h 2565666"/>
                  <a:gd name="connsiteX2-45" fmla="*/ 33188 w 1792870"/>
                  <a:gd name="connsiteY2-46" fmla="*/ 2565666 h 2565666"/>
                  <a:gd name="connsiteX3-47" fmla="*/ 0 w 1792870"/>
                  <a:gd name="connsiteY3-48" fmla="*/ 488 h 2565666"/>
                  <a:gd name="connsiteX0-49" fmla="*/ 0 w 1792870"/>
                  <a:gd name="connsiteY0-50" fmla="*/ 488 h 2565666"/>
                  <a:gd name="connsiteX1-51" fmla="*/ 1718980 w 1792870"/>
                  <a:gd name="connsiteY1-52" fmla="*/ 2336979 h 2565666"/>
                </a:gdLst>
                <a:ahLst/>
                <a:cxnLst>
                  <a:cxn ang="0">
                    <a:pos x="connsiteX0-1" y="connsiteY0-2"/>
                  </a:cxn>
                  <a:cxn ang="0">
                    <a:pos x="connsiteX1-3" y="connsiteY1-4"/>
                  </a:cxn>
                </a:cxnLst>
                <a:rect l="l" t="t" r="r" b="b"/>
                <a:pathLst>
                  <a:path w="1792870" h="2565666" stroke="0" extrusionOk="0">
                    <a:moveTo>
                      <a:pt x="0" y="488"/>
                    </a:moveTo>
                    <a:cubicBezTo>
                      <a:pt x="919137" y="-25446"/>
                      <a:pt x="1720568" y="1010500"/>
                      <a:pt x="1792870" y="2363883"/>
                    </a:cubicBezTo>
                    <a:lnTo>
                      <a:pt x="33188" y="2565666"/>
                    </a:lnTo>
                    <a:lnTo>
                      <a:pt x="0" y="488"/>
                    </a:lnTo>
                    <a:close/>
                  </a:path>
                  <a:path w="1792870" h="2565666" fill="none">
                    <a:moveTo>
                      <a:pt x="0" y="488"/>
                    </a:moveTo>
                    <a:cubicBezTo>
                      <a:pt x="919137" y="-25446"/>
                      <a:pt x="1646678" y="983596"/>
                      <a:pt x="1718980" y="2336979"/>
                    </a:cubicBezTo>
                  </a:path>
                </a:pathLst>
              </a:cu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nchorCtr="0"/>
              <a:lstStyle/>
              <a:p>
                <a:pPr algn="ctr"/>
                <a:endParaRPr lang="en-IN"/>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 25"/>
          <p:cNvGraphicFramePr>
            <a:graphicFrameLocks noGrp="1"/>
          </p:cNvGraphicFramePr>
          <p:nvPr/>
        </p:nvGraphicFramePr>
        <p:xfrm>
          <a:off x="994102" y="585263"/>
          <a:ext cx="7812547" cy="5404938"/>
        </p:xfrm>
        <a:graphic>
          <a:graphicData uri="http://schemas.openxmlformats.org/drawingml/2006/table">
            <a:tbl>
              <a:tblPr firstRow="1" bandRow="1">
                <a:tableStyleId>{073A0DAA-6AF3-43AB-8588-CEC1D06C72B9}</a:tableStyleId>
              </a:tblPr>
              <a:tblGrid>
                <a:gridCol w="1500523">
                  <a:extLst>
                    <a:ext uri="{9D8B030D-6E8A-4147-A177-3AD203B41FA5}">
                      <a16:colId xmlns:a16="http://schemas.microsoft.com/office/drawing/2014/main" val="20000"/>
                    </a:ext>
                  </a:extLst>
                </a:gridCol>
                <a:gridCol w="497150">
                  <a:extLst>
                    <a:ext uri="{9D8B030D-6E8A-4147-A177-3AD203B41FA5}">
                      <a16:colId xmlns:a16="http://schemas.microsoft.com/office/drawing/2014/main" val="20001"/>
                    </a:ext>
                  </a:extLst>
                </a:gridCol>
                <a:gridCol w="488272">
                  <a:extLst>
                    <a:ext uri="{9D8B030D-6E8A-4147-A177-3AD203B41FA5}">
                      <a16:colId xmlns:a16="http://schemas.microsoft.com/office/drawing/2014/main" val="20002"/>
                    </a:ext>
                  </a:extLst>
                </a:gridCol>
                <a:gridCol w="479394">
                  <a:extLst>
                    <a:ext uri="{9D8B030D-6E8A-4147-A177-3AD203B41FA5}">
                      <a16:colId xmlns:a16="http://schemas.microsoft.com/office/drawing/2014/main" val="20003"/>
                    </a:ext>
                  </a:extLst>
                </a:gridCol>
                <a:gridCol w="532660">
                  <a:extLst>
                    <a:ext uri="{9D8B030D-6E8A-4147-A177-3AD203B41FA5}">
                      <a16:colId xmlns:a16="http://schemas.microsoft.com/office/drawing/2014/main" val="20004"/>
                    </a:ext>
                  </a:extLst>
                </a:gridCol>
                <a:gridCol w="532660">
                  <a:extLst>
                    <a:ext uri="{9D8B030D-6E8A-4147-A177-3AD203B41FA5}">
                      <a16:colId xmlns:a16="http://schemas.microsoft.com/office/drawing/2014/main" val="20005"/>
                    </a:ext>
                  </a:extLst>
                </a:gridCol>
                <a:gridCol w="656948">
                  <a:extLst>
                    <a:ext uri="{9D8B030D-6E8A-4147-A177-3AD203B41FA5}">
                      <a16:colId xmlns:a16="http://schemas.microsoft.com/office/drawing/2014/main" val="20006"/>
                    </a:ext>
                  </a:extLst>
                </a:gridCol>
                <a:gridCol w="497149">
                  <a:extLst>
                    <a:ext uri="{9D8B030D-6E8A-4147-A177-3AD203B41FA5}">
                      <a16:colId xmlns:a16="http://schemas.microsoft.com/office/drawing/2014/main" val="20007"/>
                    </a:ext>
                  </a:extLst>
                </a:gridCol>
                <a:gridCol w="568171">
                  <a:extLst>
                    <a:ext uri="{9D8B030D-6E8A-4147-A177-3AD203B41FA5}">
                      <a16:colId xmlns:a16="http://schemas.microsoft.com/office/drawing/2014/main" val="20008"/>
                    </a:ext>
                  </a:extLst>
                </a:gridCol>
                <a:gridCol w="506027">
                  <a:extLst>
                    <a:ext uri="{9D8B030D-6E8A-4147-A177-3AD203B41FA5}">
                      <a16:colId xmlns:a16="http://schemas.microsoft.com/office/drawing/2014/main" val="20009"/>
                    </a:ext>
                  </a:extLst>
                </a:gridCol>
                <a:gridCol w="506027">
                  <a:extLst>
                    <a:ext uri="{9D8B030D-6E8A-4147-A177-3AD203B41FA5}">
                      <a16:colId xmlns:a16="http://schemas.microsoft.com/office/drawing/2014/main" val="20010"/>
                    </a:ext>
                  </a:extLst>
                </a:gridCol>
                <a:gridCol w="532661">
                  <a:extLst>
                    <a:ext uri="{9D8B030D-6E8A-4147-A177-3AD203B41FA5}">
                      <a16:colId xmlns:a16="http://schemas.microsoft.com/office/drawing/2014/main" val="20011"/>
                    </a:ext>
                  </a:extLst>
                </a:gridCol>
                <a:gridCol w="514905">
                  <a:extLst>
                    <a:ext uri="{9D8B030D-6E8A-4147-A177-3AD203B41FA5}">
                      <a16:colId xmlns:a16="http://schemas.microsoft.com/office/drawing/2014/main" val="20012"/>
                    </a:ext>
                  </a:extLst>
                </a:gridCol>
              </a:tblGrid>
              <a:tr h="549746">
                <a:tc gridSpan="13">
                  <a:txBody>
                    <a:bodyPr/>
                    <a:lstStyle/>
                    <a:p>
                      <a:r>
                        <a:rPr lang="en-IN" sz="1200" dirty="0"/>
                        <a:t>                                Predicted combined width of </a:t>
                      </a:r>
                    </a:p>
                    <a:p>
                      <a:r>
                        <a:rPr lang="en-IN" sz="1200" dirty="0"/>
                        <a:t>                              permanent Cuspid and Bicuspids</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7754">
                <a:tc>
                  <a:txBody>
                    <a:bodyPr/>
                    <a:lstStyle/>
                    <a:p>
                      <a:r>
                        <a:rPr lang="en-IN" sz="1200" dirty="0"/>
                        <a:t>According to-</a:t>
                      </a:r>
                    </a:p>
                  </a:txBody>
                  <a:tcPr/>
                </a:tc>
                <a:tc gridSpan="6">
                  <a:txBody>
                    <a:bodyPr/>
                    <a:lstStyle/>
                    <a:p>
                      <a:r>
                        <a:rPr lang="en-IN" sz="1200" dirty="0"/>
                        <a:t>        Maxilla</a:t>
                      </a:r>
                    </a:p>
                    <a:p>
                      <a:r>
                        <a:rPr lang="en-IN" sz="1000" dirty="0"/>
                        <a:t>One side (right/ left)</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6">
                  <a:txBody>
                    <a:bodyPr/>
                    <a:lstStyle/>
                    <a:p>
                      <a:r>
                        <a:rPr lang="en-IN" sz="1200" dirty="0"/>
                        <a:t>         Mandible</a:t>
                      </a:r>
                    </a:p>
                    <a:p>
                      <a:pPr marL="0" marR="0" lvl="0" indent="0" algn="l" defTabSz="914400" rtl="0" eaLnBrk="1" fontAlgn="auto" latinLnBrk="0" hangingPunct="1">
                        <a:lnSpc>
                          <a:spcPct val="100000"/>
                        </a:lnSpc>
                        <a:spcBef>
                          <a:spcPts val="0"/>
                        </a:spcBef>
                        <a:spcAft>
                          <a:spcPts val="0"/>
                        </a:spcAft>
                        <a:buClrTx/>
                        <a:buSzTx/>
                        <a:buFontTx/>
                        <a:buNone/>
                        <a:defRPr/>
                      </a:pPr>
                      <a:r>
                        <a:rPr lang="en-IN" sz="1000" dirty="0"/>
                        <a:t>One side (right/ left)</a:t>
                      </a:r>
                      <a:r>
                        <a:rPr lang="en-IN" sz="1200" dirty="0"/>
                        <a:t> </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477754">
                <a:tc>
                  <a:txBody>
                    <a:bodyPr/>
                    <a:lstStyle/>
                    <a:p>
                      <a:r>
                        <a:rPr lang="en-IN" sz="1200" dirty="0"/>
                        <a:t>Moyer’s (--%, Male/female)</a:t>
                      </a:r>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477754">
                <a:tc>
                  <a:txBody>
                    <a:bodyPr/>
                    <a:lstStyle/>
                    <a:p>
                      <a:r>
                        <a:rPr lang="en-IN" sz="1200" dirty="0"/>
                        <a:t>Tanaka &amp; Johnston</a:t>
                      </a:r>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0">
                <a:tc rowSpan="3">
                  <a:txBody>
                    <a:bodyPr/>
                    <a:lstStyle/>
                    <a:p>
                      <a:r>
                        <a:rPr lang="en-IN" sz="1200" dirty="0" err="1"/>
                        <a:t>Huckaba’s</a:t>
                      </a:r>
                      <a:endParaRPr lang="en-IN" sz="1200" dirty="0"/>
                    </a:p>
                  </a:txBody>
                  <a:tcPr/>
                </a:tc>
                <a:tc gridSpan="3">
                  <a:txBody>
                    <a:bodyPr/>
                    <a:lstStyle/>
                    <a:p>
                      <a:r>
                        <a:rPr lang="en-IN" sz="1000" dirty="0"/>
                        <a:t>Right</a:t>
                      </a:r>
                    </a:p>
                  </a:txBody>
                  <a:tcPr/>
                </a:tc>
                <a:tc hMerge="1">
                  <a:txBody>
                    <a:bodyPr/>
                    <a:lstStyle/>
                    <a:p>
                      <a:endParaRPr lang="en-US"/>
                    </a:p>
                  </a:txBody>
                  <a:tcPr/>
                </a:tc>
                <a:tc hMerge="1">
                  <a:txBody>
                    <a:bodyPr/>
                    <a:lstStyle/>
                    <a:p>
                      <a:endParaRPr lang="en-US"/>
                    </a:p>
                  </a:txBody>
                  <a:tcPr/>
                </a:tc>
                <a:tc gridSpan="3">
                  <a:txBody>
                    <a:bodyPr/>
                    <a:lstStyle/>
                    <a:p>
                      <a:r>
                        <a:rPr lang="en-IN" sz="1000" dirty="0"/>
                        <a:t>  Left</a:t>
                      </a:r>
                    </a:p>
                    <a:p>
                      <a:pPr marL="0" marR="0" lvl="0" indent="0" algn="l" defTabSz="914400" rtl="0" eaLnBrk="1" fontAlgn="auto" latinLnBrk="0" hangingPunct="1">
                        <a:lnSpc>
                          <a:spcPct val="100000"/>
                        </a:lnSpc>
                        <a:spcBef>
                          <a:spcPts val="0"/>
                        </a:spcBef>
                        <a:spcAft>
                          <a:spcPts val="0"/>
                        </a:spcAft>
                        <a:buClrTx/>
                        <a:buSzTx/>
                        <a:buFontTx/>
                        <a:buNone/>
                        <a:defRPr/>
                      </a:pPr>
                      <a:endParaRPr lang="en-IN" sz="800" dirty="0"/>
                    </a:p>
                  </a:txBody>
                  <a:tcPr/>
                </a:tc>
                <a:tc hMerge="1">
                  <a:txBody>
                    <a:bodyPr/>
                    <a:lstStyle/>
                    <a:p>
                      <a:endParaRPr lang="en-US"/>
                    </a:p>
                  </a:txBody>
                  <a:tcPr/>
                </a:tc>
                <a:tc hMerge="1">
                  <a:txBody>
                    <a:bodyPr/>
                    <a:lstStyle/>
                    <a:p>
                      <a:endParaRPr lang="en-US"/>
                    </a:p>
                  </a:txBody>
                  <a:tcPr/>
                </a:tc>
                <a:tc gridSpan="3">
                  <a:txBody>
                    <a:bodyPr/>
                    <a:lstStyle/>
                    <a:p>
                      <a:r>
                        <a:rPr lang="en-IN" sz="1000" dirty="0"/>
                        <a:t>Right</a:t>
                      </a:r>
                      <a:endParaRPr lang="en-IN" sz="800" dirty="0"/>
                    </a:p>
                    <a:p>
                      <a:endParaRPr lang="en-IN" sz="1000" dirty="0"/>
                    </a:p>
                    <a:p>
                      <a:endParaRPr lang="en-IN" sz="1200" dirty="0"/>
                    </a:p>
                  </a:txBody>
                  <a:tcPr/>
                </a:tc>
                <a:tc hMerge="1">
                  <a:txBody>
                    <a:bodyPr/>
                    <a:lstStyle/>
                    <a:p>
                      <a:endParaRPr lang="en-US"/>
                    </a:p>
                  </a:txBody>
                  <a:tcPr/>
                </a:tc>
                <a:tc hMerge="1">
                  <a:txBody>
                    <a:bodyPr/>
                    <a:lstStyle/>
                    <a:p>
                      <a:endParaRPr lang="en-US"/>
                    </a:p>
                  </a:txBody>
                  <a:tcPr/>
                </a:tc>
                <a:tc gridSpan="3">
                  <a:txBody>
                    <a:bodyPr/>
                    <a:lstStyle/>
                    <a:p>
                      <a:r>
                        <a:rPr lang="en-IN" sz="1000" dirty="0"/>
                        <a:t>Left</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289560">
                <a:tc vMerge="1">
                  <a:txBody>
                    <a:bodyPr/>
                    <a:lstStyle/>
                    <a:p>
                      <a:endParaRPr lang="en-US"/>
                    </a:p>
                  </a:txBody>
                  <a:tcPr/>
                </a:tc>
                <a:tc>
                  <a:txBody>
                    <a:bodyPr/>
                    <a:lstStyle/>
                    <a:p>
                      <a:r>
                        <a:rPr lang="en-IN" sz="800" dirty="0"/>
                        <a:t>C</a:t>
                      </a:r>
                    </a:p>
                    <a:p>
                      <a:endParaRPr lang="en-IN" sz="800" dirty="0"/>
                    </a:p>
                    <a:p>
                      <a:endParaRPr lang="en-IN" sz="800" dirty="0"/>
                    </a:p>
                  </a:txBody>
                  <a:tcPr/>
                </a:tc>
                <a:tc>
                  <a:txBody>
                    <a:bodyPr/>
                    <a:lstStyle/>
                    <a:p>
                      <a:r>
                        <a:rPr lang="en-IN" sz="800" dirty="0"/>
                        <a:t>D</a:t>
                      </a:r>
                    </a:p>
                  </a:txBody>
                  <a:tcPr/>
                </a:tc>
                <a:tc>
                  <a:txBody>
                    <a:bodyPr/>
                    <a:lstStyle/>
                    <a:p>
                      <a:r>
                        <a:rPr lang="en-IN" sz="800" dirty="0"/>
                        <a:t>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800" dirty="0"/>
                        <a:t>C</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800" dirty="0"/>
                        <a:t>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800" dirty="0"/>
                        <a:t>E</a:t>
                      </a:r>
                    </a:p>
                  </a:txBody>
                  <a:tcPr/>
                </a:tc>
                <a:tc>
                  <a:txBody>
                    <a:bodyPr/>
                    <a:lstStyle/>
                    <a:p>
                      <a:r>
                        <a:rPr lang="en-IN" sz="800" dirty="0"/>
                        <a:t>C</a:t>
                      </a:r>
                    </a:p>
                  </a:txBody>
                  <a:tcPr/>
                </a:tc>
                <a:tc>
                  <a:txBody>
                    <a:bodyPr/>
                    <a:lstStyle/>
                    <a:p>
                      <a:r>
                        <a:rPr lang="en-IN" sz="800" dirty="0"/>
                        <a:t>D</a:t>
                      </a:r>
                    </a:p>
                  </a:txBody>
                  <a:tcPr/>
                </a:tc>
                <a:tc>
                  <a:txBody>
                    <a:bodyPr/>
                    <a:lstStyle/>
                    <a:p>
                      <a:r>
                        <a:rPr lang="en-IN" sz="800" dirty="0"/>
                        <a:t>E</a:t>
                      </a:r>
                    </a:p>
                  </a:txBody>
                  <a:tcPr/>
                </a:tc>
                <a:tc>
                  <a:txBody>
                    <a:bodyPr/>
                    <a:lstStyle/>
                    <a:p>
                      <a:r>
                        <a:rPr lang="en-IN" sz="800" dirty="0"/>
                        <a:t>C</a:t>
                      </a:r>
                    </a:p>
                  </a:txBody>
                  <a:tcPr/>
                </a:tc>
                <a:tc>
                  <a:txBody>
                    <a:bodyPr/>
                    <a:lstStyle/>
                    <a:p>
                      <a:r>
                        <a:rPr lang="en-IN" sz="800" dirty="0"/>
                        <a:t>D</a:t>
                      </a:r>
                    </a:p>
                  </a:txBody>
                  <a:tcPr/>
                </a:tc>
                <a:tc>
                  <a:txBody>
                    <a:bodyPr/>
                    <a:lstStyle/>
                    <a:p>
                      <a:r>
                        <a:rPr lang="en-IN" sz="800" dirty="0"/>
                        <a:t>E</a:t>
                      </a:r>
                    </a:p>
                  </a:txBody>
                  <a:tcPr/>
                </a:tc>
                <a:extLst>
                  <a:ext uri="{0D108BD9-81ED-4DB2-BD59-A6C34878D82A}">
                    <a16:rowId xmlns:a16="http://schemas.microsoft.com/office/drawing/2014/main" val="10005"/>
                  </a:ext>
                </a:extLst>
              </a:tr>
              <a:tr h="238877">
                <a:tc vMerge="1">
                  <a:txBody>
                    <a:bodyPr/>
                    <a:lstStyle/>
                    <a:p>
                      <a:endParaRPr lang="en-US"/>
                    </a:p>
                  </a:txBody>
                  <a:tcPr/>
                </a:tc>
                <a:tc>
                  <a:txBody>
                    <a:bodyPr/>
                    <a:lstStyle/>
                    <a:p>
                      <a:r>
                        <a:rPr lang="en-IN" sz="800" dirty="0"/>
                        <a:t>3 </a:t>
                      </a:r>
                    </a:p>
                  </a:txBody>
                  <a:tcPr/>
                </a:tc>
                <a:tc>
                  <a:txBody>
                    <a:bodyPr/>
                    <a:lstStyle/>
                    <a:p>
                      <a:r>
                        <a:rPr lang="en-IN" sz="8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800" dirty="0"/>
                        <a:t>5</a:t>
                      </a:r>
                    </a:p>
                    <a:p>
                      <a:endParaRPr lang="en-IN" sz="1200" dirty="0"/>
                    </a:p>
                  </a:txBody>
                  <a:tcPr/>
                </a:tc>
                <a:tc>
                  <a:txBody>
                    <a:bodyPr/>
                    <a:lstStyle/>
                    <a:p>
                      <a:r>
                        <a:rPr lang="en-IN" sz="800" dirty="0"/>
                        <a:t>3 </a:t>
                      </a:r>
                    </a:p>
                  </a:txBody>
                  <a:tcPr/>
                </a:tc>
                <a:tc>
                  <a:txBody>
                    <a:bodyPr/>
                    <a:lstStyle/>
                    <a:p>
                      <a:r>
                        <a:rPr lang="en-IN" sz="8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800" dirty="0"/>
                        <a:t>5</a:t>
                      </a:r>
                    </a:p>
                    <a:p>
                      <a:endParaRPr lang="en-IN" sz="1200" dirty="0"/>
                    </a:p>
                  </a:txBody>
                  <a:tcPr/>
                </a:tc>
                <a:tc>
                  <a:txBody>
                    <a:bodyPr/>
                    <a:lstStyle/>
                    <a:p>
                      <a:r>
                        <a:rPr lang="en-IN" sz="800" dirty="0"/>
                        <a:t>3 </a:t>
                      </a:r>
                    </a:p>
                  </a:txBody>
                  <a:tcPr/>
                </a:tc>
                <a:tc>
                  <a:txBody>
                    <a:bodyPr/>
                    <a:lstStyle/>
                    <a:p>
                      <a:r>
                        <a:rPr lang="en-IN" sz="8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800" dirty="0"/>
                        <a:t>5</a:t>
                      </a:r>
                    </a:p>
                    <a:p>
                      <a:endParaRPr lang="en-IN" dirty="0"/>
                    </a:p>
                  </a:txBody>
                  <a:tcPr/>
                </a:tc>
                <a:tc>
                  <a:txBody>
                    <a:bodyPr/>
                    <a:lstStyle/>
                    <a:p>
                      <a:r>
                        <a:rPr lang="en-IN" sz="800" dirty="0"/>
                        <a:t>3</a:t>
                      </a:r>
                    </a:p>
                  </a:txBody>
                  <a:tcPr/>
                </a:tc>
                <a:tc>
                  <a:txBody>
                    <a:bodyPr/>
                    <a:lstStyle/>
                    <a:p>
                      <a:r>
                        <a:rPr lang="en-IN" sz="8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800" dirty="0"/>
                        <a:t>5</a:t>
                      </a:r>
                    </a:p>
                    <a:p>
                      <a:endParaRPr lang="en-IN" dirty="0"/>
                    </a:p>
                  </a:txBody>
                  <a:tcPr/>
                </a:tc>
                <a:extLst>
                  <a:ext uri="{0D108BD9-81ED-4DB2-BD59-A6C34878D82A}">
                    <a16:rowId xmlns:a16="http://schemas.microsoft.com/office/drawing/2014/main" val="10006"/>
                  </a:ext>
                </a:extLst>
              </a:tr>
              <a:tr h="477754">
                <a:tc>
                  <a:txBody>
                    <a:bodyPr/>
                    <a:lstStyle/>
                    <a:p>
                      <a:r>
                        <a:rPr lang="en-IN" sz="1200" dirty="0" err="1"/>
                        <a:t>Fauda’s</a:t>
                      </a:r>
                      <a:endParaRPr lang="en-IN" sz="1200" dirty="0"/>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477754">
                <a:tc>
                  <a:txBody>
                    <a:bodyPr/>
                    <a:lstStyle/>
                    <a:p>
                      <a:r>
                        <a:rPr lang="en-IN" sz="1200" dirty="0"/>
                        <a:t>Bachmann’s</a:t>
                      </a:r>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471211">
                <a:tc>
                  <a:txBody>
                    <a:bodyPr/>
                    <a:lstStyle/>
                    <a:p>
                      <a:r>
                        <a:rPr lang="en-IN" sz="1200" dirty="0" err="1"/>
                        <a:t>Trankmann’s</a:t>
                      </a:r>
                      <a:endParaRPr lang="en-IN" sz="1200" dirty="0"/>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9"/>
                  </a:ext>
                </a:extLst>
              </a:tr>
              <a:tr h="471211">
                <a:tc>
                  <a:txBody>
                    <a:bodyPr/>
                    <a:lstStyle/>
                    <a:p>
                      <a:r>
                        <a:rPr lang="en-IN" sz="1200" dirty="0"/>
                        <a:t>Regional equations</a:t>
                      </a:r>
                    </a:p>
                    <a:p>
                      <a:r>
                        <a:rPr lang="en-IN" sz="1200" dirty="0"/>
                        <a:t> (India)</a:t>
                      </a:r>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tc gridSpan="3">
                  <a:txBody>
                    <a:bodyPr/>
                    <a:lstStyle/>
                    <a:p>
                      <a:endParaRPr lang="en-IN" sz="1200" dirty="0"/>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0"/>
                  </a:ext>
                </a:extLst>
              </a:tr>
            </a:tbl>
          </a:graphicData>
        </a:graphic>
      </p:graphicFrame>
      <p:sp>
        <p:nvSpPr>
          <p:cNvPr id="20" name="TextBox 19"/>
          <p:cNvSpPr txBox="1"/>
          <p:nvPr/>
        </p:nvSpPr>
        <p:spPr>
          <a:xfrm>
            <a:off x="3144417" y="158621"/>
            <a:ext cx="3918856" cy="369332"/>
          </a:xfrm>
          <a:prstGeom prst="rect">
            <a:avLst/>
          </a:prstGeom>
          <a:solidFill>
            <a:schemeClr val="accent2"/>
          </a:solidFill>
        </p:spPr>
        <p:txBody>
          <a:bodyPr wrap="square" rtlCol="0">
            <a:spAutoFit/>
          </a:bodyPr>
          <a:lstStyle/>
          <a:p>
            <a:r>
              <a:rPr lang="en-US" dirty="0"/>
              <a:t>S25, 26, 27, 28 will change to S25-2 </a:t>
            </a:r>
            <a:endParaRPr lang="en-IN" dirty="0"/>
          </a:p>
        </p:txBody>
      </p:sp>
      <p:graphicFrame>
        <p:nvGraphicFramePr>
          <p:cNvPr id="65" name="Table 65"/>
          <p:cNvGraphicFramePr>
            <a:graphicFrameLocks noGrp="1"/>
          </p:cNvGraphicFramePr>
          <p:nvPr/>
        </p:nvGraphicFramePr>
        <p:xfrm>
          <a:off x="8895425" y="575722"/>
          <a:ext cx="1929611" cy="5470552"/>
        </p:xfrm>
        <a:graphic>
          <a:graphicData uri="http://schemas.openxmlformats.org/drawingml/2006/table">
            <a:tbl>
              <a:tblPr firstRow="1" bandRow="1">
                <a:tableStyleId>{E8034E78-7F5D-4C2E-B375-FC64B27BC917}</a:tableStyleId>
              </a:tblPr>
              <a:tblGrid>
                <a:gridCol w="948166">
                  <a:extLst>
                    <a:ext uri="{9D8B030D-6E8A-4147-A177-3AD203B41FA5}">
                      <a16:colId xmlns:a16="http://schemas.microsoft.com/office/drawing/2014/main" val="20000"/>
                    </a:ext>
                  </a:extLst>
                </a:gridCol>
                <a:gridCol w="981445">
                  <a:extLst>
                    <a:ext uri="{9D8B030D-6E8A-4147-A177-3AD203B41FA5}">
                      <a16:colId xmlns:a16="http://schemas.microsoft.com/office/drawing/2014/main" val="20001"/>
                    </a:ext>
                  </a:extLst>
                </a:gridCol>
              </a:tblGrid>
              <a:tr h="542201">
                <a:tc gridSpan="2">
                  <a:txBody>
                    <a:bodyPr/>
                    <a:lstStyle/>
                    <a:p>
                      <a:r>
                        <a:rPr lang="en-IN" sz="1200" b="0" dirty="0"/>
                        <a:t>Tooth space arch length discrepancy </a:t>
                      </a:r>
                      <a:r>
                        <a:rPr lang="en-IN" sz="1100" b="0" dirty="0"/>
                        <a:t>(TSALD) </a:t>
                      </a:r>
                    </a:p>
                  </a:txBody>
                  <a:tcPr/>
                </a:tc>
                <a:tc hMerge="1">
                  <a:txBody>
                    <a:bodyPr/>
                    <a:lstStyle/>
                    <a:p>
                      <a:endParaRPr lang="en-US"/>
                    </a:p>
                  </a:txBody>
                  <a:tcPr/>
                </a:tc>
                <a:extLst>
                  <a:ext uri="{0D108BD9-81ED-4DB2-BD59-A6C34878D82A}">
                    <a16:rowId xmlns:a16="http://schemas.microsoft.com/office/drawing/2014/main" val="10000"/>
                  </a:ext>
                </a:extLst>
              </a:tr>
              <a:tr h="497150">
                <a:tc>
                  <a:txBody>
                    <a:bodyPr/>
                    <a:lstStyle/>
                    <a:p>
                      <a:r>
                        <a:rPr lang="en-IN" sz="1200" dirty="0">
                          <a:solidFill>
                            <a:sysClr val="windowText" lastClr="000000"/>
                          </a:solidFill>
                        </a:rPr>
                        <a:t>    Maxilla</a:t>
                      </a:r>
                    </a:p>
                  </a:txBody>
                  <a:tcPr/>
                </a:tc>
                <a:tc>
                  <a:txBody>
                    <a:bodyPr/>
                    <a:lstStyle/>
                    <a:p>
                      <a:r>
                        <a:rPr lang="en-IN" sz="1200" dirty="0">
                          <a:solidFill>
                            <a:sysClr val="windowText" lastClr="000000"/>
                          </a:solidFill>
                        </a:rPr>
                        <a:t>   Mandible</a:t>
                      </a:r>
                    </a:p>
                  </a:txBody>
                  <a:tcPr/>
                </a:tc>
                <a:extLst>
                  <a:ext uri="{0D108BD9-81ED-4DB2-BD59-A6C34878D82A}">
                    <a16:rowId xmlns:a16="http://schemas.microsoft.com/office/drawing/2014/main" val="10001"/>
                  </a:ext>
                </a:extLst>
              </a:tr>
              <a:tr h="488271">
                <a:tc>
                  <a:txBody>
                    <a:bodyPr/>
                    <a:lstStyle/>
                    <a:p>
                      <a:endParaRPr lang="en-IN" dirty="0"/>
                    </a:p>
                  </a:txBody>
                  <a:tcPr/>
                </a:tc>
                <a:tc>
                  <a:txBody>
                    <a:bodyPr/>
                    <a:lstStyle/>
                    <a:p>
                      <a:endParaRPr lang="en-IN" dirty="0"/>
                    </a:p>
                  </a:txBody>
                  <a:tcPr/>
                </a:tc>
                <a:extLst>
                  <a:ext uri="{0D108BD9-81ED-4DB2-BD59-A6C34878D82A}">
                    <a16:rowId xmlns:a16="http://schemas.microsoft.com/office/drawing/2014/main" val="10002"/>
                  </a:ext>
                </a:extLst>
              </a:tr>
              <a:tr h="461639">
                <a:tc>
                  <a:txBody>
                    <a:bodyPr/>
                    <a:lstStyle/>
                    <a:p>
                      <a:endParaRPr lang="en-IN" dirty="0"/>
                    </a:p>
                  </a:txBody>
                  <a:tcPr/>
                </a:tc>
                <a:tc>
                  <a:txBody>
                    <a:bodyPr/>
                    <a:lstStyle/>
                    <a:p>
                      <a:endParaRPr lang="en-IN" dirty="0"/>
                    </a:p>
                  </a:txBody>
                  <a:tcPr/>
                </a:tc>
                <a:extLst>
                  <a:ext uri="{0D108BD9-81ED-4DB2-BD59-A6C34878D82A}">
                    <a16:rowId xmlns:a16="http://schemas.microsoft.com/office/drawing/2014/main" val="10003"/>
                  </a:ext>
                </a:extLst>
              </a:tr>
              <a:tr h="1536500">
                <a:tc>
                  <a:txBody>
                    <a:bodyPr/>
                    <a:lstStyle/>
                    <a:p>
                      <a:endParaRPr lang="en-IN" dirty="0"/>
                    </a:p>
                  </a:txBody>
                  <a:tcPr/>
                </a:tc>
                <a:tc>
                  <a:txBody>
                    <a:bodyPr/>
                    <a:lstStyle/>
                    <a:p>
                      <a:endParaRPr lang="en-IN" dirty="0"/>
                    </a:p>
                  </a:txBody>
                  <a:tcPr/>
                </a:tc>
                <a:extLst>
                  <a:ext uri="{0D108BD9-81ED-4DB2-BD59-A6C34878D82A}">
                    <a16:rowId xmlns:a16="http://schemas.microsoft.com/office/drawing/2014/main" val="10004"/>
                  </a:ext>
                </a:extLst>
              </a:tr>
              <a:tr h="461639">
                <a:tc>
                  <a:txBody>
                    <a:bodyPr/>
                    <a:lstStyle/>
                    <a:p>
                      <a:endParaRPr lang="en-IN" dirty="0"/>
                    </a:p>
                  </a:txBody>
                  <a:tcPr/>
                </a:tc>
                <a:tc>
                  <a:txBody>
                    <a:bodyPr/>
                    <a:lstStyle/>
                    <a:p>
                      <a:endParaRPr lang="en-IN" dirty="0"/>
                    </a:p>
                  </a:txBody>
                  <a:tcPr/>
                </a:tc>
                <a:extLst>
                  <a:ext uri="{0D108BD9-81ED-4DB2-BD59-A6C34878D82A}">
                    <a16:rowId xmlns:a16="http://schemas.microsoft.com/office/drawing/2014/main" val="10005"/>
                  </a:ext>
                </a:extLst>
              </a:tr>
              <a:tr h="506028">
                <a:tc>
                  <a:txBody>
                    <a:bodyPr/>
                    <a:lstStyle/>
                    <a:p>
                      <a:endParaRPr lang="en-IN" dirty="0"/>
                    </a:p>
                  </a:txBody>
                  <a:tcPr/>
                </a:tc>
                <a:tc>
                  <a:txBody>
                    <a:bodyPr/>
                    <a:lstStyle/>
                    <a:p>
                      <a:endParaRPr lang="en-IN" dirty="0"/>
                    </a:p>
                  </a:txBody>
                  <a:tcPr/>
                </a:tc>
                <a:extLst>
                  <a:ext uri="{0D108BD9-81ED-4DB2-BD59-A6C34878D82A}">
                    <a16:rowId xmlns:a16="http://schemas.microsoft.com/office/drawing/2014/main" val="10006"/>
                  </a:ext>
                </a:extLst>
              </a:tr>
              <a:tr h="435005">
                <a:tc>
                  <a:txBody>
                    <a:bodyPr/>
                    <a:lstStyle/>
                    <a:p>
                      <a:r>
                        <a:rPr lang="en-IN" dirty="0"/>
                        <a:t>  </a:t>
                      </a:r>
                    </a:p>
                  </a:txBody>
                  <a:tcPr/>
                </a:tc>
                <a:tc>
                  <a:txBody>
                    <a:bodyPr/>
                    <a:lstStyle/>
                    <a:p>
                      <a:endParaRPr lang="en-IN" dirty="0"/>
                    </a:p>
                  </a:txBody>
                  <a:tcPr/>
                </a:tc>
                <a:extLst>
                  <a:ext uri="{0D108BD9-81ED-4DB2-BD59-A6C34878D82A}">
                    <a16:rowId xmlns:a16="http://schemas.microsoft.com/office/drawing/2014/main" val="10007"/>
                  </a:ext>
                </a:extLst>
              </a:tr>
              <a:tr h="542119">
                <a:tc>
                  <a:txBody>
                    <a:bodyPr/>
                    <a:lstStyle/>
                    <a:p>
                      <a:endParaRPr lang="en-IN" dirty="0"/>
                    </a:p>
                  </a:txBody>
                  <a:tcPr/>
                </a:tc>
                <a:tc>
                  <a:txBody>
                    <a:bodyPr/>
                    <a:lstStyle/>
                    <a:p>
                      <a:endParaRPr lang="en-IN" dirty="0"/>
                    </a:p>
                  </a:txBody>
                  <a:tcPr/>
                </a:tc>
                <a:extLst>
                  <a:ext uri="{0D108BD9-81ED-4DB2-BD59-A6C34878D82A}">
                    <a16:rowId xmlns:a16="http://schemas.microsoft.com/office/drawing/2014/main" val="10008"/>
                  </a:ext>
                </a:extLst>
              </a:tr>
            </a:tbl>
          </a:graphicData>
        </a:graphic>
      </p:graphicFrame>
      <p:sp>
        <p:nvSpPr>
          <p:cNvPr id="2" name="Rectangle: Rounded Corners 1"/>
          <p:cNvSpPr/>
          <p:nvPr/>
        </p:nvSpPr>
        <p:spPr>
          <a:xfrm>
            <a:off x="5103845" y="5868281"/>
            <a:ext cx="5000434"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RESULT PAGE 2</a:t>
            </a:r>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031151" y="548153"/>
            <a:ext cx="3141646" cy="922020"/>
          </a:xfrm>
          <a:prstGeom prst="rect">
            <a:avLst/>
          </a:prstGeom>
          <a:noFill/>
        </p:spPr>
        <p:txBody>
          <a:bodyPr wrap="square" rtlCol="0">
            <a:spAutoFit/>
          </a:bodyPr>
          <a:lstStyle/>
          <a:p>
            <a:r>
              <a:rPr lang="en-IN" altLang="en-US" b="1" dirty="0"/>
              <a:t>      </a:t>
            </a:r>
            <a:r>
              <a:rPr lang="en-US" b="1" u="sng" dirty="0"/>
              <a:t>Ma</a:t>
            </a:r>
            <a:r>
              <a:rPr lang="en-IN" altLang="en-US" b="1" u="sng" dirty="0"/>
              <a:t>xillary</a:t>
            </a:r>
            <a:r>
              <a:rPr lang="en-US" b="1" u="sng" dirty="0"/>
              <a:t> spaces</a:t>
            </a:r>
            <a:r>
              <a:rPr lang="en-IN" altLang="en-US" b="1" u="sng" dirty="0"/>
              <a:t> available</a:t>
            </a:r>
            <a:r>
              <a:rPr lang="en-IN" altLang="en-US" b="1" dirty="0"/>
              <a:t>      </a:t>
            </a:r>
            <a:endParaRPr lang="en-US" b="1" u="sng" dirty="0"/>
          </a:p>
          <a:p>
            <a:r>
              <a:rPr lang="en-IN" altLang="en-US" b="1" dirty="0"/>
              <a:t>               Buccal segment &amp; </a:t>
            </a:r>
          </a:p>
          <a:p>
            <a:r>
              <a:rPr lang="en-IN" altLang="en-US" b="1" dirty="0"/>
              <a:t>                   Incisor space</a:t>
            </a:r>
            <a:r>
              <a:rPr lang="en-US" b="1" dirty="0"/>
              <a:t>      </a:t>
            </a:r>
            <a:endParaRPr lang="en-IN" dirty="0"/>
          </a:p>
        </p:txBody>
      </p:sp>
      <p:sp>
        <p:nvSpPr>
          <p:cNvPr id="2" name="TextBox 1"/>
          <p:cNvSpPr txBox="1"/>
          <p:nvPr/>
        </p:nvSpPr>
        <p:spPr>
          <a:xfrm>
            <a:off x="4270431" y="214604"/>
            <a:ext cx="1355585" cy="369332"/>
          </a:xfrm>
          <a:prstGeom prst="rect">
            <a:avLst/>
          </a:prstGeom>
          <a:solidFill>
            <a:schemeClr val="accent2"/>
          </a:solidFill>
        </p:spPr>
        <p:txBody>
          <a:bodyPr wrap="square" rtlCol="0">
            <a:spAutoFit/>
          </a:bodyPr>
          <a:lstStyle/>
          <a:p>
            <a:r>
              <a:rPr lang="en-IN" dirty="0"/>
              <a:t>S32-1</a:t>
            </a:r>
          </a:p>
        </p:txBody>
      </p:sp>
      <p:grpSp>
        <p:nvGrpSpPr>
          <p:cNvPr id="26" name="Group 25"/>
          <p:cNvGrpSpPr/>
          <p:nvPr/>
        </p:nvGrpSpPr>
        <p:grpSpPr>
          <a:xfrm>
            <a:off x="157428" y="1569085"/>
            <a:ext cx="7027358" cy="4644696"/>
            <a:chOff x="2598788" y="1770709"/>
            <a:chExt cx="7027358" cy="4644696"/>
          </a:xfrm>
        </p:grpSpPr>
        <p:grpSp>
          <p:nvGrpSpPr>
            <p:cNvPr id="167" name="Group 166"/>
            <p:cNvGrpSpPr/>
            <p:nvPr/>
          </p:nvGrpSpPr>
          <p:grpSpPr>
            <a:xfrm>
              <a:off x="4104640" y="3467735"/>
              <a:ext cx="3861435" cy="2947670"/>
              <a:chOff x="6464" y="3181"/>
              <a:chExt cx="6081" cy="4642"/>
            </a:xfrm>
          </p:grpSpPr>
          <p:grpSp>
            <p:nvGrpSpPr>
              <p:cNvPr id="1045" name="Group 1044"/>
              <p:cNvGrpSpPr/>
              <p:nvPr/>
            </p:nvGrpSpPr>
            <p:grpSpPr>
              <a:xfrm>
                <a:off x="6464" y="3181"/>
                <a:ext cx="6081" cy="4642"/>
                <a:chOff x="999171" y="564241"/>
                <a:chExt cx="4719635" cy="3473085"/>
              </a:xfrm>
            </p:grpSpPr>
            <p:sp>
              <p:nvSpPr>
                <p:cNvPr id="1034" name="Chord 1033"/>
                <p:cNvSpPr/>
                <p:nvPr/>
              </p:nvSpPr>
              <p:spPr>
                <a:xfrm rot="5400000">
                  <a:off x="1801069" y="204301"/>
                  <a:ext cx="3077772" cy="4276293"/>
                </a:xfrm>
                <a:custGeom>
                  <a:avLst/>
                  <a:gdLst>
                    <a:gd name="connsiteX0" fmla="*/ 3227550 w 5848616"/>
                    <a:gd name="connsiteY0" fmla="*/ 4331329 h 4343036"/>
                    <a:gd name="connsiteX1" fmla="*/ 712133 w 5848616"/>
                    <a:gd name="connsiteY1" fmla="*/ 3591732 h 4343036"/>
                    <a:gd name="connsiteX2" fmla="*/ 708174 w 5848616"/>
                    <a:gd name="connsiteY2" fmla="*/ 754712 h 4343036"/>
                    <a:gd name="connsiteX3" fmla="*/ 3223403 w 5848616"/>
                    <a:gd name="connsiteY3" fmla="*/ 11388 h 4343036"/>
                    <a:gd name="connsiteX4" fmla="*/ 3227550 w 5848616"/>
                    <a:gd name="connsiteY4" fmla="*/ 4331329 h 4343036"/>
                    <a:gd name="connsiteX0-1" fmla="*/ 3227550 w 3227550"/>
                    <a:gd name="connsiteY0-2" fmla="*/ 4331347 h 4343072"/>
                    <a:gd name="connsiteX1-3" fmla="*/ 712133 w 3227550"/>
                    <a:gd name="connsiteY1-4" fmla="*/ 3591750 h 4343072"/>
                    <a:gd name="connsiteX2-5" fmla="*/ 708174 w 3227550"/>
                    <a:gd name="connsiteY2-6" fmla="*/ 754730 h 4343072"/>
                    <a:gd name="connsiteX3-7" fmla="*/ 3223403 w 3227550"/>
                    <a:gd name="connsiteY3-8" fmla="*/ 11406 h 4343072"/>
                    <a:gd name="connsiteX4-9" fmla="*/ 3227550 w 3227550"/>
                    <a:gd name="connsiteY4-10" fmla="*/ 4331347 h 4343072"/>
                    <a:gd name="connsiteX0-11" fmla="*/ 3227550 w 3227550"/>
                    <a:gd name="connsiteY0-12" fmla="*/ 4331347 h 4343072"/>
                    <a:gd name="connsiteX1-13" fmla="*/ 712133 w 3227550"/>
                    <a:gd name="connsiteY1-14" fmla="*/ 3591750 h 4343072"/>
                    <a:gd name="connsiteX2-15" fmla="*/ 708174 w 3227550"/>
                    <a:gd name="connsiteY2-16" fmla="*/ 754730 h 4343072"/>
                    <a:gd name="connsiteX3-17" fmla="*/ 3223403 w 3227550"/>
                    <a:gd name="connsiteY3-18" fmla="*/ 11406 h 4343072"/>
                    <a:gd name="connsiteX4-19" fmla="*/ 3227550 w 3227550"/>
                    <a:gd name="connsiteY4-20" fmla="*/ 4331347 h 4343072"/>
                    <a:gd name="connsiteX0-21" fmla="*/ 3227550 w 3227550"/>
                    <a:gd name="connsiteY0-22" fmla="*/ 4331347 h 4343072"/>
                    <a:gd name="connsiteX1-23" fmla="*/ 712133 w 3227550"/>
                    <a:gd name="connsiteY1-24" fmla="*/ 3591750 h 4343072"/>
                    <a:gd name="connsiteX2-25" fmla="*/ 708174 w 3227550"/>
                    <a:gd name="connsiteY2-26" fmla="*/ 754730 h 4343072"/>
                    <a:gd name="connsiteX3-27" fmla="*/ 3223403 w 3227550"/>
                    <a:gd name="connsiteY3-28" fmla="*/ 11406 h 4343072"/>
                    <a:gd name="connsiteX4-29" fmla="*/ 3227550 w 3227550"/>
                    <a:gd name="connsiteY4-30" fmla="*/ 4331347 h 4343072"/>
                    <a:gd name="connsiteX0-31" fmla="*/ 3227550 w 3227550"/>
                    <a:gd name="connsiteY0-32" fmla="*/ 4304558 h 4316283"/>
                    <a:gd name="connsiteX1-33" fmla="*/ 712133 w 3227550"/>
                    <a:gd name="connsiteY1-34" fmla="*/ 3564961 h 4316283"/>
                    <a:gd name="connsiteX2-35" fmla="*/ 708174 w 3227550"/>
                    <a:gd name="connsiteY2-36" fmla="*/ 727941 h 4316283"/>
                    <a:gd name="connsiteX3-37" fmla="*/ 3084857 w 3227550"/>
                    <a:gd name="connsiteY3-38" fmla="*/ 12326 h 4316283"/>
                    <a:gd name="connsiteX4-39" fmla="*/ 3227550 w 3227550"/>
                    <a:gd name="connsiteY4-40" fmla="*/ 4304558 h 4316283"/>
                    <a:gd name="connsiteX0-41" fmla="*/ 2989625 w 2989625"/>
                    <a:gd name="connsiteY0-42" fmla="*/ 4175249 h 4195577"/>
                    <a:gd name="connsiteX1-43" fmla="*/ 529623 w 2989625"/>
                    <a:gd name="connsiteY1-44" fmla="*/ 3564961 h 4195577"/>
                    <a:gd name="connsiteX2-45" fmla="*/ 525664 w 2989625"/>
                    <a:gd name="connsiteY2-46" fmla="*/ 727941 h 4195577"/>
                    <a:gd name="connsiteX3-47" fmla="*/ 2902347 w 2989625"/>
                    <a:gd name="connsiteY3-48" fmla="*/ 12326 h 4195577"/>
                    <a:gd name="connsiteX4-49" fmla="*/ 2989625 w 2989625"/>
                    <a:gd name="connsiteY4-50" fmla="*/ 4175249 h 4195577"/>
                    <a:gd name="connsiteX0-51" fmla="*/ 3009012 w 3009012"/>
                    <a:gd name="connsiteY0-52" fmla="*/ 4267613 h 4282863"/>
                    <a:gd name="connsiteX1-53" fmla="*/ 530538 w 3009012"/>
                    <a:gd name="connsiteY1-54" fmla="*/ 3564961 h 4282863"/>
                    <a:gd name="connsiteX2-55" fmla="*/ 526579 w 3009012"/>
                    <a:gd name="connsiteY2-56" fmla="*/ 727941 h 4282863"/>
                    <a:gd name="connsiteX3-57" fmla="*/ 2903262 w 3009012"/>
                    <a:gd name="connsiteY3-58" fmla="*/ 12326 h 4282863"/>
                    <a:gd name="connsiteX4-59" fmla="*/ 3009012 w 3009012"/>
                    <a:gd name="connsiteY4-60" fmla="*/ 4267613 h 4282863"/>
                    <a:gd name="connsiteX0-61" fmla="*/ 3009012 w 3009012"/>
                    <a:gd name="connsiteY0-62" fmla="*/ 4267613 h 4282863"/>
                    <a:gd name="connsiteX1-63" fmla="*/ 530538 w 3009012"/>
                    <a:gd name="connsiteY1-64" fmla="*/ 3564961 h 4282863"/>
                    <a:gd name="connsiteX2-65" fmla="*/ 526579 w 3009012"/>
                    <a:gd name="connsiteY2-66" fmla="*/ 727941 h 4282863"/>
                    <a:gd name="connsiteX3-67" fmla="*/ 2903262 w 3009012"/>
                    <a:gd name="connsiteY3-68" fmla="*/ 12326 h 4282863"/>
                    <a:gd name="connsiteX4-69" fmla="*/ 3009012 w 3009012"/>
                    <a:gd name="connsiteY4-70" fmla="*/ 4267613 h 4282863"/>
                    <a:gd name="connsiteX0-71" fmla="*/ 3077772 w 3077772"/>
                    <a:gd name="connsiteY0-72" fmla="*/ 4267613 h 4276293"/>
                    <a:gd name="connsiteX1-73" fmla="*/ 599298 w 3077772"/>
                    <a:gd name="connsiteY1-74" fmla="*/ 3564961 h 4276293"/>
                    <a:gd name="connsiteX2-75" fmla="*/ 2 w 3077772"/>
                    <a:gd name="connsiteY2-76" fmla="*/ 2060646 h 4276293"/>
                    <a:gd name="connsiteX3-77" fmla="*/ 595339 w 3077772"/>
                    <a:gd name="connsiteY3-78" fmla="*/ 727941 h 4276293"/>
                    <a:gd name="connsiteX4-79" fmla="*/ 2972022 w 3077772"/>
                    <a:gd name="connsiteY4-80" fmla="*/ 12326 h 4276293"/>
                    <a:gd name="connsiteX5" fmla="*/ 3077772 w 3077772"/>
                    <a:gd name="connsiteY5" fmla="*/ 4267613 h 427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 y="connsiteY5"/>
                    </a:cxn>
                  </a:cxnLst>
                  <a:rect l="l" t="t" r="r" b="b"/>
                  <a:pathLst>
                    <a:path w="3077772" h="4276293">
                      <a:moveTo>
                        <a:pt x="3077772" y="4267613"/>
                      </a:moveTo>
                      <a:cubicBezTo>
                        <a:pt x="2126902" y="4341229"/>
                        <a:pt x="1112260" y="3932789"/>
                        <a:pt x="599298" y="3564961"/>
                      </a:cubicBezTo>
                      <a:cubicBezTo>
                        <a:pt x="86336" y="3197133"/>
                        <a:pt x="662" y="2533483"/>
                        <a:pt x="2" y="2060646"/>
                      </a:cubicBezTo>
                      <a:cubicBezTo>
                        <a:pt x="-658" y="1587809"/>
                        <a:pt x="113857" y="1083182"/>
                        <a:pt x="595339" y="727941"/>
                      </a:cubicBezTo>
                      <a:cubicBezTo>
                        <a:pt x="1219533" y="189565"/>
                        <a:pt x="2020347" y="-60335"/>
                        <a:pt x="2972022" y="12326"/>
                      </a:cubicBezTo>
                      <a:cubicBezTo>
                        <a:pt x="2973404" y="1452306"/>
                        <a:pt x="1644757" y="887998"/>
                        <a:pt x="3077772" y="4267613"/>
                      </a:cubicBez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43" name="Group 1042"/>
                <p:cNvGrpSpPr/>
                <p:nvPr/>
              </p:nvGrpSpPr>
              <p:grpSpPr>
                <a:xfrm>
                  <a:off x="999171" y="2756641"/>
                  <a:ext cx="4719635" cy="1280685"/>
                  <a:chOff x="999171" y="2756641"/>
                  <a:chExt cx="4719635" cy="1280685"/>
                </a:xfrm>
              </p:grpSpPr>
              <p:grpSp>
                <p:nvGrpSpPr>
                  <p:cNvPr id="1040" name="Group 1039"/>
                  <p:cNvGrpSpPr/>
                  <p:nvPr/>
                </p:nvGrpSpPr>
                <p:grpSpPr>
                  <a:xfrm>
                    <a:off x="4468788" y="2757280"/>
                    <a:ext cx="1250018" cy="1280046"/>
                    <a:chOff x="4468788" y="2757280"/>
                    <a:chExt cx="1250018" cy="1280046"/>
                  </a:xfrm>
                </p:grpSpPr>
                <p:sp>
                  <p:nvSpPr>
                    <p:cNvPr id="5" name="Rectangle: Rounded Corners 3"/>
                    <p:cNvSpPr/>
                    <p:nvPr/>
                  </p:nvSpPr>
                  <p:spPr>
                    <a:xfrm rot="21419597" flipH="1" flipV="1">
                      <a:off x="4704722" y="2868513"/>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6" name="Group 5"/>
                    <p:cNvGrpSpPr/>
                    <p:nvPr/>
                  </p:nvGrpSpPr>
                  <p:grpSpPr>
                    <a:xfrm>
                      <a:off x="4468788" y="2757280"/>
                      <a:ext cx="1250018" cy="1280046"/>
                      <a:chOff x="4478027" y="2757280"/>
                      <a:chExt cx="1250018" cy="1280046"/>
                    </a:xfrm>
                    <a:effectLst/>
                  </p:grpSpPr>
                  <p:sp>
                    <p:nvSpPr>
                      <p:cNvPr id="9" name="Freeform: Shape 44"/>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Freeform: Shape 47"/>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Freeform: Shape 48"/>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c 12"/>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4" name="Arc 13"/>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1042" name="Group 1041"/>
                  <p:cNvGrpSpPr/>
                  <p:nvPr/>
                </p:nvGrpSpPr>
                <p:grpSpPr>
                  <a:xfrm>
                    <a:off x="999171" y="2756641"/>
                    <a:ext cx="1250018" cy="1280046"/>
                    <a:chOff x="999171" y="2756641"/>
                    <a:chExt cx="1250018" cy="1280046"/>
                  </a:xfrm>
                </p:grpSpPr>
                <p:sp>
                  <p:nvSpPr>
                    <p:cNvPr id="101" name="Rectangle: Rounded Corners 3"/>
                    <p:cNvSpPr/>
                    <p:nvPr/>
                  </p:nvSpPr>
                  <p:spPr>
                    <a:xfrm rot="180403" flipV="1">
                      <a:off x="1295254" y="2867874"/>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102" name="Group 101"/>
                    <p:cNvGrpSpPr/>
                    <p:nvPr/>
                  </p:nvGrpSpPr>
                  <p:grpSpPr>
                    <a:xfrm flipH="1">
                      <a:off x="999171" y="2756641"/>
                      <a:ext cx="1250018" cy="1280046"/>
                      <a:chOff x="4478027" y="2757280"/>
                      <a:chExt cx="1250018" cy="1280046"/>
                    </a:xfrm>
                    <a:effectLst/>
                  </p:grpSpPr>
                  <p:sp>
                    <p:nvSpPr>
                      <p:cNvPr id="103" name="Freeform: Shape 102"/>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Freeform: Shape 103"/>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5" name="Freeform: Shape 104"/>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6" name="Arc 105"/>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07" name="Arc 106"/>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sp>
              <p:nvSpPr>
                <p:cNvPr id="15" name="Oval 5"/>
                <p:cNvSpPr/>
                <p:nvPr/>
              </p:nvSpPr>
              <p:spPr>
                <a:xfrm rot="2197598">
                  <a:off x="3782120" y="774178"/>
                  <a:ext cx="504473" cy="61028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6" name="Arc 7"/>
                <p:cNvSpPr/>
                <p:nvPr/>
              </p:nvSpPr>
              <p:spPr>
                <a:xfrm rot="21386969">
                  <a:off x="3942945" y="826200"/>
                  <a:ext cx="277055"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041" name="Group 1040"/>
                <p:cNvGrpSpPr/>
                <p:nvPr/>
              </p:nvGrpSpPr>
              <p:grpSpPr>
                <a:xfrm>
                  <a:off x="1470080" y="564241"/>
                  <a:ext cx="3768581" cy="2294117"/>
                  <a:chOff x="1470080" y="573475"/>
                  <a:chExt cx="3768581" cy="2294117"/>
                </a:xfrm>
              </p:grpSpPr>
              <p:grpSp>
                <p:nvGrpSpPr>
                  <p:cNvPr id="1027" name="Group 1026"/>
                  <p:cNvGrpSpPr/>
                  <p:nvPr/>
                </p:nvGrpSpPr>
                <p:grpSpPr>
                  <a:xfrm>
                    <a:off x="4025666" y="1217287"/>
                    <a:ext cx="622524" cy="502823"/>
                    <a:chOff x="3961014" y="1217287"/>
                    <a:chExt cx="622524" cy="502823"/>
                  </a:xfrm>
                </p:grpSpPr>
                <p:sp>
                  <p:nvSpPr>
                    <p:cNvPr id="17" name="Oval 20"/>
                    <p:cNvSpPr/>
                    <p:nvPr/>
                  </p:nvSpPr>
                  <p:spPr>
                    <a:xfrm rot="14209418" flipH="1" flipV="1">
                      <a:off x="4073599" y="1167301"/>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8" name="Arc 17"/>
                    <p:cNvSpPr/>
                    <p:nvPr/>
                  </p:nvSpPr>
                  <p:spPr>
                    <a:xfrm rot="11376688" flipH="1" flipV="1">
                      <a:off x="3961014" y="1407939"/>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19" name="Group 18"/>
                  <p:cNvGrpSpPr/>
                  <p:nvPr/>
                </p:nvGrpSpPr>
                <p:grpSpPr>
                  <a:xfrm>
                    <a:off x="4639697" y="2167761"/>
                    <a:ext cx="598964" cy="699831"/>
                    <a:chOff x="4593517" y="2167761"/>
                    <a:chExt cx="598964" cy="699831"/>
                  </a:xfrm>
                </p:grpSpPr>
                <p:sp>
                  <p:nvSpPr>
                    <p:cNvPr id="98"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99" name="Group 98"/>
                    <p:cNvGrpSpPr/>
                    <p:nvPr/>
                  </p:nvGrpSpPr>
                  <p:grpSpPr>
                    <a:xfrm rot="20181680" flipV="1">
                      <a:off x="4765126" y="2347573"/>
                      <a:ext cx="285194" cy="413785"/>
                      <a:chOff x="7572652" y="2112885"/>
                      <a:chExt cx="363985" cy="452762"/>
                    </a:xfrm>
                  </p:grpSpPr>
                  <p:sp>
                    <p:nvSpPr>
                      <p:cNvPr id="100" name="Freeform: Shape 37"/>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8" name="Freeform: Shape 38"/>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9" name="Freeform: Shape 39"/>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025" name="Group 1024"/>
                  <p:cNvGrpSpPr/>
                  <p:nvPr/>
                </p:nvGrpSpPr>
                <p:grpSpPr>
                  <a:xfrm>
                    <a:off x="4452124" y="1557102"/>
                    <a:ext cx="501916" cy="657556"/>
                    <a:chOff x="4387472" y="1557102"/>
                    <a:chExt cx="501916" cy="657556"/>
                  </a:xfrm>
                </p:grpSpPr>
                <p:sp>
                  <p:nvSpPr>
                    <p:cNvPr id="110"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11" name="Group 110"/>
                    <p:cNvGrpSpPr/>
                    <p:nvPr/>
                  </p:nvGrpSpPr>
                  <p:grpSpPr>
                    <a:xfrm rot="19846351" flipV="1">
                      <a:off x="4534875" y="1692243"/>
                      <a:ext cx="245644" cy="413785"/>
                      <a:chOff x="7572652" y="2112885"/>
                      <a:chExt cx="363985" cy="452762"/>
                    </a:xfrm>
                  </p:grpSpPr>
                  <p:sp>
                    <p:nvSpPr>
                      <p:cNvPr id="112" name="Freeform: Shape 32"/>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3" name="Freeform: Shape 33"/>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4" name="Freeform: Shape 34"/>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15" name="Group 114"/>
                  <p:cNvGrpSpPr/>
                  <p:nvPr/>
                </p:nvGrpSpPr>
                <p:grpSpPr>
                  <a:xfrm flipH="1">
                    <a:off x="2060551" y="1216648"/>
                    <a:ext cx="622524" cy="502823"/>
                    <a:chOff x="3961014" y="1217287"/>
                    <a:chExt cx="622524" cy="502823"/>
                  </a:xfrm>
                </p:grpSpPr>
                <p:sp>
                  <p:nvSpPr>
                    <p:cNvPr id="118" name="Oval 20"/>
                    <p:cNvSpPr/>
                    <p:nvPr/>
                  </p:nvSpPr>
                  <p:spPr>
                    <a:xfrm rot="14209418" flipH="1" flipV="1">
                      <a:off x="4073599" y="1167301"/>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19" name="Arc 118"/>
                    <p:cNvSpPr/>
                    <p:nvPr/>
                  </p:nvSpPr>
                  <p:spPr>
                    <a:xfrm rot="11376688" flipH="1" flipV="1">
                      <a:off x="3961014" y="1407939"/>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116" name="Group 115"/>
                  <p:cNvGrpSpPr/>
                  <p:nvPr/>
                </p:nvGrpSpPr>
                <p:grpSpPr>
                  <a:xfrm flipH="1">
                    <a:off x="1470080" y="2167122"/>
                    <a:ext cx="598964" cy="699831"/>
                    <a:chOff x="4593517" y="2167761"/>
                    <a:chExt cx="598964" cy="699831"/>
                  </a:xfrm>
                </p:grpSpPr>
                <p:sp>
                  <p:nvSpPr>
                    <p:cNvPr id="117"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20" name="Group 119"/>
                    <p:cNvGrpSpPr/>
                    <p:nvPr/>
                  </p:nvGrpSpPr>
                  <p:grpSpPr>
                    <a:xfrm rot="20181680" flipV="1">
                      <a:off x="4765126" y="2347573"/>
                      <a:ext cx="285194" cy="413785"/>
                      <a:chOff x="7572652" y="2112885"/>
                      <a:chExt cx="363985" cy="452762"/>
                    </a:xfrm>
                  </p:grpSpPr>
                  <p:sp>
                    <p:nvSpPr>
                      <p:cNvPr id="121" name="Freeform: Shape 114"/>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2" name="Freeform: Shape 115"/>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3" name="Freeform: Shape 116"/>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24" name="Group 123"/>
                  <p:cNvGrpSpPr/>
                  <p:nvPr/>
                </p:nvGrpSpPr>
                <p:grpSpPr>
                  <a:xfrm flipH="1">
                    <a:off x="1754701" y="1556463"/>
                    <a:ext cx="501916" cy="657556"/>
                    <a:chOff x="4387472" y="1557102"/>
                    <a:chExt cx="501916" cy="657556"/>
                  </a:xfrm>
                </p:grpSpPr>
                <p:sp>
                  <p:nvSpPr>
                    <p:cNvPr id="125"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26" name="Group 125"/>
                    <p:cNvGrpSpPr/>
                    <p:nvPr/>
                  </p:nvGrpSpPr>
                  <p:grpSpPr>
                    <a:xfrm rot="19846351" flipV="1">
                      <a:off x="4534875" y="1692243"/>
                      <a:ext cx="245644" cy="413785"/>
                      <a:chOff x="7572652" y="2112885"/>
                      <a:chExt cx="363985" cy="452762"/>
                    </a:xfrm>
                  </p:grpSpPr>
                  <p:sp>
                    <p:nvSpPr>
                      <p:cNvPr id="127" name="Freeform: Shape 109"/>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9" name="Freeform: Shape 110"/>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1" name="Freeform: Shape 111"/>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33" name="Group 132"/>
                  <p:cNvGrpSpPr/>
                  <p:nvPr/>
                </p:nvGrpSpPr>
                <p:grpSpPr>
                  <a:xfrm>
                    <a:off x="3170503" y="573475"/>
                    <a:ext cx="686424" cy="725068"/>
                    <a:chOff x="3157590" y="707662"/>
                    <a:chExt cx="580307" cy="563809"/>
                  </a:xfrm>
                </p:grpSpPr>
                <p:sp>
                  <p:nvSpPr>
                    <p:cNvPr id="134" name="Oval 5"/>
                    <p:cNvSpPr/>
                    <p:nvPr/>
                  </p:nvSpPr>
                  <p:spPr>
                    <a:xfrm rot="1129641">
                      <a:off x="3249128" y="707662"/>
                      <a:ext cx="488769" cy="563809"/>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37" name="Arc 136"/>
                    <p:cNvSpPr/>
                    <p:nvPr/>
                  </p:nvSpPr>
                  <p:spPr>
                    <a:xfrm rot="14908167" flipV="1">
                      <a:off x="3242362" y="692770"/>
                      <a:ext cx="377834" cy="547378"/>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sp>
              <p:nvSpPr>
                <p:cNvPr id="139" name="Oval 5"/>
                <p:cNvSpPr/>
                <p:nvPr/>
              </p:nvSpPr>
              <p:spPr>
                <a:xfrm rot="19402402" flipH="1">
                  <a:off x="2410692" y="773356"/>
                  <a:ext cx="504473" cy="61028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40" name="Arc 7"/>
                <p:cNvSpPr/>
                <p:nvPr/>
              </p:nvSpPr>
              <p:spPr>
                <a:xfrm rot="213031" flipH="1">
                  <a:off x="2477285" y="825378"/>
                  <a:ext cx="277055"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44" name="Oval 5"/>
                <p:cNvSpPr/>
                <p:nvPr/>
              </p:nvSpPr>
              <p:spPr>
                <a:xfrm rot="20470359" flipH="1">
                  <a:off x="2840359" y="572653"/>
                  <a:ext cx="578147" cy="725068"/>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47" name="Arc 146"/>
                <p:cNvSpPr/>
                <p:nvPr/>
              </p:nvSpPr>
              <p:spPr>
                <a:xfrm rot="6691833" flipH="1" flipV="1">
                  <a:off x="2960096" y="581734"/>
                  <a:ext cx="485901" cy="647473"/>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039" name="Group 1038"/>
                <p:cNvGrpSpPr/>
                <p:nvPr/>
              </p:nvGrpSpPr>
              <p:grpSpPr>
                <a:xfrm>
                  <a:off x="2784774" y="1510152"/>
                  <a:ext cx="1196105" cy="408409"/>
                  <a:chOff x="2784774" y="1510152"/>
                  <a:chExt cx="1196105" cy="408409"/>
                </a:xfrm>
                <a:effectLst/>
              </p:grpSpPr>
              <p:grpSp>
                <p:nvGrpSpPr>
                  <p:cNvPr id="1038" name="Group 1037"/>
                  <p:cNvGrpSpPr/>
                  <p:nvPr/>
                </p:nvGrpSpPr>
                <p:grpSpPr>
                  <a:xfrm>
                    <a:off x="3472873" y="1514764"/>
                    <a:ext cx="508006" cy="403797"/>
                    <a:chOff x="3472873" y="1514764"/>
                    <a:chExt cx="508006" cy="403797"/>
                  </a:xfrm>
                </p:grpSpPr>
                <p:sp>
                  <p:nvSpPr>
                    <p:cNvPr id="1035" name="Freeform: Shape 1034"/>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6" name="Freeform: Shape 1035"/>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7" name="Freeform: Shape 1036"/>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51" name="Group 150"/>
                  <p:cNvGrpSpPr/>
                  <p:nvPr/>
                </p:nvGrpSpPr>
                <p:grpSpPr>
                  <a:xfrm flipH="1">
                    <a:off x="2784774" y="1510152"/>
                    <a:ext cx="508006" cy="403797"/>
                    <a:chOff x="3472873" y="1514764"/>
                    <a:chExt cx="508006" cy="403797"/>
                  </a:xfrm>
                </p:grpSpPr>
                <p:sp>
                  <p:nvSpPr>
                    <p:cNvPr id="152" name="Freeform: Shape 136"/>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3" name="Freeform: Shape 137"/>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5" name="Freeform: Shape 138"/>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nvGrpSpPr>
              <p:cNvPr id="157" name="Group 156"/>
              <p:cNvGrpSpPr/>
              <p:nvPr/>
            </p:nvGrpSpPr>
            <p:grpSpPr>
              <a:xfrm>
                <a:off x="6688" y="4046"/>
                <a:ext cx="1649" cy="2190"/>
                <a:chOff x="6688" y="4046"/>
                <a:chExt cx="1649" cy="2190"/>
              </a:xfrm>
            </p:grpSpPr>
            <p:sp>
              <p:nvSpPr>
                <p:cNvPr id="265" name="Right Brace 264"/>
                <p:cNvSpPr/>
                <p:nvPr/>
              </p:nvSpPr>
              <p:spPr>
                <a:xfrm flipH="1">
                  <a:off x="6688" y="4046"/>
                  <a:ext cx="593" cy="219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156" name="Straight Connector 155"/>
                <p:cNvCxnSpPr/>
                <p:nvPr/>
              </p:nvCxnSpPr>
              <p:spPr>
                <a:xfrm>
                  <a:off x="7282" y="4048"/>
                  <a:ext cx="105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60" name="Group 159"/>
              <p:cNvGrpSpPr/>
              <p:nvPr/>
            </p:nvGrpSpPr>
            <p:grpSpPr>
              <a:xfrm flipH="1">
                <a:off x="10752" y="4043"/>
                <a:ext cx="1649" cy="2177"/>
                <a:chOff x="6688" y="4087"/>
                <a:chExt cx="1649" cy="2149"/>
              </a:xfrm>
            </p:grpSpPr>
            <p:sp>
              <p:nvSpPr>
                <p:cNvPr id="161" name="Right Brace 160"/>
                <p:cNvSpPr/>
                <p:nvPr/>
              </p:nvSpPr>
              <p:spPr>
                <a:xfrm flipH="1">
                  <a:off x="6688" y="4089"/>
                  <a:ext cx="593" cy="2147"/>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163" name="Straight Connector 162"/>
                <p:cNvCxnSpPr/>
                <p:nvPr/>
              </p:nvCxnSpPr>
              <p:spPr>
                <a:xfrm>
                  <a:off x="7282" y="4087"/>
                  <a:ext cx="105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grpSp>
          <p:nvGrpSpPr>
            <p:cNvPr id="23" name="Group 22"/>
            <p:cNvGrpSpPr/>
            <p:nvPr/>
          </p:nvGrpSpPr>
          <p:grpSpPr>
            <a:xfrm>
              <a:off x="2598788" y="3839223"/>
              <a:ext cx="1823558" cy="1686135"/>
              <a:chOff x="2376844" y="3839223"/>
              <a:chExt cx="1823558" cy="1686135"/>
            </a:xfrm>
          </p:grpSpPr>
          <p:sp>
            <p:nvSpPr>
              <p:cNvPr id="268" name="TextBox 267"/>
              <p:cNvSpPr txBox="1"/>
              <p:nvPr/>
            </p:nvSpPr>
            <p:spPr>
              <a:xfrm>
                <a:off x="2866805" y="3839223"/>
                <a:ext cx="809625" cy="369570"/>
              </a:xfrm>
              <a:prstGeom prst="rect">
                <a:avLst/>
              </a:prstGeom>
              <a:noFill/>
            </p:spPr>
            <p:txBody>
              <a:bodyPr wrap="square" rtlCol="0">
                <a:spAutoFit/>
              </a:bodyPr>
              <a:lstStyle/>
              <a:p>
                <a:r>
                  <a:rPr lang="en-US" b="1" dirty="0"/>
                  <a:t>RIGHT</a:t>
                </a:r>
                <a:endParaRPr lang="en-IN" b="1" dirty="0"/>
              </a:p>
            </p:txBody>
          </p:sp>
          <p:sp>
            <p:nvSpPr>
              <p:cNvPr id="184" name="TextBox 141"/>
              <p:cNvSpPr txBox="1"/>
              <p:nvPr/>
            </p:nvSpPr>
            <p:spPr>
              <a:xfrm>
                <a:off x="2376844" y="4140363"/>
                <a:ext cx="1823558" cy="1384995"/>
              </a:xfrm>
              <a:prstGeom prst="rect">
                <a:avLst/>
              </a:prstGeom>
              <a:noFill/>
              <a:ln>
                <a:noFill/>
              </a:ln>
            </p:spPr>
            <p:txBody>
              <a:bodyPr wrap="square" rtlCol="0">
                <a:spAutoFit/>
              </a:bodyPr>
              <a:lstStyle/>
              <a:p>
                <a:r>
                  <a:rPr lang="en-US" sz="1200" dirty="0">
                    <a:solidFill>
                      <a:srgbClr val="FF0000"/>
                    </a:solidFill>
                  </a:rPr>
                  <a:t>        Buccal segment</a:t>
                </a:r>
              </a:p>
              <a:p>
                <a:r>
                  <a:rPr lang="en-US" sz="1200" dirty="0">
                    <a:solidFill>
                      <a:srgbClr val="FF0000"/>
                    </a:solidFill>
                  </a:rPr>
                  <a:t>        available space </a:t>
                </a:r>
              </a:p>
              <a:p>
                <a:r>
                  <a:rPr lang="en-US" sz="1200" dirty="0"/>
                  <a:t>Between the lateral of permanent lateral incisor/ mesial of  primary canine to mesial of the permanent first molar </a:t>
                </a:r>
                <a:endParaRPr lang="en-IN" sz="1200" dirty="0"/>
              </a:p>
            </p:txBody>
          </p:sp>
        </p:grpSp>
        <p:grpSp>
          <p:nvGrpSpPr>
            <p:cNvPr id="22" name="Group 21"/>
            <p:cNvGrpSpPr/>
            <p:nvPr/>
          </p:nvGrpSpPr>
          <p:grpSpPr>
            <a:xfrm>
              <a:off x="4647079" y="1770709"/>
              <a:ext cx="3317240" cy="2294561"/>
              <a:chOff x="4647079" y="1770709"/>
              <a:chExt cx="3317240" cy="2294561"/>
            </a:xfrm>
          </p:grpSpPr>
          <p:sp>
            <p:nvSpPr>
              <p:cNvPr id="234" name="TextBox 233"/>
              <p:cNvSpPr txBox="1"/>
              <p:nvPr/>
            </p:nvSpPr>
            <p:spPr>
              <a:xfrm>
                <a:off x="5127360" y="1770709"/>
                <a:ext cx="1918335" cy="460572"/>
              </a:xfrm>
              <a:prstGeom prst="rect">
                <a:avLst/>
              </a:prstGeom>
              <a:noFill/>
            </p:spPr>
            <p:txBody>
              <a:bodyPr wrap="square" rtlCol="0">
                <a:spAutoFit/>
              </a:bodyPr>
              <a:lstStyle/>
              <a:p>
                <a:r>
                  <a:rPr lang="en-IN" altLang="en-US" sz="1200" dirty="0">
                    <a:solidFill>
                      <a:srgbClr val="FF0000"/>
                    </a:solidFill>
                  </a:rPr>
                  <a:t>          </a:t>
                </a:r>
                <a:r>
                  <a:rPr lang="en-US" sz="1200" dirty="0">
                    <a:solidFill>
                      <a:srgbClr val="FF0000"/>
                    </a:solidFill>
                  </a:rPr>
                  <a:t>Available space</a:t>
                </a:r>
              </a:p>
              <a:p>
                <a:r>
                  <a:rPr lang="en-IN" altLang="en-US" sz="1200" dirty="0">
                    <a:solidFill>
                      <a:srgbClr val="FF0000"/>
                    </a:solidFill>
                  </a:rPr>
                  <a:t>           </a:t>
                </a:r>
                <a:r>
                  <a:rPr lang="en-US" sz="1200" dirty="0">
                    <a:solidFill>
                      <a:srgbClr val="FF0000"/>
                    </a:solidFill>
                  </a:rPr>
                  <a:t>Incisor region </a:t>
                </a:r>
                <a:endParaRPr lang="en-IN" sz="1200" dirty="0">
                  <a:solidFill>
                    <a:srgbClr val="FF0000"/>
                  </a:solidFill>
                </a:endParaRPr>
              </a:p>
            </p:txBody>
          </p:sp>
          <p:sp>
            <p:nvSpPr>
              <p:cNvPr id="235" name="TextBox 234"/>
              <p:cNvSpPr txBox="1"/>
              <p:nvPr/>
            </p:nvSpPr>
            <p:spPr>
              <a:xfrm>
                <a:off x="4647079" y="2211151"/>
                <a:ext cx="3317240" cy="830997"/>
              </a:xfrm>
              <a:prstGeom prst="rect">
                <a:avLst/>
              </a:prstGeom>
              <a:noFill/>
            </p:spPr>
            <p:txBody>
              <a:bodyPr wrap="square" rtlCol="0">
                <a:spAutoFit/>
              </a:bodyPr>
              <a:lstStyle/>
              <a:p>
                <a:r>
                  <a:rPr lang="en-US" sz="1200" dirty="0"/>
                  <a:t>Between midline to mesial point of primary canine/ distal point of permanent lateral incisor</a:t>
                </a:r>
                <a:r>
                  <a:rPr lang="en-IN" altLang="en-US" sz="1200" dirty="0"/>
                  <a:t>, whichever is nearer to midline (including interdental spaces and primate spaces if any)</a:t>
                </a:r>
              </a:p>
            </p:txBody>
          </p:sp>
          <p:grpSp>
            <p:nvGrpSpPr>
              <p:cNvPr id="21" name="Group 20"/>
              <p:cNvGrpSpPr/>
              <p:nvPr/>
            </p:nvGrpSpPr>
            <p:grpSpPr>
              <a:xfrm>
                <a:off x="4873625" y="3082637"/>
                <a:ext cx="2221230" cy="982633"/>
                <a:chOff x="4873625" y="3082637"/>
                <a:chExt cx="2221230" cy="982633"/>
              </a:xfrm>
            </p:grpSpPr>
            <p:grpSp>
              <p:nvGrpSpPr>
                <p:cNvPr id="20" name="Group 19"/>
                <p:cNvGrpSpPr/>
                <p:nvPr/>
              </p:nvGrpSpPr>
              <p:grpSpPr>
                <a:xfrm>
                  <a:off x="5171345" y="3082637"/>
                  <a:ext cx="1689735" cy="372498"/>
                  <a:chOff x="5252085" y="1821384"/>
                  <a:chExt cx="1689735" cy="372498"/>
                </a:xfrm>
              </p:grpSpPr>
              <p:sp>
                <p:nvSpPr>
                  <p:cNvPr id="241" name="TextBox 240"/>
                  <p:cNvSpPr txBox="1"/>
                  <p:nvPr/>
                </p:nvSpPr>
                <p:spPr>
                  <a:xfrm>
                    <a:off x="5252085" y="1821384"/>
                    <a:ext cx="636905" cy="368458"/>
                  </a:xfrm>
                  <a:prstGeom prst="rect">
                    <a:avLst/>
                  </a:prstGeom>
                  <a:noFill/>
                </p:spPr>
                <p:txBody>
                  <a:bodyPr wrap="square" rtlCol="0">
                    <a:spAutoFit/>
                  </a:bodyPr>
                  <a:lstStyle/>
                  <a:p>
                    <a:r>
                      <a:rPr lang="en-US" dirty="0"/>
                      <a:t>right</a:t>
                    </a:r>
                    <a:endParaRPr lang="en-IN" dirty="0"/>
                  </a:p>
                </p:txBody>
              </p:sp>
              <p:sp>
                <p:nvSpPr>
                  <p:cNvPr id="242" name="TextBox 241"/>
                  <p:cNvSpPr txBox="1"/>
                  <p:nvPr/>
                </p:nvSpPr>
                <p:spPr>
                  <a:xfrm>
                    <a:off x="6304915" y="1825424"/>
                    <a:ext cx="636905" cy="368458"/>
                  </a:xfrm>
                  <a:prstGeom prst="rect">
                    <a:avLst/>
                  </a:prstGeom>
                  <a:noFill/>
                </p:spPr>
                <p:txBody>
                  <a:bodyPr wrap="square" rtlCol="0">
                    <a:spAutoFit/>
                  </a:bodyPr>
                  <a:lstStyle/>
                  <a:p>
                    <a:r>
                      <a:rPr lang="en-US" dirty="0"/>
                      <a:t>left</a:t>
                    </a:r>
                    <a:endParaRPr lang="en-IN" dirty="0"/>
                  </a:p>
                </p:txBody>
              </p:sp>
            </p:grpSp>
            <p:cxnSp>
              <p:nvCxnSpPr>
                <p:cNvPr id="162" name="Straight Connector 161"/>
                <p:cNvCxnSpPr/>
                <p:nvPr/>
              </p:nvCxnSpPr>
              <p:spPr>
                <a:xfrm flipH="1" flipV="1">
                  <a:off x="4873625" y="3465195"/>
                  <a:ext cx="381000" cy="59055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flipV="1">
                  <a:off x="6817995" y="3461385"/>
                  <a:ext cx="276860" cy="60388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p:nvPr/>
              </p:nvCxnSpPr>
              <p:spPr>
                <a:xfrm flipV="1">
                  <a:off x="5041900" y="3298190"/>
                  <a:ext cx="864235" cy="451485"/>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6" name="Straight Arrow Connector 175"/>
                <p:cNvCxnSpPr/>
                <p:nvPr/>
              </p:nvCxnSpPr>
              <p:spPr>
                <a:xfrm>
                  <a:off x="6076315" y="3321685"/>
                  <a:ext cx="935990" cy="34290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a:stCxn id="42" idx="0"/>
                </p:cNvCxnSpPr>
                <p:nvPr/>
              </p:nvCxnSpPr>
              <p:spPr>
                <a:xfrm flipV="1">
                  <a:off x="6020435" y="3155950"/>
                  <a:ext cx="143510" cy="4191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a:stCxn id="80" idx="0"/>
                </p:cNvCxnSpPr>
                <p:nvPr/>
              </p:nvCxnSpPr>
              <p:spPr>
                <a:xfrm flipH="1" flipV="1">
                  <a:off x="5797550" y="3155950"/>
                  <a:ext cx="221615" cy="41465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grpSp>
          <p:nvGrpSpPr>
            <p:cNvPr id="130" name="Group 129"/>
            <p:cNvGrpSpPr/>
            <p:nvPr/>
          </p:nvGrpSpPr>
          <p:grpSpPr>
            <a:xfrm>
              <a:off x="7802588" y="3831819"/>
              <a:ext cx="1823558" cy="1686135"/>
              <a:chOff x="2376844" y="3839223"/>
              <a:chExt cx="1823558" cy="1686135"/>
            </a:xfrm>
          </p:grpSpPr>
          <p:sp>
            <p:nvSpPr>
              <p:cNvPr id="136" name="TextBox 135"/>
              <p:cNvSpPr txBox="1"/>
              <p:nvPr/>
            </p:nvSpPr>
            <p:spPr>
              <a:xfrm>
                <a:off x="2866806" y="3839223"/>
                <a:ext cx="653550" cy="369570"/>
              </a:xfrm>
              <a:prstGeom prst="rect">
                <a:avLst/>
              </a:prstGeom>
              <a:noFill/>
            </p:spPr>
            <p:txBody>
              <a:bodyPr wrap="square" rtlCol="0">
                <a:spAutoFit/>
              </a:bodyPr>
              <a:lstStyle/>
              <a:p>
                <a:r>
                  <a:rPr lang="en-US" b="1" dirty="0"/>
                  <a:t>LEFT</a:t>
                </a:r>
                <a:endParaRPr lang="en-IN" b="1" dirty="0"/>
              </a:p>
            </p:txBody>
          </p:sp>
          <p:sp>
            <p:nvSpPr>
              <p:cNvPr id="138" name="TextBox 141"/>
              <p:cNvSpPr txBox="1"/>
              <p:nvPr/>
            </p:nvSpPr>
            <p:spPr>
              <a:xfrm>
                <a:off x="2376844" y="4140363"/>
                <a:ext cx="1823558" cy="1384995"/>
              </a:xfrm>
              <a:prstGeom prst="rect">
                <a:avLst/>
              </a:prstGeom>
              <a:noFill/>
              <a:ln>
                <a:noFill/>
              </a:ln>
            </p:spPr>
            <p:txBody>
              <a:bodyPr wrap="square" rtlCol="0">
                <a:spAutoFit/>
              </a:bodyPr>
              <a:lstStyle/>
              <a:p>
                <a:r>
                  <a:rPr lang="en-US" sz="1200" dirty="0"/>
                  <a:t>        </a:t>
                </a:r>
                <a:r>
                  <a:rPr lang="en-US" sz="1200" dirty="0">
                    <a:solidFill>
                      <a:srgbClr val="FF0000"/>
                    </a:solidFill>
                  </a:rPr>
                  <a:t>Buccal segment</a:t>
                </a:r>
              </a:p>
              <a:p>
                <a:r>
                  <a:rPr lang="en-US" sz="1200" dirty="0">
                    <a:solidFill>
                      <a:srgbClr val="FF0000"/>
                    </a:solidFill>
                  </a:rPr>
                  <a:t>        available space </a:t>
                </a:r>
              </a:p>
              <a:p>
                <a:r>
                  <a:rPr lang="en-US" sz="1200" dirty="0"/>
                  <a:t>Between the lateral of permanent lateral incisor/ mesial of  primary canine to mesial of the permanent first molar </a:t>
                </a:r>
                <a:endParaRPr lang="en-IN" sz="1200" dirty="0"/>
              </a:p>
            </p:txBody>
          </p:sp>
        </p:grpSp>
      </p:grpSp>
      <p:grpSp>
        <p:nvGrpSpPr>
          <p:cNvPr id="29" name="Group 28"/>
          <p:cNvGrpSpPr/>
          <p:nvPr/>
        </p:nvGrpSpPr>
        <p:grpSpPr>
          <a:xfrm>
            <a:off x="7822746" y="727969"/>
            <a:ext cx="3151573" cy="4011262"/>
            <a:chOff x="7822746" y="727969"/>
            <a:chExt cx="3151573" cy="4011262"/>
          </a:xfrm>
        </p:grpSpPr>
        <p:sp>
          <p:nvSpPr>
            <p:cNvPr id="27" name="Rectangle 26"/>
            <p:cNvSpPr/>
            <p:nvPr/>
          </p:nvSpPr>
          <p:spPr>
            <a:xfrm>
              <a:off x="8140823" y="727969"/>
              <a:ext cx="2263806"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 </a:t>
              </a:r>
            </a:p>
          </p:txBody>
        </p:sp>
        <p:sp>
          <p:nvSpPr>
            <p:cNvPr id="143" name="Rectangle 142"/>
            <p:cNvSpPr/>
            <p:nvPr/>
          </p:nvSpPr>
          <p:spPr>
            <a:xfrm>
              <a:off x="8140823" y="1608501"/>
              <a:ext cx="2263806"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Incisor space available </a:t>
              </a:r>
            </a:p>
          </p:txBody>
        </p:sp>
        <p:sp>
          <p:nvSpPr>
            <p:cNvPr id="145" name="Rectangle 144"/>
            <p:cNvSpPr/>
            <p:nvPr/>
          </p:nvSpPr>
          <p:spPr>
            <a:xfrm>
              <a:off x="7822746" y="3806636"/>
              <a:ext cx="3151573"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Buccal segment space available </a:t>
              </a:r>
            </a:p>
          </p:txBody>
        </p:sp>
        <p:sp>
          <p:nvSpPr>
            <p:cNvPr id="28" name="Rectangle 27"/>
            <p:cNvSpPr/>
            <p:nvPr/>
          </p:nvSpPr>
          <p:spPr>
            <a:xfrm>
              <a:off x="7822746" y="4295881"/>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right</a:t>
              </a:r>
            </a:p>
          </p:txBody>
        </p:sp>
        <p:sp>
          <p:nvSpPr>
            <p:cNvPr id="146" name="Rectangle 145"/>
            <p:cNvSpPr/>
            <p:nvPr/>
          </p:nvSpPr>
          <p:spPr>
            <a:xfrm>
              <a:off x="9582044" y="4284294"/>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left</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826457" y="554816"/>
            <a:ext cx="3317240" cy="922020"/>
          </a:xfrm>
          <a:prstGeom prst="rect">
            <a:avLst/>
          </a:prstGeom>
          <a:noFill/>
        </p:spPr>
        <p:txBody>
          <a:bodyPr wrap="square" rtlCol="0">
            <a:spAutoFit/>
          </a:bodyPr>
          <a:lstStyle/>
          <a:p>
            <a:r>
              <a:rPr lang="en-IN" altLang="en-US" b="1" dirty="0"/>
              <a:t>      </a:t>
            </a:r>
            <a:r>
              <a:rPr lang="en-US" b="1" u="sng" dirty="0"/>
              <a:t>Mandibular spaces</a:t>
            </a:r>
            <a:r>
              <a:rPr lang="en-IN" altLang="en-US" b="1" u="sng" dirty="0"/>
              <a:t> available</a:t>
            </a:r>
            <a:r>
              <a:rPr lang="en-IN" altLang="en-US" b="1" dirty="0"/>
              <a:t>      </a:t>
            </a:r>
            <a:endParaRPr lang="en-US" b="1" u="sng" dirty="0"/>
          </a:p>
          <a:p>
            <a:r>
              <a:rPr lang="en-IN" altLang="en-US" b="1" dirty="0"/>
              <a:t>               Buccal segment &amp; </a:t>
            </a:r>
          </a:p>
          <a:p>
            <a:r>
              <a:rPr lang="en-IN" altLang="en-US" b="1" dirty="0"/>
              <a:t>                   Incisor space</a:t>
            </a:r>
            <a:r>
              <a:rPr lang="en-US" b="1" dirty="0"/>
              <a:t>      </a:t>
            </a:r>
            <a:endParaRPr lang="en-IN" dirty="0"/>
          </a:p>
        </p:txBody>
      </p:sp>
      <p:sp>
        <p:nvSpPr>
          <p:cNvPr id="150" name="TextBox 149"/>
          <p:cNvSpPr txBox="1"/>
          <p:nvPr/>
        </p:nvSpPr>
        <p:spPr>
          <a:xfrm>
            <a:off x="5808584" y="2440733"/>
            <a:ext cx="609600" cy="369570"/>
          </a:xfrm>
          <a:prstGeom prst="rect">
            <a:avLst/>
          </a:prstGeom>
          <a:noFill/>
        </p:spPr>
        <p:txBody>
          <a:bodyPr wrap="square" rtlCol="0">
            <a:spAutoFit/>
          </a:bodyPr>
          <a:lstStyle/>
          <a:p>
            <a:r>
              <a:rPr lang="en-US" b="1" dirty="0"/>
              <a:t>LEFT</a:t>
            </a:r>
            <a:endParaRPr lang="en-IN" b="1" dirty="0"/>
          </a:p>
        </p:txBody>
      </p:sp>
      <p:sp>
        <p:nvSpPr>
          <p:cNvPr id="242" name="TextBox 241"/>
          <p:cNvSpPr txBox="1"/>
          <p:nvPr/>
        </p:nvSpPr>
        <p:spPr>
          <a:xfrm>
            <a:off x="3828333" y="4432667"/>
            <a:ext cx="636905" cy="369570"/>
          </a:xfrm>
          <a:prstGeom prst="rect">
            <a:avLst/>
          </a:prstGeom>
          <a:noFill/>
        </p:spPr>
        <p:txBody>
          <a:bodyPr wrap="square" rtlCol="0">
            <a:spAutoFit/>
          </a:bodyPr>
          <a:lstStyle/>
          <a:p>
            <a:r>
              <a:rPr lang="en-US" dirty="0"/>
              <a:t>left</a:t>
            </a:r>
            <a:endParaRPr lang="en-IN" dirty="0"/>
          </a:p>
        </p:txBody>
      </p:sp>
      <p:grpSp>
        <p:nvGrpSpPr>
          <p:cNvPr id="3" name="Group 2"/>
          <p:cNvGrpSpPr/>
          <p:nvPr/>
        </p:nvGrpSpPr>
        <p:grpSpPr>
          <a:xfrm>
            <a:off x="1573894" y="1512570"/>
            <a:ext cx="3834765" cy="3325755"/>
            <a:chOff x="4178300" y="1783715"/>
            <a:chExt cx="3834765" cy="3325755"/>
          </a:xfrm>
        </p:grpSpPr>
        <p:grpSp>
          <p:nvGrpSpPr>
            <p:cNvPr id="2" name="Group 1"/>
            <p:cNvGrpSpPr/>
            <p:nvPr/>
          </p:nvGrpSpPr>
          <p:grpSpPr>
            <a:xfrm>
              <a:off x="4178300" y="1783715"/>
              <a:ext cx="3834765" cy="2943225"/>
              <a:chOff x="4178300" y="1783715"/>
              <a:chExt cx="3834765" cy="2943225"/>
            </a:xfrm>
          </p:grpSpPr>
          <p:sp>
            <p:nvSpPr>
              <p:cNvPr id="8" name="Block Arc 143"/>
              <p:cNvSpPr/>
              <p:nvPr/>
            </p:nvSpPr>
            <p:spPr>
              <a:xfrm rot="10800000">
                <a:off x="4178300" y="1783715"/>
                <a:ext cx="3834765" cy="2846705"/>
              </a:xfrm>
              <a:custGeom>
                <a:avLst/>
                <a:gdLst>
                  <a:gd name="connsiteX0" fmla="*/ 3367 w 3977194"/>
                  <a:gd name="connsiteY0" fmla="*/ 2902205 h 5485356"/>
                  <a:gd name="connsiteX1" fmla="*/ 734760 w 3977194"/>
                  <a:gd name="connsiteY1" fmla="*/ 613871 h 5485356"/>
                  <a:gd name="connsiteX2" fmla="*/ 3332061 w 3977194"/>
                  <a:gd name="connsiteY2" fmla="*/ 720548 h 5485356"/>
                  <a:gd name="connsiteX3" fmla="*/ 3967717 w 3977194"/>
                  <a:gd name="connsiteY3" fmla="*/ 3010127 h 5485356"/>
                  <a:gd name="connsiteX4" fmla="*/ 2980051 w 3977194"/>
                  <a:gd name="connsiteY4" fmla="*/ 2876658 h 5485356"/>
                  <a:gd name="connsiteX5" fmla="*/ 2744007 w 3977194"/>
                  <a:gd name="connsiteY5" fmla="*/ 1605663 h 5485356"/>
                  <a:gd name="connsiteX6" fmla="*/ 1273264 w 3977194"/>
                  <a:gd name="connsiteY6" fmla="*/ 1528163 h 5485356"/>
                  <a:gd name="connsiteX7" fmla="*/ 995255 w 3977194"/>
                  <a:gd name="connsiteY7" fmla="*/ 2822500 h 5485356"/>
                  <a:gd name="connsiteX8" fmla="*/ 3367 w 3977194"/>
                  <a:gd name="connsiteY8" fmla="*/ 2902205 h 5485356"/>
                  <a:gd name="connsiteX0-1" fmla="*/ 3373 w 3977213"/>
                  <a:gd name="connsiteY0-2" fmla="*/ 2902209 h 3010131"/>
                  <a:gd name="connsiteX1-3" fmla="*/ 734766 w 3977213"/>
                  <a:gd name="connsiteY1-4" fmla="*/ 613875 h 3010131"/>
                  <a:gd name="connsiteX2-5" fmla="*/ 3332067 w 3977213"/>
                  <a:gd name="connsiteY2-6" fmla="*/ 720552 h 3010131"/>
                  <a:gd name="connsiteX3-7" fmla="*/ 3967723 w 3977213"/>
                  <a:gd name="connsiteY3-8" fmla="*/ 3010131 h 3010131"/>
                  <a:gd name="connsiteX4-9" fmla="*/ 2980057 w 3977213"/>
                  <a:gd name="connsiteY4-10" fmla="*/ 2876662 h 3010131"/>
                  <a:gd name="connsiteX5-11" fmla="*/ 2744013 w 3977213"/>
                  <a:gd name="connsiteY5-12" fmla="*/ 1605667 h 3010131"/>
                  <a:gd name="connsiteX6-13" fmla="*/ 2050745 w 3977213"/>
                  <a:gd name="connsiteY6-14" fmla="*/ 816468 h 3010131"/>
                  <a:gd name="connsiteX7-15" fmla="*/ 1273270 w 3977213"/>
                  <a:gd name="connsiteY7-16" fmla="*/ 1528167 h 3010131"/>
                  <a:gd name="connsiteX8-17" fmla="*/ 995261 w 3977213"/>
                  <a:gd name="connsiteY8-18" fmla="*/ 2822504 h 3010131"/>
                  <a:gd name="connsiteX9" fmla="*/ 3373 w 3977213"/>
                  <a:gd name="connsiteY9" fmla="*/ 2902209 h 3010131"/>
                  <a:gd name="connsiteX0-19" fmla="*/ 3373 w 3977213"/>
                  <a:gd name="connsiteY0-20" fmla="*/ 2902209 h 3010131"/>
                  <a:gd name="connsiteX1-21" fmla="*/ 734766 w 3977213"/>
                  <a:gd name="connsiteY1-22" fmla="*/ 613875 h 3010131"/>
                  <a:gd name="connsiteX2-23" fmla="*/ 3332067 w 3977213"/>
                  <a:gd name="connsiteY2-24" fmla="*/ 720552 h 3010131"/>
                  <a:gd name="connsiteX3-25" fmla="*/ 3967723 w 3977213"/>
                  <a:gd name="connsiteY3-26" fmla="*/ 3010131 h 3010131"/>
                  <a:gd name="connsiteX4-27" fmla="*/ 2980057 w 3977213"/>
                  <a:gd name="connsiteY4-28" fmla="*/ 2876662 h 3010131"/>
                  <a:gd name="connsiteX5-29" fmla="*/ 2744013 w 3977213"/>
                  <a:gd name="connsiteY5-30" fmla="*/ 1605667 h 3010131"/>
                  <a:gd name="connsiteX6-31" fmla="*/ 2050745 w 3977213"/>
                  <a:gd name="connsiteY6-32" fmla="*/ 851979 h 3010131"/>
                  <a:gd name="connsiteX7-33" fmla="*/ 1273270 w 3977213"/>
                  <a:gd name="connsiteY7-34" fmla="*/ 1528167 h 3010131"/>
                  <a:gd name="connsiteX8-35" fmla="*/ 995261 w 3977213"/>
                  <a:gd name="connsiteY8-36" fmla="*/ 2822504 h 3010131"/>
                  <a:gd name="connsiteX9-37" fmla="*/ 3373 w 3977213"/>
                  <a:gd name="connsiteY9-38" fmla="*/ 2902209 h 3010131"/>
                  <a:gd name="connsiteX0-39" fmla="*/ 3373 w 3977213"/>
                  <a:gd name="connsiteY0-40" fmla="*/ 2902209 h 3010131"/>
                  <a:gd name="connsiteX1-41" fmla="*/ 734766 w 3977213"/>
                  <a:gd name="connsiteY1-42" fmla="*/ 613875 h 3010131"/>
                  <a:gd name="connsiteX2-43" fmla="*/ 3332067 w 3977213"/>
                  <a:gd name="connsiteY2-44" fmla="*/ 720552 h 3010131"/>
                  <a:gd name="connsiteX3-45" fmla="*/ 3967723 w 3977213"/>
                  <a:gd name="connsiteY3-46" fmla="*/ 3010131 h 3010131"/>
                  <a:gd name="connsiteX4-47" fmla="*/ 2980057 w 3977213"/>
                  <a:gd name="connsiteY4-48" fmla="*/ 2876662 h 3010131"/>
                  <a:gd name="connsiteX5-49" fmla="*/ 2894933 w 3977213"/>
                  <a:gd name="connsiteY5-50" fmla="*/ 1534645 h 3010131"/>
                  <a:gd name="connsiteX6-51" fmla="*/ 2050745 w 3977213"/>
                  <a:gd name="connsiteY6-52" fmla="*/ 851979 h 3010131"/>
                  <a:gd name="connsiteX7-53" fmla="*/ 1273270 w 3977213"/>
                  <a:gd name="connsiteY7-54" fmla="*/ 1528167 h 3010131"/>
                  <a:gd name="connsiteX8-55" fmla="*/ 995261 w 3977213"/>
                  <a:gd name="connsiteY8-56" fmla="*/ 2822504 h 3010131"/>
                  <a:gd name="connsiteX9-57" fmla="*/ 3373 w 3977213"/>
                  <a:gd name="connsiteY9-58" fmla="*/ 2902209 h 3010131"/>
                  <a:gd name="connsiteX0-59" fmla="*/ 3373 w 3977213"/>
                  <a:gd name="connsiteY0-60" fmla="*/ 2902209 h 3010131"/>
                  <a:gd name="connsiteX1-61" fmla="*/ 734766 w 3977213"/>
                  <a:gd name="connsiteY1-62" fmla="*/ 613875 h 3010131"/>
                  <a:gd name="connsiteX2-63" fmla="*/ 3332067 w 3977213"/>
                  <a:gd name="connsiteY2-64" fmla="*/ 720552 h 3010131"/>
                  <a:gd name="connsiteX3-65" fmla="*/ 3967723 w 3977213"/>
                  <a:gd name="connsiteY3-66" fmla="*/ 3010131 h 3010131"/>
                  <a:gd name="connsiteX4-67" fmla="*/ 3175366 w 3977213"/>
                  <a:gd name="connsiteY4-68" fmla="*/ 2796763 h 3010131"/>
                  <a:gd name="connsiteX5-69" fmla="*/ 2894933 w 3977213"/>
                  <a:gd name="connsiteY5-70" fmla="*/ 1534645 h 3010131"/>
                  <a:gd name="connsiteX6-71" fmla="*/ 2050745 w 3977213"/>
                  <a:gd name="connsiteY6-72" fmla="*/ 851979 h 3010131"/>
                  <a:gd name="connsiteX7-73" fmla="*/ 1273270 w 3977213"/>
                  <a:gd name="connsiteY7-74" fmla="*/ 1528167 h 3010131"/>
                  <a:gd name="connsiteX8-75" fmla="*/ 995261 w 3977213"/>
                  <a:gd name="connsiteY8-76" fmla="*/ 2822504 h 3010131"/>
                  <a:gd name="connsiteX9-77" fmla="*/ 3373 w 3977213"/>
                  <a:gd name="connsiteY9-78" fmla="*/ 2902209 h 3010131"/>
                  <a:gd name="connsiteX0-79" fmla="*/ 3373 w 3977213"/>
                  <a:gd name="connsiteY0-80" fmla="*/ 2902209 h 3010131"/>
                  <a:gd name="connsiteX1-81" fmla="*/ 734766 w 3977213"/>
                  <a:gd name="connsiteY1-82" fmla="*/ 613875 h 3010131"/>
                  <a:gd name="connsiteX2-83" fmla="*/ 3332067 w 3977213"/>
                  <a:gd name="connsiteY2-84" fmla="*/ 720552 h 3010131"/>
                  <a:gd name="connsiteX3-85" fmla="*/ 3967723 w 3977213"/>
                  <a:gd name="connsiteY3-86" fmla="*/ 3010131 h 3010131"/>
                  <a:gd name="connsiteX4-87" fmla="*/ 3175366 w 3977213"/>
                  <a:gd name="connsiteY4-88" fmla="*/ 2796763 h 3010131"/>
                  <a:gd name="connsiteX5-89" fmla="*/ 2894933 w 3977213"/>
                  <a:gd name="connsiteY5-90" fmla="*/ 1534645 h 3010131"/>
                  <a:gd name="connsiteX6-91" fmla="*/ 2050745 w 3977213"/>
                  <a:gd name="connsiteY6-92" fmla="*/ 851979 h 3010131"/>
                  <a:gd name="connsiteX7-93" fmla="*/ 1148983 w 3977213"/>
                  <a:gd name="connsiteY7-94" fmla="*/ 1439391 h 3010131"/>
                  <a:gd name="connsiteX8-95" fmla="*/ 995261 w 3977213"/>
                  <a:gd name="connsiteY8-96" fmla="*/ 2822504 h 3010131"/>
                  <a:gd name="connsiteX9-97" fmla="*/ 3373 w 3977213"/>
                  <a:gd name="connsiteY9-98" fmla="*/ 2902209 h 3010131"/>
                  <a:gd name="connsiteX0-99" fmla="*/ 3373 w 3977213"/>
                  <a:gd name="connsiteY0-100" fmla="*/ 2902209 h 3010131"/>
                  <a:gd name="connsiteX1-101" fmla="*/ 734766 w 3977213"/>
                  <a:gd name="connsiteY1-102" fmla="*/ 613875 h 3010131"/>
                  <a:gd name="connsiteX2-103" fmla="*/ 3332067 w 3977213"/>
                  <a:gd name="connsiteY2-104" fmla="*/ 720552 h 3010131"/>
                  <a:gd name="connsiteX3-105" fmla="*/ 3967723 w 3977213"/>
                  <a:gd name="connsiteY3-106" fmla="*/ 3010131 h 3010131"/>
                  <a:gd name="connsiteX4-107" fmla="*/ 3175366 w 3977213"/>
                  <a:gd name="connsiteY4-108" fmla="*/ 2796763 h 3010131"/>
                  <a:gd name="connsiteX5-109" fmla="*/ 2894933 w 3977213"/>
                  <a:gd name="connsiteY5-110" fmla="*/ 1534645 h 3010131"/>
                  <a:gd name="connsiteX6-111" fmla="*/ 2032990 w 3977213"/>
                  <a:gd name="connsiteY6-112" fmla="*/ 718814 h 3010131"/>
                  <a:gd name="connsiteX7-113" fmla="*/ 1148983 w 3977213"/>
                  <a:gd name="connsiteY7-114" fmla="*/ 1439391 h 3010131"/>
                  <a:gd name="connsiteX8-115" fmla="*/ 995261 w 3977213"/>
                  <a:gd name="connsiteY8-116" fmla="*/ 2822504 h 3010131"/>
                  <a:gd name="connsiteX9-117" fmla="*/ 3373 w 3977213"/>
                  <a:gd name="connsiteY9-118" fmla="*/ 2902209 h 3010131"/>
                  <a:gd name="connsiteX0-119" fmla="*/ 3373 w 3977213"/>
                  <a:gd name="connsiteY0-120" fmla="*/ 2902209 h 3010131"/>
                  <a:gd name="connsiteX1-121" fmla="*/ 734766 w 3977213"/>
                  <a:gd name="connsiteY1-122" fmla="*/ 613875 h 3010131"/>
                  <a:gd name="connsiteX2-123" fmla="*/ 3332067 w 3977213"/>
                  <a:gd name="connsiteY2-124" fmla="*/ 720552 h 3010131"/>
                  <a:gd name="connsiteX3-125" fmla="*/ 3967723 w 3977213"/>
                  <a:gd name="connsiteY3-126" fmla="*/ 3010131 h 3010131"/>
                  <a:gd name="connsiteX4-127" fmla="*/ 3175366 w 3977213"/>
                  <a:gd name="connsiteY4-128" fmla="*/ 2796763 h 3010131"/>
                  <a:gd name="connsiteX5-129" fmla="*/ 2894933 w 3977213"/>
                  <a:gd name="connsiteY5-130" fmla="*/ 1534645 h 3010131"/>
                  <a:gd name="connsiteX6-131" fmla="*/ 2032990 w 3977213"/>
                  <a:gd name="connsiteY6-132" fmla="*/ 718814 h 3010131"/>
                  <a:gd name="connsiteX7-133" fmla="*/ 1148983 w 3977213"/>
                  <a:gd name="connsiteY7-134" fmla="*/ 1439391 h 3010131"/>
                  <a:gd name="connsiteX8-135" fmla="*/ 799952 w 3977213"/>
                  <a:gd name="connsiteY8-136" fmla="*/ 2778116 h 3010131"/>
                  <a:gd name="connsiteX9-137" fmla="*/ 3373 w 3977213"/>
                  <a:gd name="connsiteY9-138" fmla="*/ 2902209 h 3010131"/>
                  <a:gd name="connsiteX0-139" fmla="*/ 3791 w 3974761"/>
                  <a:gd name="connsiteY0-140" fmla="*/ 2679097 h 2787019"/>
                  <a:gd name="connsiteX1-141" fmla="*/ 735184 w 3974761"/>
                  <a:gd name="connsiteY1-142" fmla="*/ 390763 h 2787019"/>
                  <a:gd name="connsiteX2-143" fmla="*/ 3199320 w 3974761"/>
                  <a:gd name="connsiteY2-144" fmla="*/ 568461 h 2787019"/>
                  <a:gd name="connsiteX3-145" fmla="*/ 3968141 w 3974761"/>
                  <a:gd name="connsiteY3-146" fmla="*/ 2787019 h 2787019"/>
                  <a:gd name="connsiteX4-147" fmla="*/ 3175784 w 3974761"/>
                  <a:gd name="connsiteY4-148" fmla="*/ 2573651 h 2787019"/>
                  <a:gd name="connsiteX5-149" fmla="*/ 2895351 w 3974761"/>
                  <a:gd name="connsiteY5-150" fmla="*/ 1311533 h 2787019"/>
                  <a:gd name="connsiteX6-151" fmla="*/ 2033408 w 3974761"/>
                  <a:gd name="connsiteY6-152" fmla="*/ 495702 h 2787019"/>
                  <a:gd name="connsiteX7-153" fmla="*/ 1149401 w 3974761"/>
                  <a:gd name="connsiteY7-154" fmla="*/ 1216279 h 2787019"/>
                  <a:gd name="connsiteX8-155" fmla="*/ 800370 w 3974761"/>
                  <a:gd name="connsiteY8-156" fmla="*/ 2555004 h 2787019"/>
                  <a:gd name="connsiteX9-157" fmla="*/ 3791 w 3974761"/>
                  <a:gd name="connsiteY9-158" fmla="*/ 2679097 h 2787019"/>
                  <a:gd name="connsiteX0-159" fmla="*/ 2327 w 3974091"/>
                  <a:gd name="connsiteY0-160" fmla="*/ 2456735 h 2564657"/>
                  <a:gd name="connsiteX1-161" fmla="*/ 911273 w 3974091"/>
                  <a:gd name="connsiteY1-162" fmla="*/ 221667 h 2564657"/>
                  <a:gd name="connsiteX2-163" fmla="*/ 3197856 w 3974091"/>
                  <a:gd name="connsiteY2-164" fmla="*/ 346099 h 2564657"/>
                  <a:gd name="connsiteX3-165" fmla="*/ 3966677 w 3974091"/>
                  <a:gd name="connsiteY3-166" fmla="*/ 2564657 h 2564657"/>
                  <a:gd name="connsiteX4-167" fmla="*/ 3174320 w 3974091"/>
                  <a:gd name="connsiteY4-168" fmla="*/ 2351289 h 2564657"/>
                  <a:gd name="connsiteX5-169" fmla="*/ 2893887 w 3974091"/>
                  <a:gd name="connsiteY5-170" fmla="*/ 1089171 h 2564657"/>
                  <a:gd name="connsiteX6-171" fmla="*/ 2031944 w 3974091"/>
                  <a:gd name="connsiteY6-172" fmla="*/ 273340 h 2564657"/>
                  <a:gd name="connsiteX7-173" fmla="*/ 1147937 w 3974091"/>
                  <a:gd name="connsiteY7-174" fmla="*/ 993917 h 2564657"/>
                  <a:gd name="connsiteX8-175" fmla="*/ 798906 w 3974091"/>
                  <a:gd name="connsiteY8-176" fmla="*/ 2332642 h 2564657"/>
                  <a:gd name="connsiteX9-177" fmla="*/ 2327 w 3974091"/>
                  <a:gd name="connsiteY9-178" fmla="*/ 2456735 h 2564657"/>
                  <a:gd name="connsiteX0-179" fmla="*/ 2297 w 3973444"/>
                  <a:gd name="connsiteY0-180" fmla="*/ 2495233 h 2603155"/>
                  <a:gd name="connsiteX1-181" fmla="*/ 911243 w 3973444"/>
                  <a:gd name="connsiteY1-182" fmla="*/ 260165 h 2603155"/>
                  <a:gd name="connsiteX2-183" fmla="*/ 3162315 w 3973444"/>
                  <a:gd name="connsiteY2-184" fmla="*/ 307358 h 2603155"/>
                  <a:gd name="connsiteX3-185" fmla="*/ 3966647 w 3973444"/>
                  <a:gd name="connsiteY3-186" fmla="*/ 2603155 h 2603155"/>
                  <a:gd name="connsiteX4-187" fmla="*/ 3174290 w 3973444"/>
                  <a:gd name="connsiteY4-188" fmla="*/ 2389787 h 2603155"/>
                  <a:gd name="connsiteX5-189" fmla="*/ 2893857 w 3973444"/>
                  <a:gd name="connsiteY5-190" fmla="*/ 1127669 h 2603155"/>
                  <a:gd name="connsiteX6-191" fmla="*/ 2031914 w 3973444"/>
                  <a:gd name="connsiteY6-192" fmla="*/ 311838 h 2603155"/>
                  <a:gd name="connsiteX7-193" fmla="*/ 1147907 w 3973444"/>
                  <a:gd name="connsiteY7-194" fmla="*/ 1032415 h 2603155"/>
                  <a:gd name="connsiteX8-195" fmla="*/ 798876 w 3973444"/>
                  <a:gd name="connsiteY8-196" fmla="*/ 2371140 h 2603155"/>
                  <a:gd name="connsiteX9-197" fmla="*/ 2297 w 3973444"/>
                  <a:gd name="connsiteY9-198" fmla="*/ 2495233 h 2603155"/>
                  <a:gd name="connsiteX0-199" fmla="*/ 2438 w 3973654"/>
                  <a:gd name="connsiteY0-200" fmla="*/ 2516084 h 2624006"/>
                  <a:gd name="connsiteX1-201" fmla="*/ 884751 w 3973654"/>
                  <a:gd name="connsiteY1-202" fmla="*/ 246687 h 2624006"/>
                  <a:gd name="connsiteX2-203" fmla="*/ 3162456 w 3973654"/>
                  <a:gd name="connsiteY2-204" fmla="*/ 328209 h 2624006"/>
                  <a:gd name="connsiteX3-205" fmla="*/ 3966788 w 3973654"/>
                  <a:gd name="connsiteY3-206" fmla="*/ 2624006 h 2624006"/>
                  <a:gd name="connsiteX4-207" fmla="*/ 3174431 w 3973654"/>
                  <a:gd name="connsiteY4-208" fmla="*/ 2410638 h 2624006"/>
                  <a:gd name="connsiteX5-209" fmla="*/ 2893998 w 3973654"/>
                  <a:gd name="connsiteY5-210" fmla="*/ 1148520 h 2624006"/>
                  <a:gd name="connsiteX6-211" fmla="*/ 2032055 w 3973654"/>
                  <a:gd name="connsiteY6-212" fmla="*/ 332689 h 2624006"/>
                  <a:gd name="connsiteX7-213" fmla="*/ 1148048 w 3973654"/>
                  <a:gd name="connsiteY7-214" fmla="*/ 1053266 h 2624006"/>
                  <a:gd name="connsiteX8-215" fmla="*/ 799017 w 3973654"/>
                  <a:gd name="connsiteY8-216" fmla="*/ 2391991 h 2624006"/>
                  <a:gd name="connsiteX9-217" fmla="*/ 2438 w 3973654"/>
                  <a:gd name="connsiteY9-218" fmla="*/ 2516084 h 2624006"/>
                  <a:gd name="connsiteX0-219" fmla="*/ 1754 w 3972550"/>
                  <a:gd name="connsiteY0-220" fmla="*/ 2614478 h 2722400"/>
                  <a:gd name="connsiteX1-221" fmla="*/ 1052743 w 3972550"/>
                  <a:gd name="connsiteY1-222" fmla="*/ 199186 h 2722400"/>
                  <a:gd name="connsiteX2-223" fmla="*/ 3161772 w 3972550"/>
                  <a:gd name="connsiteY2-224" fmla="*/ 426603 h 2722400"/>
                  <a:gd name="connsiteX3-225" fmla="*/ 3966104 w 3972550"/>
                  <a:gd name="connsiteY3-226" fmla="*/ 2722400 h 2722400"/>
                  <a:gd name="connsiteX4-227" fmla="*/ 3173747 w 3972550"/>
                  <a:gd name="connsiteY4-228" fmla="*/ 2509032 h 2722400"/>
                  <a:gd name="connsiteX5-229" fmla="*/ 2893314 w 3972550"/>
                  <a:gd name="connsiteY5-230" fmla="*/ 1246914 h 2722400"/>
                  <a:gd name="connsiteX6-231" fmla="*/ 2031371 w 3972550"/>
                  <a:gd name="connsiteY6-232" fmla="*/ 431083 h 2722400"/>
                  <a:gd name="connsiteX7-233" fmla="*/ 1147364 w 3972550"/>
                  <a:gd name="connsiteY7-234" fmla="*/ 1151660 h 2722400"/>
                  <a:gd name="connsiteX8-235" fmla="*/ 798333 w 3972550"/>
                  <a:gd name="connsiteY8-236" fmla="*/ 2490385 h 2722400"/>
                  <a:gd name="connsiteX9-237" fmla="*/ 1754 w 3972550"/>
                  <a:gd name="connsiteY9-238" fmla="*/ 2614478 h 2722400"/>
                  <a:gd name="connsiteX0-239" fmla="*/ 1724 w 3971729"/>
                  <a:gd name="connsiteY0-240" fmla="*/ 2632079 h 2740001"/>
                  <a:gd name="connsiteX1-241" fmla="*/ 1052713 w 3971729"/>
                  <a:gd name="connsiteY1-242" fmla="*/ 216787 h 2740001"/>
                  <a:gd name="connsiteX2-243" fmla="*/ 3099598 w 3971729"/>
                  <a:gd name="connsiteY2-244" fmla="*/ 401294 h 2740001"/>
                  <a:gd name="connsiteX3-245" fmla="*/ 3966074 w 3971729"/>
                  <a:gd name="connsiteY3-246" fmla="*/ 2740001 h 2740001"/>
                  <a:gd name="connsiteX4-247" fmla="*/ 3173717 w 3971729"/>
                  <a:gd name="connsiteY4-248" fmla="*/ 2526633 h 2740001"/>
                  <a:gd name="connsiteX5-249" fmla="*/ 2893284 w 3971729"/>
                  <a:gd name="connsiteY5-250" fmla="*/ 1264515 h 2740001"/>
                  <a:gd name="connsiteX6-251" fmla="*/ 2031341 w 3971729"/>
                  <a:gd name="connsiteY6-252" fmla="*/ 448684 h 2740001"/>
                  <a:gd name="connsiteX7-253" fmla="*/ 1147334 w 3971729"/>
                  <a:gd name="connsiteY7-254" fmla="*/ 1169261 h 2740001"/>
                  <a:gd name="connsiteX8-255" fmla="*/ 798303 w 3971729"/>
                  <a:gd name="connsiteY8-256" fmla="*/ 2507986 h 2740001"/>
                  <a:gd name="connsiteX9-257" fmla="*/ 1724 w 3971729"/>
                  <a:gd name="connsiteY9-258" fmla="*/ 2632079 h 2740001"/>
                  <a:gd name="connsiteX0-259" fmla="*/ 1724 w 3971729"/>
                  <a:gd name="connsiteY0-260" fmla="*/ 2632079 h 2740001"/>
                  <a:gd name="connsiteX1-261" fmla="*/ 1052713 w 3971729"/>
                  <a:gd name="connsiteY1-262" fmla="*/ 216787 h 2740001"/>
                  <a:gd name="connsiteX2-263" fmla="*/ 3099598 w 3971729"/>
                  <a:gd name="connsiteY2-264" fmla="*/ 401294 h 2740001"/>
                  <a:gd name="connsiteX3-265" fmla="*/ 3966074 w 3971729"/>
                  <a:gd name="connsiteY3-266" fmla="*/ 2740001 h 2740001"/>
                  <a:gd name="connsiteX4-267" fmla="*/ 3182595 w 3971729"/>
                  <a:gd name="connsiteY4-268" fmla="*/ 2578126 h 2740001"/>
                  <a:gd name="connsiteX5-269" fmla="*/ 2893284 w 3971729"/>
                  <a:gd name="connsiteY5-270" fmla="*/ 1264515 h 2740001"/>
                  <a:gd name="connsiteX6-271" fmla="*/ 2031341 w 3971729"/>
                  <a:gd name="connsiteY6-272" fmla="*/ 448684 h 2740001"/>
                  <a:gd name="connsiteX7-273" fmla="*/ 1147334 w 3971729"/>
                  <a:gd name="connsiteY7-274" fmla="*/ 1169261 h 2740001"/>
                  <a:gd name="connsiteX8-275" fmla="*/ 798303 w 3971729"/>
                  <a:gd name="connsiteY8-276" fmla="*/ 2507986 h 2740001"/>
                  <a:gd name="connsiteX9-277" fmla="*/ 1724 w 3971729"/>
                  <a:gd name="connsiteY9-278" fmla="*/ 2632079 h 2740001"/>
                  <a:gd name="connsiteX0-279" fmla="*/ 1724 w 3962876"/>
                  <a:gd name="connsiteY0-280" fmla="*/ 2629270 h 2678609"/>
                  <a:gd name="connsiteX1-281" fmla="*/ 1052713 w 3962876"/>
                  <a:gd name="connsiteY1-282" fmla="*/ 213978 h 2678609"/>
                  <a:gd name="connsiteX2-283" fmla="*/ 3099598 w 3962876"/>
                  <a:gd name="connsiteY2-284" fmla="*/ 398485 h 2678609"/>
                  <a:gd name="connsiteX3-285" fmla="*/ 3957136 w 3962876"/>
                  <a:gd name="connsiteY3-286" fmla="*/ 2678609 h 2678609"/>
                  <a:gd name="connsiteX4-287" fmla="*/ 3182595 w 3962876"/>
                  <a:gd name="connsiteY4-288" fmla="*/ 2575317 h 2678609"/>
                  <a:gd name="connsiteX5-289" fmla="*/ 2893284 w 3962876"/>
                  <a:gd name="connsiteY5-290" fmla="*/ 1261706 h 2678609"/>
                  <a:gd name="connsiteX6-291" fmla="*/ 2031341 w 3962876"/>
                  <a:gd name="connsiteY6-292" fmla="*/ 445875 h 2678609"/>
                  <a:gd name="connsiteX7-293" fmla="*/ 1147334 w 3962876"/>
                  <a:gd name="connsiteY7-294" fmla="*/ 1166452 h 2678609"/>
                  <a:gd name="connsiteX8-295" fmla="*/ 798303 w 3962876"/>
                  <a:gd name="connsiteY8-296" fmla="*/ 2505177 h 2678609"/>
                  <a:gd name="connsiteX9-297" fmla="*/ 1724 w 3962876"/>
                  <a:gd name="connsiteY9-298" fmla="*/ 2629270 h 2678609"/>
                  <a:gd name="connsiteX0-299" fmla="*/ 1724 w 3962876"/>
                  <a:gd name="connsiteY0-300" fmla="*/ 2629270 h 2678609"/>
                  <a:gd name="connsiteX1-301" fmla="*/ 1052713 w 3962876"/>
                  <a:gd name="connsiteY1-302" fmla="*/ 213978 h 2678609"/>
                  <a:gd name="connsiteX2-303" fmla="*/ 3099598 w 3962876"/>
                  <a:gd name="connsiteY2-304" fmla="*/ 398485 h 2678609"/>
                  <a:gd name="connsiteX3-305" fmla="*/ 3957136 w 3962876"/>
                  <a:gd name="connsiteY3-306" fmla="*/ 2678609 h 2678609"/>
                  <a:gd name="connsiteX4-307" fmla="*/ 3173656 w 3962876"/>
                  <a:gd name="connsiteY4-308" fmla="*/ 2483259 h 2678609"/>
                  <a:gd name="connsiteX5-309" fmla="*/ 2893284 w 3962876"/>
                  <a:gd name="connsiteY5-310" fmla="*/ 1261706 h 2678609"/>
                  <a:gd name="connsiteX6-311" fmla="*/ 2031341 w 3962876"/>
                  <a:gd name="connsiteY6-312" fmla="*/ 445875 h 2678609"/>
                  <a:gd name="connsiteX7-313" fmla="*/ 1147334 w 3962876"/>
                  <a:gd name="connsiteY7-314" fmla="*/ 1166452 h 2678609"/>
                  <a:gd name="connsiteX8-315" fmla="*/ 798303 w 3962876"/>
                  <a:gd name="connsiteY8-316" fmla="*/ 2505177 h 2678609"/>
                  <a:gd name="connsiteX9-317" fmla="*/ 1724 w 3962876"/>
                  <a:gd name="connsiteY9-318" fmla="*/ 2629270 h 2678609"/>
                  <a:gd name="connsiteX0-319" fmla="*/ 1724 w 3962876"/>
                  <a:gd name="connsiteY0-320" fmla="*/ 2624926 h 2624926"/>
                  <a:gd name="connsiteX1-321" fmla="*/ 1052713 w 3962876"/>
                  <a:gd name="connsiteY1-322" fmla="*/ 209634 h 2624926"/>
                  <a:gd name="connsiteX2-323" fmla="*/ 3099598 w 3962876"/>
                  <a:gd name="connsiteY2-324" fmla="*/ 394141 h 2624926"/>
                  <a:gd name="connsiteX3-325" fmla="*/ 3957136 w 3962876"/>
                  <a:gd name="connsiteY3-326" fmla="*/ 2582207 h 2624926"/>
                  <a:gd name="connsiteX4-327" fmla="*/ 3173656 w 3962876"/>
                  <a:gd name="connsiteY4-328" fmla="*/ 2478915 h 2624926"/>
                  <a:gd name="connsiteX5-329" fmla="*/ 2893284 w 3962876"/>
                  <a:gd name="connsiteY5-330" fmla="*/ 1257362 h 2624926"/>
                  <a:gd name="connsiteX6-331" fmla="*/ 2031341 w 3962876"/>
                  <a:gd name="connsiteY6-332" fmla="*/ 441531 h 2624926"/>
                  <a:gd name="connsiteX7-333" fmla="*/ 1147334 w 3962876"/>
                  <a:gd name="connsiteY7-334" fmla="*/ 1162108 h 2624926"/>
                  <a:gd name="connsiteX8-335" fmla="*/ 798303 w 3962876"/>
                  <a:gd name="connsiteY8-336" fmla="*/ 2500833 h 2624926"/>
                  <a:gd name="connsiteX9-337" fmla="*/ 1724 w 3962876"/>
                  <a:gd name="connsiteY9-338" fmla="*/ 2624926 h 2624926"/>
                  <a:gd name="connsiteX0-339" fmla="*/ 1724 w 3962876"/>
                  <a:gd name="connsiteY0-340" fmla="*/ 2624926 h 2624926"/>
                  <a:gd name="connsiteX1-341" fmla="*/ 1052713 w 3962876"/>
                  <a:gd name="connsiteY1-342" fmla="*/ 209634 h 2624926"/>
                  <a:gd name="connsiteX2-343" fmla="*/ 3099598 w 3962876"/>
                  <a:gd name="connsiteY2-344" fmla="*/ 394141 h 2624926"/>
                  <a:gd name="connsiteX3-345" fmla="*/ 3957136 w 3962876"/>
                  <a:gd name="connsiteY3-346" fmla="*/ 2582207 h 2624926"/>
                  <a:gd name="connsiteX4-347" fmla="*/ 3173656 w 3962876"/>
                  <a:gd name="connsiteY4-348" fmla="*/ 2478915 h 2624926"/>
                  <a:gd name="connsiteX5-349" fmla="*/ 2893284 w 3962876"/>
                  <a:gd name="connsiteY5-350" fmla="*/ 1257362 h 2624926"/>
                  <a:gd name="connsiteX6-351" fmla="*/ 2031341 w 3962876"/>
                  <a:gd name="connsiteY6-352" fmla="*/ 441531 h 2624926"/>
                  <a:gd name="connsiteX7-353" fmla="*/ 1147334 w 3962876"/>
                  <a:gd name="connsiteY7-354" fmla="*/ 1162108 h 2624926"/>
                  <a:gd name="connsiteX8-355" fmla="*/ 798303 w 3962876"/>
                  <a:gd name="connsiteY8-356" fmla="*/ 2500833 h 2624926"/>
                  <a:gd name="connsiteX9-357" fmla="*/ 1724 w 3962876"/>
                  <a:gd name="connsiteY9-358" fmla="*/ 2624926 h 2624926"/>
                  <a:gd name="connsiteX0-359" fmla="*/ 1606 w 3962675"/>
                  <a:gd name="connsiteY0-360" fmla="*/ 2579158 h 2579158"/>
                  <a:gd name="connsiteX1-361" fmla="*/ 1097289 w 3962675"/>
                  <a:gd name="connsiteY1-362" fmla="*/ 230817 h 2579158"/>
                  <a:gd name="connsiteX2-363" fmla="*/ 3099480 w 3962675"/>
                  <a:gd name="connsiteY2-364" fmla="*/ 348373 h 2579158"/>
                  <a:gd name="connsiteX3-365" fmla="*/ 3957018 w 3962675"/>
                  <a:gd name="connsiteY3-366" fmla="*/ 2536439 h 2579158"/>
                  <a:gd name="connsiteX4-367" fmla="*/ 3173538 w 3962675"/>
                  <a:gd name="connsiteY4-368" fmla="*/ 2433147 h 2579158"/>
                  <a:gd name="connsiteX5-369" fmla="*/ 2893166 w 3962675"/>
                  <a:gd name="connsiteY5-370" fmla="*/ 1211594 h 2579158"/>
                  <a:gd name="connsiteX6-371" fmla="*/ 2031223 w 3962675"/>
                  <a:gd name="connsiteY6-372" fmla="*/ 395763 h 2579158"/>
                  <a:gd name="connsiteX7-373" fmla="*/ 1147216 w 3962675"/>
                  <a:gd name="connsiteY7-374" fmla="*/ 1116340 h 2579158"/>
                  <a:gd name="connsiteX8-375" fmla="*/ 798185 w 3962675"/>
                  <a:gd name="connsiteY8-376" fmla="*/ 2455065 h 2579158"/>
                  <a:gd name="connsiteX9-377" fmla="*/ 1606 w 3962675"/>
                  <a:gd name="connsiteY9-378" fmla="*/ 2579158 h 2579158"/>
                  <a:gd name="connsiteX0-379" fmla="*/ 1606 w 3847816"/>
                  <a:gd name="connsiteY0-380" fmla="*/ 2578284 h 2578284"/>
                  <a:gd name="connsiteX1-381" fmla="*/ 1097289 w 3847816"/>
                  <a:gd name="connsiteY1-382" fmla="*/ 229943 h 2578284"/>
                  <a:gd name="connsiteX2-383" fmla="*/ 3099480 w 3847816"/>
                  <a:gd name="connsiteY2-384" fmla="*/ 347499 h 2578284"/>
                  <a:gd name="connsiteX3-385" fmla="*/ 3840815 w 3847816"/>
                  <a:gd name="connsiteY3-386" fmla="*/ 2518827 h 2578284"/>
                  <a:gd name="connsiteX4-387" fmla="*/ 3173538 w 3847816"/>
                  <a:gd name="connsiteY4-388" fmla="*/ 2432273 h 2578284"/>
                  <a:gd name="connsiteX5-389" fmla="*/ 2893166 w 3847816"/>
                  <a:gd name="connsiteY5-390" fmla="*/ 1210720 h 2578284"/>
                  <a:gd name="connsiteX6-391" fmla="*/ 2031223 w 3847816"/>
                  <a:gd name="connsiteY6-392" fmla="*/ 394889 h 2578284"/>
                  <a:gd name="connsiteX7-393" fmla="*/ 1147216 w 3847816"/>
                  <a:gd name="connsiteY7-394" fmla="*/ 1115466 h 2578284"/>
                  <a:gd name="connsiteX8-395" fmla="*/ 798185 w 3847816"/>
                  <a:gd name="connsiteY8-396" fmla="*/ 2454191 h 2578284"/>
                  <a:gd name="connsiteX9-397" fmla="*/ 1606 w 3847816"/>
                  <a:gd name="connsiteY9-398" fmla="*/ 2578284 h 2578284"/>
                  <a:gd name="connsiteX0-399" fmla="*/ 1938 w 3714069"/>
                  <a:gd name="connsiteY0-400" fmla="*/ 2578284 h 2578284"/>
                  <a:gd name="connsiteX1-401" fmla="*/ 963542 w 3714069"/>
                  <a:gd name="connsiteY1-402" fmla="*/ 229943 h 2578284"/>
                  <a:gd name="connsiteX2-403" fmla="*/ 2965733 w 3714069"/>
                  <a:gd name="connsiteY2-404" fmla="*/ 347499 h 2578284"/>
                  <a:gd name="connsiteX3-405" fmla="*/ 3707068 w 3714069"/>
                  <a:gd name="connsiteY3-406" fmla="*/ 2518827 h 2578284"/>
                  <a:gd name="connsiteX4-407" fmla="*/ 3039791 w 3714069"/>
                  <a:gd name="connsiteY4-408" fmla="*/ 2432273 h 2578284"/>
                  <a:gd name="connsiteX5-409" fmla="*/ 2759419 w 3714069"/>
                  <a:gd name="connsiteY5-410" fmla="*/ 1210720 h 2578284"/>
                  <a:gd name="connsiteX6-411" fmla="*/ 1897476 w 3714069"/>
                  <a:gd name="connsiteY6-412" fmla="*/ 394889 h 2578284"/>
                  <a:gd name="connsiteX7-413" fmla="*/ 1013469 w 3714069"/>
                  <a:gd name="connsiteY7-414" fmla="*/ 1115466 h 2578284"/>
                  <a:gd name="connsiteX8-415" fmla="*/ 664438 w 3714069"/>
                  <a:gd name="connsiteY8-416" fmla="*/ 2454191 h 2578284"/>
                  <a:gd name="connsiteX9-417" fmla="*/ 1938 w 3714069"/>
                  <a:gd name="connsiteY9-418" fmla="*/ 2578284 h 2578284"/>
                  <a:gd name="connsiteX0-419" fmla="*/ 1815 w 3711465"/>
                  <a:gd name="connsiteY0-420" fmla="*/ 2633321 h 2633321"/>
                  <a:gd name="connsiteX1-421" fmla="*/ 963419 w 3711465"/>
                  <a:gd name="connsiteY1-422" fmla="*/ 284980 h 2633321"/>
                  <a:gd name="connsiteX2-423" fmla="*/ 2742143 w 3711465"/>
                  <a:gd name="connsiteY2-424" fmla="*/ 293741 h 2633321"/>
                  <a:gd name="connsiteX3-425" fmla="*/ 3706945 w 3711465"/>
                  <a:gd name="connsiteY3-426" fmla="*/ 2573864 h 2633321"/>
                  <a:gd name="connsiteX4-427" fmla="*/ 3039668 w 3711465"/>
                  <a:gd name="connsiteY4-428" fmla="*/ 2487310 h 2633321"/>
                  <a:gd name="connsiteX5-429" fmla="*/ 2759296 w 3711465"/>
                  <a:gd name="connsiteY5-430" fmla="*/ 1265757 h 2633321"/>
                  <a:gd name="connsiteX6-431" fmla="*/ 1897353 w 3711465"/>
                  <a:gd name="connsiteY6-432" fmla="*/ 449926 h 2633321"/>
                  <a:gd name="connsiteX7-433" fmla="*/ 1013346 w 3711465"/>
                  <a:gd name="connsiteY7-434" fmla="*/ 1170503 h 2633321"/>
                  <a:gd name="connsiteX8-435" fmla="*/ 664315 w 3711465"/>
                  <a:gd name="connsiteY8-436" fmla="*/ 2509228 h 2633321"/>
                  <a:gd name="connsiteX9-437" fmla="*/ 1815 w 3711465"/>
                  <a:gd name="connsiteY9-438" fmla="*/ 2633321 h 2633321"/>
                  <a:gd name="connsiteX0-439" fmla="*/ 1815 w 3711465"/>
                  <a:gd name="connsiteY0-440" fmla="*/ 2614563 h 2614563"/>
                  <a:gd name="connsiteX1-441" fmla="*/ 963419 w 3711465"/>
                  <a:gd name="connsiteY1-442" fmla="*/ 299698 h 2614563"/>
                  <a:gd name="connsiteX2-443" fmla="*/ 2742143 w 3711465"/>
                  <a:gd name="connsiteY2-444" fmla="*/ 274983 h 2614563"/>
                  <a:gd name="connsiteX3-445" fmla="*/ 3706945 w 3711465"/>
                  <a:gd name="connsiteY3-446" fmla="*/ 2555106 h 2614563"/>
                  <a:gd name="connsiteX4-447" fmla="*/ 3039668 w 3711465"/>
                  <a:gd name="connsiteY4-448" fmla="*/ 2468552 h 2614563"/>
                  <a:gd name="connsiteX5-449" fmla="*/ 2759296 w 3711465"/>
                  <a:gd name="connsiteY5-450" fmla="*/ 1246999 h 2614563"/>
                  <a:gd name="connsiteX6-451" fmla="*/ 1897353 w 3711465"/>
                  <a:gd name="connsiteY6-452" fmla="*/ 431168 h 2614563"/>
                  <a:gd name="connsiteX7-453" fmla="*/ 1013346 w 3711465"/>
                  <a:gd name="connsiteY7-454" fmla="*/ 1151745 h 2614563"/>
                  <a:gd name="connsiteX8-455" fmla="*/ 664315 w 3711465"/>
                  <a:gd name="connsiteY8-456" fmla="*/ 2490470 h 2614563"/>
                  <a:gd name="connsiteX9-457" fmla="*/ 1815 w 3711465"/>
                  <a:gd name="connsiteY9-458" fmla="*/ 2614563 h 2614563"/>
                  <a:gd name="connsiteX0-459" fmla="*/ 1815 w 3711465"/>
                  <a:gd name="connsiteY0-460" fmla="*/ 2579050 h 2579050"/>
                  <a:gd name="connsiteX1-461" fmla="*/ 963419 w 3711465"/>
                  <a:gd name="connsiteY1-462" fmla="*/ 297660 h 2579050"/>
                  <a:gd name="connsiteX2-463" fmla="*/ 2742143 w 3711465"/>
                  <a:gd name="connsiteY2-464" fmla="*/ 272945 h 2579050"/>
                  <a:gd name="connsiteX3-465" fmla="*/ 3706945 w 3711465"/>
                  <a:gd name="connsiteY3-466" fmla="*/ 2553068 h 2579050"/>
                  <a:gd name="connsiteX4-467" fmla="*/ 3039668 w 3711465"/>
                  <a:gd name="connsiteY4-468" fmla="*/ 2466514 h 2579050"/>
                  <a:gd name="connsiteX5-469" fmla="*/ 2759296 w 3711465"/>
                  <a:gd name="connsiteY5-470" fmla="*/ 1244961 h 2579050"/>
                  <a:gd name="connsiteX6-471" fmla="*/ 1897353 w 3711465"/>
                  <a:gd name="connsiteY6-472" fmla="*/ 429130 h 2579050"/>
                  <a:gd name="connsiteX7-473" fmla="*/ 1013346 w 3711465"/>
                  <a:gd name="connsiteY7-474" fmla="*/ 1149707 h 2579050"/>
                  <a:gd name="connsiteX8-475" fmla="*/ 664315 w 3711465"/>
                  <a:gd name="connsiteY8-476" fmla="*/ 2488432 h 2579050"/>
                  <a:gd name="connsiteX9-477" fmla="*/ 1815 w 3711465"/>
                  <a:gd name="connsiteY9-478" fmla="*/ 2579050 h 25790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3711465" h="2579050">
                    <a:moveTo>
                      <a:pt x="1815" y="2579050"/>
                    </a:moveTo>
                    <a:cubicBezTo>
                      <a:pt x="-35386" y="1698438"/>
                      <a:pt x="506698" y="682011"/>
                      <a:pt x="963419" y="297660"/>
                    </a:cubicBezTo>
                    <a:cubicBezTo>
                      <a:pt x="1420140" y="-86691"/>
                      <a:pt x="2284889" y="-102956"/>
                      <a:pt x="2742143" y="272945"/>
                    </a:cubicBezTo>
                    <a:cubicBezTo>
                      <a:pt x="3199397" y="648846"/>
                      <a:pt x="3767941" y="1694467"/>
                      <a:pt x="3706945" y="2553068"/>
                    </a:cubicBezTo>
                    <a:cubicBezTo>
                      <a:pt x="3445785" y="2499110"/>
                      <a:pt x="3300828" y="2520472"/>
                      <a:pt x="3039668" y="2466514"/>
                    </a:cubicBezTo>
                    <a:cubicBezTo>
                      <a:pt x="3059858" y="2004593"/>
                      <a:pt x="2949682" y="1584525"/>
                      <a:pt x="2759296" y="1244961"/>
                    </a:cubicBezTo>
                    <a:cubicBezTo>
                      <a:pt x="2568910" y="905397"/>
                      <a:pt x="2142477" y="442047"/>
                      <a:pt x="1897353" y="429130"/>
                    </a:cubicBezTo>
                    <a:cubicBezTo>
                      <a:pt x="1652229" y="416213"/>
                      <a:pt x="1184821" y="847919"/>
                      <a:pt x="1013346" y="1149707"/>
                    </a:cubicBezTo>
                    <a:cubicBezTo>
                      <a:pt x="823407" y="1495589"/>
                      <a:pt x="651832" y="2008126"/>
                      <a:pt x="664315" y="2488432"/>
                    </a:cubicBezTo>
                    <a:lnTo>
                      <a:pt x="1815" y="2579050"/>
                    </a:ln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grpSp>
            <p:nvGrpSpPr>
              <p:cNvPr id="10" name="Group 9"/>
              <p:cNvGrpSpPr/>
              <p:nvPr/>
            </p:nvGrpSpPr>
            <p:grpSpPr>
              <a:xfrm>
                <a:off x="4251960" y="1913255"/>
                <a:ext cx="3687445" cy="2813685"/>
                <a:chOff x="3154257" y="1913617"/>
                <a:chExt cx="3687770" cy="2813723"/>
              </a:xfrm>
            </p:grpSpPr>
            <p:grpSp>
              <p:nvGrpSpPr>
                <p:cNvPr id="20" name="Group 19"/>
                <p:cNvGrpSpPr/>
                <p:nvPr/>
              </p:nvGrpSpPr>
              <p:grpSpPr>
                <a:xfrm>
                  <a:off x="3154257" y="1918229"/>
                  <a:ext cx="1891285" cy="2809111"/>
                  <a:chOff x="3154257" y="1918229"/>
                  <a:chExt cx="1891285" cy="2809111"/>
                </a:xfrm>
              </p:grpSpPr>
              <p:grpSp>
                <p:nvGrpSpPr>
                  <p:cNvPr id="60" name="Group 59"/>
                  <p:cNvGrpSpPr/>
                  <p:nvPr/>
                </p:nvGrpSpPr>
                <p:grpSpPr>
                  <a:xfrm rot="21364643">
                    <a:off x="3154257" y="1918229"/>
                    <a:ext cx="637226" cy="670091"/>
                    <a:chOff x="1706479" y="2595904"/>
                    <a:chExt cx="637226" cy="670091"/>
                  </a:xfrm>
                </p:grpSpPr>
                <p:grpSp>
                  <p:nvGrpSpPr>
                    <p:cNvPr id="82" name="Group 81"/>
                    <p:cNvGrpSpPr/>
                    <p:nvPr/>
                  </p:nvGrpSpPr>
                  <p:grpSpPr>
                    <a:xfrm rot="21419597">
                      <a:off x="1706479" y="2595904"/>
                      <a:ext cx="637226" cy="670091"/>
                      <a:chOff x="3537752" y="930136"/>
                      <a:chExt cx="843378" cy="1003177"/>
                    </a:xfrm>
                  </p:grpSpPr>
                  <p:grpSp>
                    <p:nvGrpSpPr>
                      <p:cNvPr id="88" name="Group 87"/>
                      <p:cNvGrpSpPr/>
                      <p:nvPr/>
                    </p:nvGrpSpPr>
                    <p:grpSpPr>
                      <a:xfrm>
                        <a:off x="3537752" y="930136"/>
                        <a:ext cx="843378" cy="1003177"/>
                        <a:chOff x="3537752" y="930136"/>
                        <a:chExt cx="843378" cy="1003177"/>
                      </a:xfrm>
                    </p:grpSpPr>
                    <p:grpSp>
                      <p:nvGrpSpPr>
                        <p:cNvPr id="92" name="Group 91"/>
                        <p:cNvGrpSpPr/>
                        <p:nvPr/>
                      </p:nvGrpSpPr>
                      <p:grpSpPr>
                        <a:xfrm>
                          <a:off x="3537752" y="930136"/>
                          <a:ext cx="843378" cy="1003177"/>
                          <a:chOff x="3537752" y="930136"/>
                          <a:chExt cx="843378" cy="1003177"/>
                        </a:xfrm>
                      </p:grpSpPr>
                      <p:grpSp>
                        <p:nvGrpSpPr>
                          <p:cNvPr id="94" name="Group 93"/>
                          <p:cNvGrpSpPr/>
                          <p:nvPr/>
                        </p:nvGrpSpPr>
                        <p:grpSpPr>
                          <a:xfrm>
                            <a:off x="3537752" y="930136"/>
                            <a:ext cx="843378" cy="1003177"/>
                            <a:chOff x="3537752" y="930136"/>
                            <a:chExt cx="843378" cy="1003177"/>
                          </a:xfrm>
                        </p:grpSpPr>
                        <p:sp>
                          <p:nvSpPr>
                            <p:cNvPr id="96"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97" name="Freeform: Shape 96"/>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95" name="Freeform: Shape 94"/>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93" name="Freeform: Shape 92"/>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89" name="Freeform: Shape 88"/>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90" name="Freeform: Shape 89"/>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91" name="Freeform: Shape 90"/>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83" name="Freeform: Shape 82"/>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84" name="Freeform: Shape 83"/>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85" name="Freeform: Shape 84"/>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86" name="Freeform: Shape 85"/>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87" name="Freeform: Shape 86"/>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61" name="Group 60"/>
                  <p:cNvGrpSpPr/>
                  <p:nvPr/>
                </p:nvGrpSpPr>
                <p:grpSpPr>
                  <a:xfrm>
                    <a:off x="4638261" y="4250003"/>
                    <a:ext cx="407281" cy="477337"/>
                    <a:chOff x="8500874" y="5598603"/>
                    <a:chExt cx="407281" cy="477337"/>
                  </a:xfrm>
                </p:grpSpPr>
                <p:sp>
                  <p:nvSpPr>
                    <p:cNvPr id="80"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81"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62" name="Group 61"/>
                  <p:cNvGrpSpPr/>
                  <p:nvPr/>
                </p:nvGrpSpPr>
                <p:grpSpPr>
                  <a:xfrm rot="952986">
                    <a:off x="4306892" y="4078626"/>
                    <a:ext cx="422404" cy="477337"/>
                    <a:chOff x="8527647" y="5598603"/>
                    <a:chExt cx="407281" cy="477337"/>
                  </a:xfrm>
                </p:grpSpPr>
                <p:sp>
                  <p:nvSpPr>
                    <p:cNvPr id="78"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79"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63" name="Group 62"/>
                  <p:cNvGrpSpPr/>
                  <p:nvPr/>
                </p:nvGrpSpPr>
                <p:grpSpPr>
                  <a:xfrm>
                    <a:off x="4007550" y="3782519"/>
                    <a:ext cx="493575" cy="458875"/>
                    <a:chOff x="7853402" y="5123190"/>
                    <a:chExt cx="493575" cy="458875"/>
                  </a:xfrm>
                </p:grpSpPr>
                <p:sp>
                  <p:nvSpPr>
                    <p:cNvPr id="76" name="Oval 20"/>
                    <p:cNvSpPr/>
                    <p:nvPr/>
                  </p:nvSpPr>
                  <p:spPr>
                    <a:xfrm rot="13620929">
                      <a:off x="7870752"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7" name="Arc 76"/>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64" name="Group 63"/>
                  <p:cNvGrpSpPr/>
                  <p:nvPr/>
                </p:nvGrpSpPr>
                <p:grpSpPr>
                  <a:xfrm>
                    <a:off x="3670440" y="3211192"/>
                    <a:ext cx="421497" cy="623181"/>
                    <a:chOff x="7551804" y="4525229"/>
                    <a:chExt cx="421497" cy="623181"/>
                  </a:xfrm>
                </p:grpSpPr>
                <p:sp>
                  <p:nvSpPr>
                    <p:cNvPr id="71"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72" name="Group 71"/>
                    <p:cNvGrpSpPr/>
                    <p:nvPr/>
                  </p:nvGrpSpPr>
                  <p:grpSpPr>
                    <a:xfrm rot="19846351" flipH="1">
                      <a:off x="7655822" y="4629936"/>
                      <a:ext cx="206285" cy="403030"/>
                      <a:chOff x="7572652" y="2112885"/>
                      <a:chExt cx="363985" cy="452762"/>
                    </a:xfrm>
                  </p:grpSpPr>
                  <p:sp>
                    <p:nvSpPr>
                      <p:cNvPr id="73" name="Freeform: Shape 72"/>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4" name="Freeform: Shape 73"/>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5" name="Freeform: Shape 74"/>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65" name="Group 64"/>
                  <p:cNvGrpSpPr/>
                  <p:nvPr/>
                </p:nvGrpSpPr>
                <p:grpSpPr>
                  <a:xfrm flipH="1">
                    <a:off x="3403940" y="2582008"/>
                    <a:ext cx="531581" cy="663350"/>
                    <a:chOff x="10023883" y="4000525"/>
                    <a:chExt cx="531581" cy="663350"/>
                  </a:xfrm>
                </p:grpSpPr>
                <p:sp>
                  <p:nvSpPr>
                    <p:cNvPr id="66"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67" name="Group 66"/>
                    <p:cNvGrpSpPr/>
                    <p:nvPr/>
                  </p:nvGrpSpPr>
                  <p:grpSpPr>
                    <a:xfrm rot="1418320">
                      <a:off x="10192577" y="4101221"/>
                      <a:ext cx="253110" cy="392215"/>
                      <a:chOff x="7572652" y="2112885"/>
                      <a:chExt cx="363985" cy="452762"/>
                    </a:xfrm>
                  </p:grpSpPr>
                  <p:sp>
                    <p:nvSpPr>
                      <p:cNvPr id="68" name="Freeform: Shape 67"/>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9" name="Freeform: Shape 68"/>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Freeform: Shape 69"/>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nvGrpSpPr>
                <p:cNvPr id="21" name="Group 20"/>
                <p:cNvGrpSpPr/>
                <p:nvPr/>
              </p:nvGrpSpPr>
              <p:grpSpPr>
                <a:xfrm flipH="1">
                  <a:off x="4950742" y="1913617"/>
                  <a:ext cx="1891285" cy="2809111"/>
                  <a:chOff x="3154257" y="1918229"/>
                  <a:chExt cx="1891285" cy="2809111"/>
                </a:xfrm>
              </p:grpSpPr>
              <p:grpSp>
                <p:nvGrpSpPr>
                  <p:cNvPr id="22" name="Group 21"/>
                  <p:cNvGrpSpPr/>
                  <p:nvPr/>
                </p:nvGrpSpPr>
                <p:grpSpPr>
                  <a:xfrm rot="21364643">
                    <a:off x="3154257" y="1918229"/>
                    <a:ext cx="637226" cy="670091"/>
                    <a:chOff x="1706479" y="2595904"/>
                    <a:chExt cx="637226" cy="670091"/>
                  </a:xfrm>
                </p:grpSpPr>
                <p:grpSp>
                  <p:nvGrpSpPr>
                    <p:cNvPr id="44" name="Group 43"/>
                    <p:cNvGrpSpPr/>
                    <p:nvPr/>
                  </p:nvGrpSpPr>
                  <p:grpSpPr>
                    <a:xfrm rot="21419597">
                      <a:off x="1706479" y="2595904"/>
                      <a:ext cx="637226" cy="670091"/>
                      <a:chOff x="3537752" y="930136"/>
                      <a:chExt cx="843378" cy="1003177"/>
                    </a:xfrm>
                  </p:grpSpPr>
                  <p:grpSp>
                    <p:nvGrpSpPr>
                      <p:cNvPr id="50" name="Group 49"/>
                      <p:cNvGrpSpPr/>
                      <p:nvPr/>
                    </p:nvGrpSpPr>
                    <p:grpSpPr>
                      <a:xfrm>
                        <a:off x="3537752" y="930136"/>
                        <a:ext cx="843378" cy="1003177"/>
                        <a:chOff x="3537752" y="930136"/>
                        <a:chExt cx="843378" cy="1003177"/>
                      </a:xfrm>
                    </p:grpSpPr>
                    <p:grpSp>
                      <p:nvGrpSpPr>
                        <p:cNvPr id="54" name="Group 53"/>
                        <p:cNvGrpSpPr/>
                        <p:nvPr/>
                      </p:nvGrpSpPr>
                      <p:grpSpPr>
                        <a:xfrm>
                          <a:off x="3537752" y="930136"/>
                          <a:ext cx="843378" cy="1003177"/>
                          <a:chOff x="3537752" y="930136"/>
                          <a:chExt cx="843378" cy="1003177"/>
                        </a:xfrm>
                      </p:grpSpPr>
                      <p:grpSp>
                        <p:nvGrpSpPr>
                          <p:cNvPr id="56" name="Group 55"/>
                          <p:cNvGrpSpPr/>
                          <p:nvPr/>
                        </p:nvGrpSpPr>
                        <p:grpSpPr>
                          <a:xfrm>
                            <a:off x="3537752" y="930136"/>
                            <a:ext cx="843378" cy="1003177"/>
                            <a:chOff x="3537752" y="930136"/>
                            <a:chExt cx="843378" cy="1003177"/>
                          </a:xfrm>
                        </p:grpSpPr>
                        <p:sp>
                          <p:nvSpPr>
                            <p:cNvPr id="58"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59" name="Freeform: Shape 58"/>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57" name="Freeform: Shape 56"/>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55" name="Freeform: Shape 54"/>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51" name="Freeform: Shape 50"/>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52" name="Freeform: Shape 51"/>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53" name="Freeform: Shape 52"/>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45" name="Freeform: Shape 44"/>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46" name="Freeform: Shape 45"/>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47" name="Freeform: Shape 46"/>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48" name="Freeform: Shape 47"/>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49" name="Freeform: Shape 48"/>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23" name="Group 22"/>
                  <p:cNvGrpSpPr/>
                  <p:nvPr/>
                </p:nvGrpSpPr>
                <p:grpSpPr>
                  <a:xfrm>
                    <a:off x="4638261" y="4250003"/>
                    <a:ext cx="407281" cy="477337"/>
                    <a:chOff x="8500874" y="5598603"/>
                    <a:chExt cx="407281" cy="477337"/>
                  </a:xfrm>
                </p:grpSpPr>
                <p:sp>
                  <p:nvSpPr>
                    <p:cNvPr id="42"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43"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24" name="Group 23"/>
                  <p:cNvGrpSpPr/>
                  <p:nvPr/>
                </p:nvGrpSpPr>
                <p:grpSpPr>
                  <a:xfrm rot="952986">
                    <a:off x="4306892" y="4078626"/>
                    <a:ext cx="422404" cy="477337"/>
                    <a:chOff x="8527647" y="5598603"/>
                    <a:chExt cx="407281" cy="477337"/>
                  </a:xfrm>
                </p:grpSpPr>
                <p:sp>
                  <p:nvSpPr>
                    <p:cNvPr id="40"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41"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25" name="Group 24"/>
                  <p:cNvGrpSpPr/>
                  <p:nvPr/>
                </p:nvGrpSpPr>
                <p:grpSpPr>
                  <a:xfrm>
                    <a:off x="4007550" y="3782519"/>
                    <a:ext cx="493575" cy="458875"/>
                    <a:chOff x="7853402" y="5123190"/>
                    <a:chExt cx="493575" cy="458875"/>
                  </a:xfrm>
                </p:grpSpPr>
                <p:sp>
                  <p:nvSpPr>
                    <p:cNvPr id="38" name="Oval 20"/>
                    <p:cNvSpPr/>
                    <p:nvPr/>
                  </p:nvSpPr>
                  <p:spPr>
                    <a:xfrm rot="13620929">
                      <a:off x="7870752"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Arc 38"/>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26" name="Group 25"/>
                  <p:cNvGrpSpPr/>
                  <p:nvPr/>
                </p:nvGrpSpPr>
                <p:grpSpPr>
                  <a:xfrm>
                    <a:off x="3670440" y="3211192"/>
                    <a:ext cx="421497" cy="623181"/>
                    <a:chOff x="7551804" y="4525229"/>
                    <a:chExt cx="421497" cy="623181"/>
                  </a:xfrm>
                </p:grpSpPr>
                <p:sp>
                  <p:nvSpPr>
                    <p:cNvPr id="33"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4" name="Group 33"/>
                    <p:cNvGrpSpPr/>
                    <p:nvPr/>
                  </p:nvGrpSpPr>
                  <p:grpSpPr>
                    <a:xfrm rot="19846351" flipH="1">
                      <a:off x="7655822" y="4629936"/>
                      <a:ext cx="206285" cy="403030"/>
                      <a:chOff x="7572652" y="2112885"/>
                      <a:chExt cx="363985" cy="452762"/>
                    </a:xfrm>
                  </p:grpSpPr>
                  <p:sp>
                    <p:nvSpPr>
                      <p:cNvPr id="35" name="Freeform: Shape 34"/>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Freeform: Shape 35"/>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Freeform: Shape 36"/>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27" name="Group 26"/>
                  <p:cNvGrpSpPr/>
                  <p:nvPr/>
                </p:nvGrpSpPr>
                <p:grpSpPr>
                  <a:xfrm flipH="1">
                    <a:off x="3403940" y="2582008"/>
                    <a:ext cx="531581" cy="663350"/>
                    <a:chOff x="10023883" y="4000525"/>
                    <a:chExt cx="531581" cy="663350"/>
                  </a:xfrm>
                </p:grpSpPr>
                <p:sp>
                  <p:nvSpPr>
                    <p:cNvPr id="28"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9" name="Group 28"/>
                    <p:cNvGrpSpPr/>
                    <p:nvPr/>
                  </p:nvGrpSpPr>
                  <p:grpSpPr>
                    <a:xfrm rot="1418320">
                      <a:off x="10192577" y="4101221"/>
                      <a:ext cx="253110" cy="392215"/>
                      <a:chOff x="7572652" y="2112885"/>
                      <a:chExt cx="363985" cy="452762"/>
                    </a:xfrm>
                  </p:grpSpPr>
                  <p:sp>
                    <p:nvSpPr>
                      <p:cNvPr id="30" name="Freeform: Shape 29"/>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Freeform: Shape 30"/>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Freeform: Shape 31"/>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grpSp>
        <p:grpSp>
          <p:nvGrpSpPr>
            <p:cNvPr id="146" name="Group 145"/>
            <p:cNvGrpSpPr/>
            <p:nvPr/>
          </p:nvGrpSpPr>
          <p:grpSpPr>
            <a:xfrm>
              <a:off x="6800215" y="2582545"/>
              <a:ext cx="1150620" cy="1646555"/>
              <a:chOff x="6800584" y="2582756"/>
              <a:chExt cx="1150843" cy="1646308"/>
            </a:xfrm>
          </p:grpSpPr>
          <p:sp>
            <p:nvSpPr>
              <p:cNvPr id="143" name="Right Brace 142"/>
              <p:cNvSpPr/>
              <p:nvPr/>
            </p:nvSpPr>
            <p:spPr>
              <a:xfrm>
                <a:off x="7652236" y="2582756"/>
                <a:ext cx="299191" cy="164531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145" name="Straight Connector 144"/>
              <p:cNvCxnSpPr/>
              <p:nvPr/>
            </p:nvCxnSpPr>
            <p:spPr>
              <a:xfrm flipV="1">
                <a:off x="6800584" y="4229064"/>
                <a:ext cx="864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p:nvGrpSpPr>
          <p:grpSpPr>
            <a:xfrm>
              <a:off x="5026024" y="4188348"/>
              <a:ext cx="2099106" cy="921122"/>
              <a:chOff x="5025818" y="4188623"/>
              <a:chExt cx="2098980" cy="920815"/>
            </a:xfrm>
          </p:grpSpPr>
          <p:cxnSp>
            <p:nvCxnSpPr>
              <p:cNvPr id="162" name="Straight Connector 161"/>
              <p:cNvCxnSpPr/>
              <p:nvPr/>
            </p:nvCxnSpPr>
            <p:spPr>
              <a:xfrm flipH="1">
                <a:off x="5025818" y="4213764"/>
                <a:ext cx="381237" cy="590647"/>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a:stCxn id="42" idx="0"/>
              </p:cNvCxnSpPr>
              <p:nvPr/>
            </p:nvCxnSpPr>
            <p:spPr>
              <a:xfrm>
                <a:off x="6096241" y="4648381"/>
                <a:ext cx="231353" cy="461057"/>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a:off x="6736550" y="4188623"/>
                <a:ext cx="388248" cy="52551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p:nvPr/>
            </p:nvCxnSpPr>
            <p:spPr>
              <a:xfrm>
                <a:off x="5239615" y="4473441"/>
                <a:ext cx="736776" cy="451323"/>
              </a:xfrm>
              <a:prstGeom prst="straightConnector1">
                <a:avLst/>
              </a:prstGeom>
              <a:ln w="28575">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6" name="Straight Arrow Connector 175"/>
              <p:cNvCxnSpPr/>
              <p:nvPr/>
            </p:nvCxnSpPr>
            <p:spPr>
              <a:xfrm flipV="1">
                <a:off x="6202388" y="4523551"/>
                <a:ext cx="786211" cy="374249"/>
              </a:xfrm>
              <a:prstGeom prst="straightConnector1">
                <a:avLst/>
              </a:prstGeom>
              <a:ln w="28575">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a:stCxn id="80" idx="0"/>
              </p:cNvCxnSpPr>
              <p:nvPr/>
            </p:nvCxnSpPr>
            <p:spPr>
              <a:xfrm flipH="1">
                <a:off x="5863112" y="4680840"/>
                <a:ext cx="221458" cy="414373"/>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264" name="Group 263"/>
            <p:cNvGrpSpPr/>
            <p:nvPr/>
          </p:nvGrpSpPr>
          <p:grpSpPr>
            <a:xfrm flipH="1">
              <a:off x="4246880" y="2596515"/>
              <a:ext cx="1150620" cy="1646555"/>
              <a:chOff x="6800584" y="2582756"/>
              <a:chExt cx="1150843" cy="1646308"/>
            </a:xfrm>
          </p:grpSpPr>
          <p:sp>
            <p:nvSpPr>
              <p:cNvPr id="265" name="Right Brace 264"/>
              <p:cNvSpPr/>
              <p:nvPr/>
            </p:nvSpPr>
            <p:spPr>
              <a:xfrm>
                <a:off x="7652236" y="2582756"/>
                <a:ext cx="299191" cy="164531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266" name="Straight Connector 265"/>
              <p:cNvCxnSpPr/>
              <p:nvPr/>
            </p:nvCxnSpPr>
            <p:spPr>
              <a:xfrm flipV="1">
                <a:off x="6800584" y="4229064"/>
                <a:ext cx="864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268" name="TextBox 267"/>
          <p:cNvSpPr txBox="1"/>
          <p:nvPr/>
        </p:nvSpPr>
        <p:spPr>
          <a:xfrm>
            <a:off x="566340" y="2409190"/>
            <a:ext cx="809625" cy="369570"/>
          </a:xfrm>
          <a:prstGeom prst="rect">
            <a:avLst/>
          </a:prstGeom>
          <a:noFill/>
        </p:spPr>
        <p:txBody>
          <a:bodyPr wrap="square" rtlCol="0">
            <a:spAutoFit/>
          </a:bodyPr>
          <a:lstStyle/>
          <a:p>
            <a:r>
              <a:rPr lang="en-US" b="1" dirty="0"/>
              <a:t>RIGHT</a:t>
            </a:r>
            <a:endParaRPr lang="en-IN" b="1" dirty="0"/>
          </a:p>
        </p:txBody>
      </p:sp>
      <p:sp>
        <p:nvSpPr>
          <p:cNvPr id="184" name="TextBox 141"/>
          <p:cNvSpPr txBox="1"/>
          <p:nvPr/>
        </p:nvSpPr>
        <p:spPr>
          <a:xfrm>
            <a:off x="59611" y="2783311"/>
            <a:ext cx="1823085" cy="1569720"/>
          </a:xfrm>
          <a:prstGeom prst="rect">
            <a:avLst/>
          </a:prstGeom>
          <a:noFill/>
          <a:ln>
            <a:noFill/>
          </a:ln>
        </p:spPr>
        <p:txBody>
          <a:bodyPr wrap="square" rtlCol="0">
            <a:spAutoFit/>
          </a:bodyPr>
          <a:lstStyle/>
          <a:p>
            <a:r>
              <a:rPr lang="en-US" sz="1200" dirty="0"/>
              <a:t>        </a:t>
            </a:r>
            <a:r>
              <a:rPr lang="en-US" sz="1200" b="1" dirty="0">
                <a:solidFill>
                  <a:srgbClr val="FF0000"/>
                </a:solidFill>
              </a:rPr>
              <a:t>available space </a:t>
            </a:r>
          </a:p>
          <a:p>
            <a:r>
              <a:rPr lang="en-US" sz="1200" dirty="0"/>
              <a:t>Between the lateral of permanent lateral incisor/ mesial of  primary canine to mesial of the permanent first molar including primate space if any</a:t>
            </a:r>
            <a:endParaRPr lang="en-IN" sz="1200" dirty="0"/>
          </a:p>
        </p:txBody>
      </p:sp>
      <p:grpSp>
        <p:nvGrpSpPr>
          <p:cNvPr id="166" name="Group 165"/>
          <p:cNvGrpSpPr/>
          <p:nvPr/>
        </p:nvGrpSpPr>
        <p:grpSpPr>
          <a:xfrm>
            <a:off x="2532374" y="4424818"/>
            <a:ext cx="1918335" cy="916305"/>
            <a:chOff x="-1017" y="7076"/>
            <a:chExt cx="3021" cy="1443"/>
          </a:xfrm>
        </p:grpSpPr>
        <p:sp>
          <p:nvSpPr>
            <p:cNvPr id="16" name="TextBox 233"/>
            <p:cNvSpPr txBox="1"/>
            <p:nvPr/>
          </p:nvSpPr>
          <p:spPr>
            <a:xfrm>
              <a:off x="-1017" y="7794"/>
              <a:ext cx="3021" cy="725"/>
            </a:xfrm>
            <a:prstGeom prst="rect">
              <a:avLst/>
            </a:prstGeom>
            <a:noFill/>
          </p:spPr>
          <p:txBody>
            <a:bodyPr wrap="square" rtlCol="0">
              <a:spAutoFit/>
            </a:bodyPr>
            <a:lstStyle/>
            <a:p>
              <a:r>
                <a:rPr lang="en-IN" altLang="en-US" sz="1200" dirty="0">
                  <a:solidFill>
                    <a:srgbClr val="FF0000"/>
                  </a:solidFill>
                </a:rPr>
                <a:t>          </a:t>
              </a:r>
              <a:r>
                <a:rPr lang="en-US" sz="1200" dirty="0">
                  <a:solidFill>
                    <a:srgbClr val="FF0000"/>
                  </a:solidFill>
                </a:rPr>
                <a:t>Available space</a:t>
              </a:r>
            </a:p>
            <a:p>
              <a:r>
                <a:rPr lang="en-IN" altLang="en-US" sz="1200" dirty="0">
                  <a:solidFill>
                    <a:srgbClr val="FF0000"/>
                  </a:solidFill>
                </a:rPr>
                <a:t>           </a:t>
              </a:r>
              <a:r>
                <a:rPr lang="en-US" sz="1200" dirty="0">
                  <a:solidFill>
                    <a:srgbClr val="FF0000"/>
                  </a:solidFill>
                </a:rPr>
                <a:t>Incisor region </a:t>
              </a:r>
              <a:endParaRPr lang="en-IN" sz="1200" dirty="0">
                <a:solidFill>
                  <a:srgbClr val="FF0000"/>
                </a:solidFill>
              </a:endParaRPr>
            </a:p>
          </p:txBody>
        </p:sp>
        <p:sp>
          <p:nvSpPr>
            <p:cNvPr id="17" name="TextBox 240"/>
            <p:cNvSpPr txBox="1"/>
            <p:nvPr/>
          </p:nvSpPr>
          <p:spPr>
            <a:xfrm>
              <a:off x="-974" y="7076"/>
              <a:ext cx="1003" cy="582"/>
            </a:xfrm>
            <a:prstGeom prst="rect">
              <a:avLst/>
            </a:prstGeom>
            <a:noFill/>
          </p:spPr>
          <p:txBody>
            <a:bodyPr wrap="square" rtlCol="0">
              <a:spAutoFit/>
            </a:bodyPr>
            <a:lstStyle/>
            <a:p>
              <a:r>
                <a:rPr lang="en-US" dirty="0"/>
                <a:t>right</a:t>
              </a:r>
              <a:endParaRPr lang="en-IN" dirty="0"/>
            </a:p>
          </p:txBody>
        </p:sp>
      </p:grpSp>
      <p:sp>
        <p:nvSpPr>
          <p:cNvPr id="99" name="TextBox 234"/>
          <p:cNvSpPr txBox="1"/>
          <p:nvPr/>
        </p:nvSpPr>
        <p:spPr>
          <a:xfrm>
            <a:off x="2374509" y="5341123"/>
            <a:ext cx="2181860" cy="1198880"/>
          </a:xfrm>
          <a:prstGeom prst="rect">
            <a:avLst/>
          </a:prstGeom>
          <a:noFill/>
        </p:spPr>
        <p:txBody>
          <a:bodyPr wrap="square" rtlCol="0">
            <a:spAutoFit/>
          </a:bodyPr>
          <a:lstStyle/>
          <a:p>
            <a:r>
              <a:rPr lang="en-US" sz="1200" dirty="0"/>
              <a:t>Between midline to mesial point of primary canine/ distal point of permanent lateral incisor</a:t>
            </a:r>
            <a:r>
              <a:rPr lang="en-IN" altLang="en-US" sz="1200" dirty="0"/>
              <a:t>, whichever is nearer to midline (including interdental spaces if any)</a:t>
            </a:r>
          </a:p>
        </p:txBody>
      </p:sp>
      <p:sp>
        <p:nvSpPr>
          <p:cNvPr id="141" name="TextBox 141"/>
          <p:cNvSpPr txBox="1"/>
          <p:nvPr/>
        </p:nvSpPr>
        <p:spPr>
          <a:xfrm>
            <a:off x="5313125" y="2758440"/>
            <a:ext cx="1823085" cy="1569720"/>
          </a:xfrm>
          <a:prstGeom prst="rect">
            <a:avLst/>
          </a:prstGeom>
          <a:noFill/>
          <a:ln>
            <a:noFill/>
          </a:ln>
        </p:spPr>
        <p:txBody>
          <a:bodyPr wrap="square" rtlCol="0">
            <a:spAutoFit/>
          </a:bodyPr>
          <a:lstStyle/>
          <a:p>
            <a:r>
              <a:rPr lang="en-US" sz="1200" dirty="0"/>
              <a:t>        </a:t>
            </a:r>
            <a:r>
              <a:rPr lang="en-US" sz="1200" b="1" dirty="0">
                <a:solidFill>
                  <a:srgbClr val="FF0000"/>
                </a:solidFill>
              </a:rPr>
              <a:t>available space </a:t>
            </a:r>
          </a:p>
          <a:p>
            <a:r>
              <a:rPr lang="en-US" sz="1200" dirty="0"/>
              <a:t>Between the lateral of permanent lateral incisor/ mesial of  primary canine to mesial of the permanent first molar including primate space if any</a:t>
            </a:r>
            <a:endParaRPr lang="en-IN" sz="1200" dirty="0"/>
          </a:p>
        </p:txBody>
      </p:sp>
      <p:sp>
        <p:nvSpPr>
          <p:cNvPr id="142" name="TextBox 141"/>
          <p:cNvSpPr txBox="1"/>
          <p:nvPr/>
        </p:nvSpPr>
        <p:spPr>
          <a:xfrm>
            <a:off x="4270431" y="214604"/>
            <a:ext cx="1355585" cy="369332"/>
          </a:xfrm>
          <a:prstGeom prst="rect">
            <a:avLst/>
          </a:prstGeom>
          <a:solidFill>
            <a:schemeClr val="accent2"/>
          </a:solidFill>
        </p:spPr>
        <p:txBody>
          <a:bodyPr wrap="square" rtlCol="0">
            <a:spAutoFit/>
          </a:bodyPr>
          <a:lstStyle/>
          <a:p>
            <a:r>
              <a:rPr lang="en-IN" dirty="0"/>
              <a:t>S32-3</a:t>
            </a:r>
          </a:p>
        </p:txBody>
      </p:sp>
      <p:grpSp>
        <p:nvGrpSpPr>
          <p:cNvPr id="123" name="Group 122"/>
          <p:cNvGrpSpPr/>
          <p:nvPr/>
        </p:nvGrpSpPr>
        <p:grpSpPr>
          <a:xfrm>
            <a:off x="7822746" y="727969"/>
            <a:ext cx="3151573" cy="4011262"/>
            <a:chOff x="7822746" y="727969"/>
            <a:chExt cx="3151573" cy="4011262"/>
          </a:xfrm>
        </p:grpSpPr>
        <p:sp>
          <p:nvSpPr>
            <p:cNvPr id="124" name="Rectangle 123"/>
            <p:cNvSpPr/>
            <p:nvPr/>
          </p:nvSpPr>
          <p:spPr>
            <a:xfrm>
              <a:off x="8140823" y="727969"/>
              <a:ext cx="2263806"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 </a:t>
              </a:r>
            </a:p>
          </p:txBody>
        </p:sp>
        <p:sp>
          <p:nvSpPr>
            <p:cNvPr id="125" name="Rectangle 124"/>
            <p:cNvSpPr/>
            <p:nvPr/>
          </p:nvSpPr>
          <p:spPr>
            <a:xfrm>
              <a:off x="8140823" y="1608501"/>
              <a:ext cx="2263806"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Incisor space available </a:t>
              </a:r>
            </a:p>
          </p:txBody>
        </p:sp>
        <p:sp>
          <p:nvSpPr>
            <p:cNvPr id="126" name="Rectangle 125"/>
            <p:cNvSpPr/>
            <p:nvPr/>
          </p:nvSpPr>
          <p:spPr>
            <a:xfrm>
              <a:off x="7822746" y="3806636"/>
              <a:ext cx="3151573"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Buccal segment space available </a:t>
              </a:r>
            </a:p>
          </p:txBody>
        </p:sp>
        <p:sp>
          <p:nvSpPr>
            <p:cNvPr id="127" name="Rectangle 126"/>
            <p:cNvSpPr/>
            <p:nvPr/>
          </p:nvSpPr>
          <p:spPr>
            <a:xfrm>
              <a:off x="7822746" y="4295881"/>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right</a:t>
              </a:r>
            </a:p>
          </p:txBody>
        </p:sp>
        <p:sp>
          <p:nvSpPr>
            <p:cNvPr id="129" name="Rectangle 128"/>
            <p:cNvSpPr/>
            <p:nvPr/>
          </p:nvSpPr>
          <p:spPr>
            <a:xfrm>
              <a:off x="9582044" y="4284294"/>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left</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6" name="Group 115"/>
          <p:cNvGrpSpPr/>
          <p:nvPr/>
        </p:nvGrpSpPr>
        <p:grpSpPr>
          <a:xfrm>
            <a:off x="819778" y="168856"/>
            <a:ext cx="10552443" cy="4966413"/>
            <a:chOff x="819778" y="168856"/>
            <a:chExt cx="10552443" cy="4966413"/>
          </a:xfrm>
        </p:grpSpPr>
        <p:grpSp>
          <p:nvGrpSpPr>
            <p:cNvPr id="9" name="Group 8"/>
            <p:cNvGrpSpPr/>
            <p:nvPr/>
          </p:nvGrpSpPr>
          <p:grpSpPr>
            <a:xfrm>
              <a:off x="819778" y="168856"/>
              <a:ext cx="10552443" cy="4966413"/>
              <a:chOff x="816980" y="186612"/>
              <a:chExt cx="10552443" cy="4966413"/>
            </a:xfrm>
          </p:grpSpPr>
          <p:sp>
            <p:nvSpPr>
              <p:cNvPr id="100" name="Arc 99"/>
              <p:cNvSpPr/>
              <p:nvPr/>
            </p:nvSpPr>
            <p:spPr>
              <a:xfrm rot="6691833" flipH="1" flipV="1">
                <a:off x="4926560" y="1534389"/>
                <a:ext cx="485775" cy="647700"/>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039" name="Group 1038"/>
              <p:cNvGrpSpPr/>
              <p:nvPr/>
            </p:nvGrpSpPr>
            <p:grpSpPr>
              <a:xfrm>
                <a:off x="4825948" y="2626360"/>
                <a:ext cx="1196340" cy="408305"/>
                <a:chOff x="2784774" y="1510152"/>
                <a:chExt cx="1196105" cy="408409"/>
              </a:xfrm>
              <a:effectLst/>
            </p:grpSpPr>
            <p:grpSp>
              <p:nvGrpSpPr>
                <p:cNvPr id="1038" name="Group 1037"/>
                <p:cNvGrpSpPr/>
                <p:nvPr/>
              </p:nvGrpSpPr>
              <p:grpSpPr>
                <a:xfrm>
                  <a:off x="3472873" y="1514764"/>
                  <a:ext cx="508006" cy="403797"/>
                  <a:chOff x="3472873" y="1514764"/>
                  <a:chExt cx="508006" cy="403797"/>
                </a:xfrm>
              </p:grpSpPr>
              <p:sp>
                <p:nvSpPr>
                  <p:cNvPr id="1035" name="Freeform: Shape 1034"/>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6" name="Freeform: Shape 1035"/>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7" name="Freeform: Shape 1036"/>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6" name="Group 135"/>
                <p:cNvGrpSpPr/>
                <p:nvPr/>
              </p:nvGrpSpPr>
              <p:grpSpPr>
                <a:xfrm flipH="1">
                  <a:off x="2784774" y="1510152"/>
                  <a:ext cx="508006" cy="403797"/>
                  <a:chOff x="3472873" y="1514764"/>
                  <a:chExt cx="508006" cy="403797"/>
                </a:xfrm>
              </p:grpSpPr>
              <p:sp>
                <p:nvSpPr>
                  <p:cNvPr id="137" name="Freeform: Shape 136"/>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Freeform: Shape 137"/>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9" name="Freeform: Shape 138"/>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80" name="TextBox 79"/>
              <p:cNvSpPr txBox="1"/>
              <p:nvPr/>
            </p:nvSpPr>
            <p:spPr>
              <a:xfrm>
                <a:off x="816980" y="901229"/>
                <a:ext cx="3192780" cy="3585845"/>
              </a:xfrm>
              <a:prstGeom prst="rect">
                <a:avLst/>
              </a:prstGeom>
              <a:noFill/>
            </p:spPr>
            <p:txBody>
              <a:bodyPr wrap="square" rtlCol="0">
                <a:spAutoFit/>
              </a:bodyPr>
              <a:lstStyle/>
              <a:p>
                <a:r>
                  <a:rPr lang="en-US" sz="1100" b="1" dirty="0"/>
                  <a:t>          </a:t>
                </a:r>
              </a:p>
              <a:p>
                <a:r>
                  <a:rPr lang="en-US" sz="1100" b="1" dirty="0"/>
                  <a:t>                            RIGHT</a:t>
                </a:r>
              </a:p>
              <a:p>
                <a:r>
                  <a:rPr lang="en-US" sz="1100" dirty="0"/>
                  <a:t>               </a:t>
                </a:r>
              </a:p>
              <a:p>
                <a:r>
                  <a:rPr lang="en-US" sz="1100" dirty="0"/>
                  <a:t>Permanent central incisor, 11</a:t>
                </a:r>
              </a:p>
              <a:p>
                <a:r>
                  <a:rPr lang="en-US" sz="1100" dirty="0"/>
                  <a:t>         </a:t>
                </a:r>
              </a:p>
              <a:p>
                <a:endParaRPr lang="en-US" sz="1100" dirty="0"/>
              </a:p>
              <a:p>
                <a:r>
                  <a:rPr lang="en-US" sz="1100" dirty="0"/>
                  <a:t>Permanent lateral incisor, 12</a:t>
                </a:r>
              </a:p>
              <a:p>
                <a:r>
                  <a:rPr lang="en-US" sz="1100" dirty="0"/>
                  <a:t>          </a:t>
                </a:r>
              </a:p>
              <a:p>
                <a:endParaRPr lang="en-US" sz="1100" dirty="0"/>
              </a:p>
              <a:p>
                <a:r>
                  <a:rPr lang="en-US" sz="1100" dirty="0"/>
                  <a:t>Permanent canine, 13</a:t>
                </a:r>
              </a:p>
              <a:p>
                <a:r>
                  <a:rPr lang="en-US" sz="1100" dirty="0"/>
                  <a:t>          </a:t>
                </a:r>
              </a:p>
              <a:p>
                <a:endParaRPr lang="en-US" sz="1100" dirty="0"/>
              </a:p>
              <a:p>
                <a:r>
                  <a:rPr lang="en-US" sz="1100" dirty="0"/>
                  <a:t>First premolar, 14</a:t>
                </a:r>
              </a:p>
              <a:p>
                <a:r>
                  <a:rPr lang="en-US" sz="1100" dirty="0"/>
                  <a:t>          </a:t>
                </a:r>
              </a:p>
              <a:p>
                <a:endParaRPr lang="en-US" sz="1100" dirty="0"/>
              </a:p>
              <a:p>
                <a:r>
                  <a:rPr lang="en-US" sz="1100" dirty="0"/>
                  <a:t>Second premolar, 15</a:t>
                </a:r>
              </a:p>
              <a:p>
                <a:r>
                  <a:rPr lang="en-US" sz="1100" dirty="0"/>
                  <a:t>         </a:t>
                </a:r>
              </a:p>
              <a:p>
                <a:endParaRPr lang="en-US" sz="1100" dirty="0"/>
              </a:p>
              <a:p>
                <a:r>
                  <a:rPr lang="en-US" sz="1100" dirty="0"/>
                  <a:t>Permanent first molar, 16</a:t>
                </a:r>
              </a:p>
              <a:p>
                <a:r>
                  <a:rPr lang="en-US" sz="1100" dirty="0"/>
                  <a:t>         </a:t>
                </a:r>
                <a:r>
                  <a:rPr lang="en-US" dirty="0"/>
                  <a:t>     </a:t>
                </a:r>
                <a:endParaRPr lang="en-IN" dirty="0"/>
              </a:p>
            </p:txBody>
          </p:sp>
          <p:sp>
            <p:nvSpPr>
              <p:cNvPr id="85" name="TextBox 84"/>
              <p:cNvSpPr txBox="1"/>
              <p:nvPr/>
            </p:nvSpPr>
            <p:spPr>
              <a:xfrm>
                <a:off x="8176643" y="886555"/>
                <a:ext cx="3192780" cy="3585597"/>
              </a:xfrm>
              <a:prstGeom prst="rect">
                <a:avLst/>
              </a:prstGeom>
              <a:noFill/>
            </p:spPr>
            <p:txBody>
              <a:bodyPr wrap="square" rtlCol="0">
                <a:spAutoFit/>
              </a:bodyPr>
              <a:lstStyle/>
              <a:p>
                <a:r>
                  <a:rPr lang="en-US" sz="1100" b="1" dirty="0"/>
                  <a:t>          </a:t>
                </a:r>
              </a:p>
              <a:p>
                <a:r>
                  <a:rPr lang="en-US" sz="1100" b="1" dirty="0"/>
                  <a:t>                            LEFT</a:t>
                </a:r>
              </a:p>
              <a:p>
                <a:r>
                  <a:rPr lang="en-US" sz="1100" dirty="0"/>
                  <a:t>               </a:t>
                </a:r>
              </a:p>
              <a:p>
                <a:r>
                  <a:rPr lang="en-US" sz="1100" dirty="0"/>
                  <a:t>Permanent central incisor, 21</a:t>
                </a:r>
              </a:p>
              <a:p>
                <a:r>
                  <a:rPr lang="en-US" sz="1100" dirty="0"/>
                  <a:t>                          </a:t>
                </a:r>
              </a:p>
              <a:p>
                <a:endParaRPr lang="en-US" sz="1100" dirty="0"/>
              </a:p>
              <a:p>
                <a:r>
                  <a:rPr lang="en-US" sz="1100" dirty="0"/>
                  <a:t>Permanent lateral incisor, 22</a:t>
                </a:r>
              </a:p>
              <a:p>
                <a:r>
                  <a:rPr lang="en-US" sz="1100" dirty="0"/>
                  <a:t>                          </a:t>
                </a:r>
              </a:p>
              <a:p>
                <a:endParaRPr lang="en-US" sz="1100" dirty="0"/>
              </a:p>
              <a:p>
                <a:r>
                  <a:rPr lang="en-US" sz="1100" dirty="0"/>
                  <a:t>Permanent canine, 23</a:t>
                </a:r>
              </a:p>
              <a:p>
                <a:r>
                  <a:rPr lang="en-US" sz="1100" dirty="0"/>
                  <a:t>                          </a:t>
                </a:r>
              </a:p>
              <a:p>
                <a:endParaRPr lang="en-US" sz="1100" dirty="0"/>
              </a:p>
              <a:p>
                <a:r>
                  <a:rPr lang="en-US" sz="1100" dirty="0"/>
                  <a:t>First premolar, 24</a:t>
                </a:r>
              </a:p>
              <a:p>
                <a:r>
                  <a:rPr lang="en-US" sz="1100" dirty="0"/>
                  <a:t>                          </a:t>
                </a:r>
              </a:p>
              <a:p>
                <a:endParaRPr lang="en-US" sz="1100" dirty="0"/>
              </a:p>
              <a:p>
                <a:r>
                  <a:rPr lang="en-US" sz="1100" dirty="0"/>
                  <a:t>Second premolar, 25</a:t>
                </a:r>
              </a:p>
              <a:p>
                <a:r>
                  <a:rPr lang="en-US" sz="1100" dirty="0"/>
                  <a:t>                          </a:t>
                </a:r>
              </a:p>
              <a:p>
                <a:endParaRPr lang="en-US" sz="1100" dirty="0"/>
              </a:p>
              <a:p>
                <a:r>
                  <a:rPr lang="en-US" sz="1100" dirty="0"/>
                  <a:t>Permanent first molar, 26</a:t>
                </a:r>
              </a:p>
              <a:p>
                <a:r>
                  <a:rPr lang="en-US" sz="1100" dirty="0"/>
                  <a:t>                            </a:t>
                </a:r>
                <a:r>
                  <a:rPr lang="en-US" dirty="0"/>
                  <a:t>     </a:t>
                </a:r>
                <a:endParaRPr lang="en-IN" dirty="0"/>
              </a:p>
            </p:txBody>
          </p:sp>
          <p:sp>
            <p:nvSpPr>
              <p:cNvPr id="86" name="Text Box 3"/>
              <p:cNvSpPr txBox="1"/>
              <p:nvPr/>
            </p:nvSpPr>
            <p:spPr>
              <a:xfrm>
                <a:off x="2770187" y="483159"/>
                <a:ext cx="5937392" cy="538609"/>
              </a:xfrm>
              <a:prstGeom prst="rect">
                <a:avLst/>
              </a:prstGeom>
              <a:noFill/>
            </p:spPr>
            <p:txBody>
              <a:bodyPr wrap="square" rtlCol="0">
                <a:spAutoFit/>
              </a:bodyPr>
              <a:lstStyle/>
              <a:p>
                <a:r>
                  <a:rPr lang="en-IN" altLang="en-US" b="1" dirty="0"/>
                  <a:t>                      </a:t>
                </a:r>
                <a:r>
                  <a:rPr lang="en-IN" altLang="en-US" b="1" u="sng" dirty="0"/>
                  <a:t>SPACE REQUIRED IN MAXILLARY ARCH</a:t>
                </a:r>
              </a:p>
              <a:p>
                <a:r>
                  <a:rPr lang="en-IN" altLang="en-US" sz="1100" dirty="0"/>
                  <a:t>    maximum </a:t>
                </a:r>
                <a:r>
                  <a:rPr lang="en-IN" altLang="en-US" sz="1100" dirty="0" err="1"/>
                  <a:t>mesio</a:t>
                </a:r>
                <a:r>
                  <a:rPr lang="en-IN" altLang="en-US" sz="1100" dirty="0"/>
                  <a:t>-distal width of each tooth </a:t>
                </a:r>
                <a:r>
                  <a:rPr lang="en-IN" altLang="en-US" sz="1100" b="1" dirty="0"/>
                  <a:t>in millimetres</a:t>
                </a:r>
                <a:r>
                  <a:rPr lang="en-IN" altLang="en-US" sz="1100" dirty="0"/>
                  <a:t>, preferably with digital Vernier calliper</a:t>
                </a:r>
                <a:endParaRPr lang="en-IN" altLang="en-US" sz="1100" b="1" u="sng" dirty="0"/>
              </a:p>
            </p:txBody>
          </p:sp>
          <p:sp>
            <p:nvSpPr>
              <p:cNvPr id="4" name="TextBox 3"/>
              <p:cNvSpPr txBox="1"/>
              <p:nvPr/>
            </p:nvSpPr>
            <p:spPr>
              <a:xfrm>
                <a:off x="4431466" y="186612"/>
                <a:ext cx="1101192" cy="369332"/>
              </a:xfrm>
              <a:prstGeom prst="rect">
                <a:avLst/>
              </a:prstGeom>
              <a:solidFill>
                <a:schemeClr val="accent2"/>
              </a:solidFill>
            </p:spPr>
            <p:txBody>
              <a:bodyPr wrap="square" rtlCol="0">
                <a:spAutoFit/>
              </a:bodyPr>
              <a:lstStyle/>
              <a:p>
                <a:r>
                  <a:rPr lang="en-IN" dirty="0"/>
                  <a:t>S13-1</a:t>
                </a:r>
              </a:p>
            </p:txBody>
          </p:sp>
          <p:grpSp>
            <p:nvGrpSpPr>
              <p:cNvPr id="7" name="Group 6"/>
              <p:cNvGrpSpPr/>
              <p:nvPr/>
            </p:nvGrpSpPr>
            <p:grpSpPr>
              <a:xfrm>
                <a:off x="3009848" y="1493665"/>
                <a:ext cx="4796790" cy="3659360"/>
                <a:chOff x="3009848" y="1493665"/>
                <a:chExt cx="4796790" cy="3659360"/>
              </a:xfrm>
            </p:grpSpPr>
            <p:sp>
              <p:nvSpPr>
                <p:cNvPr id="1034" name="Chord 1033"/>
                <p:cNvSpPr/>
                <p:nvPr/>
              </p:nvSpPr>
              <p:spPr>
                <a:xfrm rot="5400000">
                  <a:off x="3842333" y="1320165"/>
                  <a:ext cx="3077845" cy="4276090"/>
                </a:xfrm>
                <a:custGeom>
                  <a:avLst/>
                  <a:gdLst>
                    <a:gd name="connsiteX0" fmla="*/ 3227550 w 5848616"/>
                    <a:gd name="connsiteY0" fmla="*/ 4331329 h 4343036"/>
                    <a:gd name="connsiteX1" fmla="*/ 712133 w 5848616"/>
                    <a:gd name="connsiteY1" fmla="*/ 3591732 h 4343036"/>
                    <a:gd name="connsiteX2" fmla="*/ 708174 w 5848616"/>
                    <a:gd name="connsiteY2" fmla="*/ 754712 h 4343036"/>
                    <a:gd name="connsiteX3" fmla="*/ 3223403 w 5848616"/>
                    <a:gd name="connsiteY3" fmla="*/ 11388 h 4343036"/>
                    <a:gd name="connsiteX4" fmla="*/ 3227550 w 5848616"/>
                    <a:gd name="connsiteY4" fmla="*/ 4331329 h 4343036"/>
                    <a:gd name="connsiteX0-1" fmla="*/ 3227550 w 3227550"/>
                    <a:gd name="connsiteY0-2" fmla="*/ 4331347 h 4343072"/>
                    <a:gd name="connsiteX1-3" fmla="*/ 712133 w 3227550"/>
                    <a:gd name="connsiteY1-4" fmla="*/ 3591750 h 4343072"/>
                    <a:gd name="connsiteX2-5" fmla="*/ 708174 w 3227550"/>
                    <a:gd name="connsiteY2-6" fmla="*/ 754730 h 4343072"/>
                    <a:gd name="connsiteX3-7" fmla="*/ 3223403 w 3227550"/>
                    <a:gd name="connsiteY3-8" fmla="*/ 11406 h 4343072"/>
                    <a:gd name="connsiteX4-9" fmla="*/ 3227550 w 3227550"/>
                    <a:gd name="connsiteY4-10" fmla="*/ 4331347 h 4343072"/>
                    <a:gd name="connsiteX0-11" fmla="*/ 3227550 w 3227550"/>
                    <a:gd name="connsiteY0-12" fmla="*/ 4331347 h 4343072"/>
                    <a:gd name="connsiteX1-13" fmla="*/ 712133 w 3227550"/>
                    <a:gd name="connsiteY1-14" fmla="*/ 3591750 h 4343072"/>
                    <a:gd name="connsiteX2-15" fmla="*/ 708174 w 3227550"/>
                    <a:gd name="connsiteY2-16" fmla="*/ 754730 h 4343072"/>
                    <a:gd name="connsiteX3-17" fmla="*/ 3223403 w 3227550"/>
                    <a:gd name="connsiteY3-18" fmla="*/ 11406 h 4343072"/>
                    <a:gd name="connsiteX4-19" fmla="*/ 3227550 w 3227550"/>
                    <a:gd name="connsiteY4-20" fmla="*/ 4331347 h 4343072"/>
                    <a:gd name="connsiteX0-21" fmla="*/ 3227550 w 3227550"/>
                    <a:gd name="connsiteY0-22" fmla="*/ 4331347 h 4343072"/>
                    <a:gd name="connsiteX1-23" fmla="*/ 712133 w 3227550"/>
                    <a:gd name="connsiteY1-24" fmla="*/ 3591750 h 4343072"/>
                    <a:gd name="connsiteX2-25" fmla="*/ 708174 w 3227550"/>
                    <a:gd name="connsiteY2-26" fmla="*/ 754730 h 4343072"/>
                    <a:gd name="connsiteX3-27" fmla="*/ 3223403 w 3227550"/>
                    <a:gd name="connsiteY3-28" fmla="*/ 11406 h 4343072"/>
                    <a:gd name="connsiteX4-29" fmla="*/ 3227550 w 3227550"/>
                    <a:gd name="connsiteY4-30" fmla="*/ 4331347 h 4343072"/>
                    <a:gd name="connsiteX0-31" fmla="*/ 3227550 w 3227550"/>
                    <a:gd name="connsiteY0-32" fmla="*/ 4304558 h 4316283"/>
                    <a:gd name="connsiteX1-33" fmla="*/ 712133 w 3227550"/>
                    <a:gd name="connsiteY1-34" fmla="*/ 3564961 h 4316283"/>
                    <a:gd name="connsiteX2-35" fmla="*/ 708174 w 3227550"/>
                    <a:gd name="connsiteY2-36" fmla="*/ 727941 h 4316283"/>
                    <a:gd name="connsiteX3-37" fmla="*/ 3084857 w 3227550"/>
                    <a:gd name="connsiteY3-38" fmla="*/ 12326 h 4316283"/>
                    <a:gd name="connsiteX4-39" fmla="*/ 3227550 w 3227550"/>
                    <a:gd name="connsiteY4-40" fmla="*/ 4304558 h 4316283"/>
                    <a:gd name="connsiteX0-41" fmla="*/ 2989625 w 2989625"/>
                    <a:gd name="connsiteY0-42" fmla="*/ 4175249 h 4195577"/>
                    <a:gd name="connsiteX1-43" fmla="*/ 529623 w 2989625"/>
                    <a:gd name="connsiteY1-44" fmla="*/ 3564961 h 4195577"/>
                    <a:gd name="connsiteX2-45" fmla="*/ 525664 w 2989625"/>
                    <a:gd name="connsiteY2-46" fmla="*/ 727941 h 4195577"/>
                    <a:gd name="connsiteX3-47" fmla="*/ 2902347 w 2989625"/>
                    <a:gd name="connsiteY3-48" fmla="*/ 12326 h 4195577"/>
                    <a:gd name="connsiteX4-49" fmla="*/ 2989625 w 2989625"/>
                    <a:gd name="connsiteY4-50" fmla="*/ 4175249 h 4195577"/>
                    <a:gd name="connsiteX0-51" fmla="*/ 3009012 w 3009012"/>
                    <a:gd name="connsiteY0-52" fmla="*/ 4267613 h 4282863"/>
                    <a:gd name="connsiteX1-53" fmla="*/ 530538 w 3009012"/>
                    <a:gd name="connsiteY1-54" fmla="*/ 3564961 h 4282863"/>
                    <a:gd name="connsiteX2-55" fmla="*/ 526579 w 3009012"/>
                    <a:gd name="connsiteY2-56" fmla="*/ 727941 h 4282863"/>
                    <a:gd name="connsiteX3-57" fmla="*/ 2903262 w 3009012"/>
                    <a:gd name="connsiteY3-58" fmla="*/ 12326 h 4282863"/>
                    <a:gd name="connsiteX4-59" fmla="*/ 3009012 w 3009012"/>
                    <a:gd name="connsiteY4-60" fmla="*/ 4267613 h 4282863"/>
                    <a:gd name="connsiteX0-61" fmla="*/ 3009012 w 3009012"/>
                    <a:gd name="connsiteY0-62" fmla="*/ 4267613 h 4282863"/>
                    <a:gd name="connsiteX1-63" fmla="*/ 530538 w 3009012"/>
                    <a:gd name="connsiteY1-64" fmla="*/ 3564961 h 4282863"/>
                    <a:gd name="connsiteX2-65" fmla="*/ 526579 w 3009012"/>
                    <a:gd name="connsiteY2-66" fmla="*/ 727941 h 4282863"/>
                    <a:gd name="connsiteX3-67" fmla="*/ 2903262 w 3009012"/>
                    <a:gd name="connsiteY3-68" fmla="*/ 12326 h 4282863"/>
                    <a:gd name="connsiteX4-69" fmla="*/ 3009012 w 3009012"/>
                    <a:gd name="connsiteY4-70" fmla="*/ 4267613 h 4282863"/>
                    <a:gd name="connsiteX0-71" fmla="*/ 3077772 w 3077772"/>
                    <a:gd name="connsiteY0-72" fmla="*/ 4267613 h 4276293"/>
                    <a:gd name="connsiteX1-73" fmla="*/ 599298 w 3077772"/>
                    <a:gd name="connsiteY1-74" fmla="*/ 3564961 h 4276293"/>
                    <a:gd name="connsiteX2-75" fmla="*/ 2 w 3077772"/>
                    <a:gd name="connsiteY2-76" fmla="*/ 2060646 h 4276293"/>
                    <a:gd name="connsiteX3-77" fmla="*/ 595339 w 3077772"/>
                    <a:gd name="connsiteY3-78" fmla="*/ 727941 h 4276293"/>
                    <a:gd name="connsiteX4-79" fmla="*/ 2972022 w 3077772"/>
                    <a:gd name="connsiteY4-80" fmla="*/ 12326 h 4276293"/>
                    <a:gd name="connsiteX5" fmla="*/ 3077772 w 3077772"/>
                    <a:gd name="connsiteY5" fmla="*/ 4267613 h 427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 y="connsiteY5"/>
                    </a:cxn>
                  </a:cxnLst>
                  <a:rect l="l" t="t" r="r" b="b"/>
                  <a:pathLst>
                    <a:path w="3077772" h="4276293">
                      <a:moveTo>
                        <a:pt x="3077772" y="4267613"/>
                      </a:moveTo>
                      <a:cubicBezTo>
                        <a:pt x="2126902" y="4341229"/>
                        <a:pt x="1112260" y="3932789"/>
                        <a:pt x="599298" y="3564961"/>
                      </a:cubicBezTo>
                      <a:cubicBezTo>
                        <a:pt x="86336" y="3197133"/>
                        <a:pt x="662" y="2533483"/>
                        <a:pt x="2" y="2060646"/>
                      </a:cubicBezTo>
                      <a:cubicBezTo>
                        <a:pt x="-658" y="1587809"/>
                        <a:pt x="113857" y="1083182"/>
                        <a:pt x="595339" y="727941"/>
                      </a:cubicBezTo>
                      <a:cubicBezTo>
                        <a:pt x="1219533" y="189565"/>
                        <a:pt x="2020347" y="-60335"/>
                        <a:pt x="2972022" y="12326"/>
                      </a:cubicBezTo>
                      <a:cubicBezTo>
                        <a:pt x="2973404" y="1452306"/>
                        <a:pt x="1644757" y="887998"/>
                        <a:pt x="3077772" y="4267613"/>
                      </a:cubicBez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43" name="Group 1042"/>
                <p:cNvGrpSpPr/>
                <p:nvPr/>
              </p:nvGrpSpPr>
              <p:grpSpPr>
                <a:xfrm>
                  <a:off x="3009848" y="3872230"/>
                  <a:ext cx="4796790" cy="1280795"/>
                  <a:chOff x="999171" y="2756641"/>
                  <a:chExt cx="4719635" cy="1280685"/>
                </a:xfrm>
              </p:grpSpPr>
              <p:grpSp>
                <p:nvGrpSpPr>
                  <p:cNvPr id="1040" name="Group 1039"/>
                  <p:cNvGrpSpPr/>
                  <p:nvPr/>
                </p:nvGrpSpPr>
                <p:grpSpPr>
                  <a:xfrm>
                    <a:off x="4468788" y="2757280"/>
                    <a:ext cx="1250018" cy="1280046"/>
                    <a:chOff x="4468788" y="2757280"/>
                    <a:chExt cx="1250018" cy="1280046"/>
                  </a:xfrm>
                </p:grpSpPr>
                <p:sp>
                  <p:nvSpPr>
                    <p:cNvPr id="29" name="Rectangle: Rounded Corners 3"/>
                    <p:cNvSpPr/>
                    <p:nvPr/>
                  </p:nvSpPr>
                  <p:spPr>
                    <a:xfrm rot="21419597" flipH="1" flipV="1">
                      <a:off x="4704722" y="2868513"/>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52" name="Group 51"/>
                    <p:cNvGrpSpPr/>
                    <p:nvPr/>
                  </p:nvGrpSpPr>
                  <p:grpSpPr>
                    <a:xfrm>
                      <a:off x="4468788" y="2757280"/>
                      <a:ext cx="1250018" cy="1280046"/>
                      <a:chOff x="4478027" y="2757280"/>
                      <a:chExt cx="1250018" cy="1280046"/>
                    </a:xfrm>
                    <a:effectLst/>
                  </p:grpSpPr>
                  <p:sp>
                    <p:nvSpPr>
                      <p:cNvPr id="45" name="Freeform: Shape 44"/>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Freeform: Shape 47"/>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Freeform: Shape 48"/>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Arc 49"/>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51" name="Arc 50"/>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1042" name="Group 1041"/>
                  <p:cNvGrpSpPr/>
                  <p:nvPr/>
                </p:nvGrpSpPr>
                <p:grpSpPr>
                  <a:xfrm>
                    <a:off x="999171" y="2756641"/>
                    <a:ext cx="1250018" cy="1280046"/>
                    <a:chOff x="999171" y="2756641"/>
                    <a:chExt cx="1250018" cy="1280046"/>
                  </a:xfrm>
                </p:grpSpPr>
                <p:sp>
                  <p:nvSpPr>
                    <p:cNvPr id="101" name="Rectangle: Rounded Corners 3"/>
                    <p:cNvSpPr/>
                    <p:nvPr/>
                  </p:nvSpPr>
                  <p:spPr>
                    <a:xfrm rot="180403" flipV="1">
                      <a:off x="1295254" y="2867874"/>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102" name="Group 101"/>
                    <p:cNvGrpSpPr/>
                    <p:nvPr/>
                  </p:nvGrpSpPr>
                  <p:grpSpPr>
                    <a:xfrm flipH="1">
                      <a:off x="999171" y="2756641"/>
                      <a:ext cx="1250018" cy="1280046"/>
                      <a:chOff x="4478027" y="2757280"/>
                      <a:chExt cx="1250018" cy="1280046"/>
                    </a:xfrm>
                    <a:effectLst/>
                  </p:grpSpPr>
                  <p:sp>
                    <p:nvSpPr>
                      <p:cNvPr id="103" name="Freeform: Shape 102"/>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Freeform: Shape 103"/>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5" name="Freeform: Shape 104"/>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6" name="Arc 105"/>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07" name="Arc 106"/>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grpSp>
              <p:nvGrpSpPr>
                <p:cNvPr id="63" name="Group 62"/>
                <p:cNvGrpSpPr/>
                <p:nvPr/>
              </p:nvGrpSpPr>
              <p:grpSpPr>
                <a:xfrm>
                  <a:off x="4242977" y="1493665"/>
                  <a:ext cx="2255883" cy="960610"/>
                  <a:chOff x="6335" y="2646"/>
                  <a:chExt cx="2953" cy="1291"/>
                </a:xfrm>
              </p:grpSpPr>
              <p:grpSp>
                <p:nvGrpSpPr>
                  <p:cNvPr id="60" name="Group 59"/>
                  <p:cNvGrpSpPr/>
                  <p:nvPr/>
                </p:nvGrpSpPr>
                <p:grpSpPr>
                  <a:xfrm>
                    <a:off x="8494" y="2977"/>
                    <a:ext cx="794" cy="960"/>
                    <a:chOff x="8494" y="2977"/>
                    <a:chExt cx="794" cy="960"/>
                  </a:xfrm>
                </p:grpSpPr>
                <p:sp>
                  <p:nvSpPr>
                    <p:cNvPr id="43" name="Oval 5"/>
                    <p:cNvSpPr/>
                    <p:nvPr/>
                  </p:nvSpPr>
                  <p:spPr>
                    <a:xfrm rot="2197598">
                      <a:off x="8494" y="2977"/>
                      <a:ext cx="794" cy="961"/>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44" name="Arc 7"/>
                    <p:cNvSpPr/>
                    <p:nvPr/>
                  </p:nvSpPr>
                  <p:spPr>
                    <a:xfrm rot="21386969">
                      <a:off x="8748" y="3059"/>
                      <a:ext cx="436" cy="592"/>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sp>
                <p:nvSpPr>
                  <p:cNvPr id="6" name="Oval 5"/>
                  <p:cNvSpPr/>
                  <p:nvPr/>
                </p:nvSpPr>
                <p:spPr>
                  <a:xfrm rot="1129641">
                    <a:off x="7700" y="2646"/>
                    <a:ext cx="910" cy="1142"/>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grpSp>
                <p:nvGrpSpPr>
                  <p:cNvPr id="61" name="Group 60"/>
                  <p:cNvGrpSpPr/>
                  <p:nvPr/>
                </p:nvGrpSpPr>
                <p:grpSpPr>
                  <a:xfrm>
                    <a:off x="6335" y="2975"/>
                    <a:ext cx="794" cy="960"/>
                    <a:chOff x="6335" y="2975"/>
                    <a:chExt cx="794" cy="960"/>
                  </a:xfrm>
                </p:grpSpPr>
                <p:sp>
                  <p:nvSpPr>
                    <p:cNvPr id="120" name="Oval 5"/>
                    <p:cNvSpPr/>
                    <p:nvPr/>
                  </p:nvSpPr>
                  <p:spPr>
                    <a:xfrm rot="19402402" flipH="1">
                      <a:off x="6335" y="2975"/>
                      <a:ext cx="794" cy="961"/>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21" name="Arc 7"/>
                    <p:cNvSpPr/>
                    <p:nvPr/>
                  </p:nvSpPr>
                  <p:spPr>
                    <a:xfrm rot="213031" flipH="1">
                      <a:off x="6440" y="3057"/>
                      <a:ext cx="436" cy="592"/>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sp>
                <p:nvSpPr>
                  <p:cNvPr id="99" name="Oval 5"/>
                  <p:cNvSpPr/>
                  <p:nvPr/>
                </p:nvSpPr>
                <p:spPr>
                  <a:xfrm rot="20470359" flipH="1">
                    <a:off x="7011" y="2659"/>
                    <a:ext cx="910" cy="1142"/>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grpSp>
            <p:grpSp>
              <p:nvGrpSpPr>
                <p:cNvPr id="65" name="Group 64"/>
                <p:cNvGrpSpPr/>
                <p:nvPr/>
              </p:nvGrpSpPr>
              <p:grpSpPr>
                <a:xfrm>
                  <a:off x="6378523" y="2668270"/>
                  <a:ext cx="1104900" cy="1298575"/>
                  <a:chOff x="9369" y="4202"/>
                  <a:chExt cx="1740" cy="2045"/>
                </a:xfrm>
              </p:grpSpPr>
              <p:grpSp>
                <p:nvGrpSpPr>
                  <p:cNvPr id="16" name="Group 15"/>
                  <p:cNvGrpSpPr/>
                  <p:nvPr/>
                </p:nvGrpSpPr>
                <p:grpSpPr>
                  <a:xfrm rot="4260000">
                    <a:off x="9913" y="5051"/>
                    <a:ext cx="985" cy="1407"/>
                    <a:chOff x="13241" y="2391"/>
                    <a:chExt cx="1594" cy="2463"/>
                  </a:xfrm>
                </p:grpSpPr>
                <p:sp>
                  <p:nvSpPr>
                    <p:cNvPr id="17" name="Freeform 16"/>
                    <p:cNvSpPr/>
                    <p:nvPr/>
                  </p:nvSpPr>
                  <p:spPr>
                    <a:xfrm>
                      <a:off x="13241" y="2408"/>
                      <a:ext cx="1594" cy="2220"/>
                    </a:xfrm>
                    <a:custGeom>
                      <a:avLst/>
                      <a:gdLst>
                        <a:gd name="connsiteX0" fmla="*/ 0 w 1594"/>
                        <a:gd name="connsiteY0" fmla="*/ 1202 h 2220"/>
                        <a:gd name="connsiteX1" fmla="*/ 760 w 1594"/>
                        <a:gd name="connsiteY1" fmla="*/ 0 h 2220"/>
                        <a:gd name="connsiteX2" fmla="*/ 1594 w 1594"/>
                        <a:gd name="connsiteY2" fmla="*/ 1202 h 2220"/>
                        <a:gd name="connsiteX3" fmla="*/ 794 w 1594"/>
                        <a:gd name="connsiteY3" fmla="*/ 2220 h 2220"/>
                        <a:gd name="connsiteX4" fmla="*/ 0 w 1594"/>
                        <a:gd name="connsiteY4" fmla="*/ 1202 h 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4" h="2220">
                          <a:moveTo>
                            <a:pt x="0" y="1202"/>
                          </a:moveTo>
                          <a:cubicBezTo>
                            <a:pt x="0" y="622"/>
                            <a:pt x="362" y="0"/>
                            <a:pt x="760" y="0"/>
                          </a:cubicBezTo>
                          <a:cubicBezTo>
                            <a:pt x="1158" y="0"/>
                            <a:pt x="1594" y="622"/>
                            <a:pt x="1594" y="1202"/>
                          </a:cubicBezTo>
                          <a:cubicBezTo>
                            <a:pt x="1594" y="1781"/>
                            <a:pt x="1192" y="2220"/>
                            <a:pt x="794" y="2220"/>
                          </a:cubicBezTo>
                          <a:cubicBezTo>
                            <a:pt x="396" y="2220"/>
                            <a:pt x="0" y="1781"/>
                            <a:pt x="0" y="1202"/>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c 17"/>
                    <p:cNvSpPr/>
                    <p:nvPr/>
                  </p:nvSpPr>
                  <p:spPr>
                    <a:xfrm rot="7380000">
                      <a:off x="13457" y="2403"/>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Arc 18"/>
                    <p:cNvSpPr/>
                    <p:nvPr/>
                  </p:nvSpPr>
                  <p:spPr>
                    <a:xfrm rot="14220000" flipV="1">
                      <a:off x="13489" y="3707"/>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0" name="Group 19"/>
                  <p:cNvGrpSpPr/>
                  <p:nvPr/>
                </p:nvGrpSpPr>
                <p:grpSpPr>
                  <a:xfrm>
                    <a:off x="9369" y="4202"/>
                    <a:ext cx="1479" cy="1096"/>
                    <a:chOff x="9369" y="4302"/>
                    <a:chExt cx="1479" cy="996"/>
                  </a:xfrm>
                </p:grpSpPr>
                <p:sp>
                  <p:nvSpPr>
                    <p:cNvPr id="10" name="Freeform 9"/>
                    <p:cNvSpPr/>
                    <p:nvPr/>
                  </p:nvSpPr>
                  <p:spPr>
                    <a:xfrm rot="4260000">
                      <a:off x="9723" y="4172"/>
                      <a:ext cx="910" cy="1341"/>
                    </a:xfrm>
                    <a:custGeom>
                      <a:avLst/>
                      <a:gdLst>
                        <a:gd name="connsiteX0" fmla="*/ 16 w 962"/>
                        <a:gd name="connsiteY0" fmla="*/ 698 h 1353"/>
                        <a:gd name="connsiteX1" fmla="*/ 48 w 962"/>
                        <a:gd name="connsiteY1" fmla="*/ 374 h 1353"/>
                        <a:gd name="connsiteX2" fmla="*/ 419 w 962"/>
                        <a:gd name="connsiteY2" fmla="*/ 8 h 1353"/>
                        <a:gd name="connsiteX3" fmla="*/ 962 w 962"/>
                        <a:gd name="connsiteY3" fmla="*/ 732 h 1353"/>
                        <a:gd name="connsiteX4" fmla="*/ 441 w 962"/>
                        <a:gd name="connsiteY4" fmla="*/ 1346 h 1353"/>
                        <a:gd name="connsiteX5" fmla="*/ 150 w 962"/>
                        <a:gd name="connsiteY5" fmla="*/ 1133 h 1353"/>
                        <a:gd name="connsiteX6" fmla="*/ 16 w 962"/>
                        <a:gd name="connsiteY6" fmla="*/ 698 h 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 h="1354">
                          <a:moveTo>
                            <a:pt x="16" y="698"/>
                          </a:moveTo>
                          <a:cubicBezTo>
                            <a:pt x="13" y="593"/>
                            <a:pt x="-34" y="495"/>
                            <a:pt x="48" y="374"/>
                          </a:cubicBezTo>
                          <a:cubicBezTo>
                            <a:pt x="131" y="253"/>
                            <a:pt x="267" y="-52"/>
                            <a:pt x="419" y="8"/>
                          </a:cubicBezTo>
                          <a:cubicBezTo>
                            <a:pt x="678" y="8"/>
                            <a:pt x="962" y="383"/>
                            <a:pt x="962" y="732"/>
                          </a:cubicBezTo>
                          <a:cubicBezTo>
                            <a:pt x="962" y="1081"/>
                            <a:pt x="700" y="1346"/>
                            <a:pt x="441" y="1346"/>
                          </a:cubicBezTo>
                          <a:cubicBezTo>
                            <a:pt x="292" y="1391"/>
                            <a:pt x="236" y="1235"/>
                            <a:pt x="150" y="1133"/>
                          </a:cubicBezTo>
                          <a:cubicBezTo>
                            <a:pt x="64" y="1031"/>
                            <a:pt x="29" y="884"/>
                            <a:pt x="16" y="698"/>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c 10"/>
                    <p:cNvSpPr/>
                    <p:nvPr/>
                  </p:nvSpPr>
                  <p:spPr>
                    <a:xfrm rot="11640000">
                      <a:off x="10126" y="4302"/>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Arc 11"/>
                    <p:cNvSpPr/>
                    <p:nvPr/>
                  </p:nvSpPr>
                  <p:spPr>
                    <a:xfrm rot="18480000" flipV="1">
                      <a:off x="9390" y="4577"/>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nvGrpSpPr>
                <p:cNvPr id="66" name="Group 65"/>
                <p:cNvGrpSpPr/>
                <p:nvPr/>
              </p:nvGrpSpPr>
              <p:grpSpPr>
                <a:xfrm flipH="1">
                  <a:off x="3331793" y="1602740"/>
                  <a:ext cx="2357755" cy="2388235"/>
                  <a:chOff x="7396" y="2486"/>
                  <a:chExt cx="3713" cy="3761"/>
                </a:xfrm>
              </p:grpSpPr>
              <p:grpSp>
                <p:nvGrpSpPr>
                  <p:cNvPr id="67" name="Group 66"/>
                  <p:cNvGrpSpPr/>
                  <p:nvPr/>
                </p:nvGrpSpPr>
                <p:grpSpPr>
                  <a:xfrm rot="4260000">
                    <a:off x="9913" y="5051"/>
                    <a:ext cx="985" cy="1407"/>
                    <a:chOff x="13241" y="2391"/>
                    <a:chExt cx="1594" cy="2463"/>
                  </a:xfrm>
                </p:grpSpPr>
                <p:sp>
                  <p:nvSpPr>
                    <p:cNvPr id="68" name="Freeform 67"/>
                    <p:cNvSpPr/>
                    <p:nvPr/>
                  </p:nvSpPr>
                  <p:spPr>
                    <a:xfrm>
                      <a:off x="13241" y="2408"/>
                      <a:ext cx="1594" cy="2220"/>
                    </a:xfrm>
                    <a:custGeom>
                      <a:avLst/>
                      <a:gdLst>
                        <a:gd name="connsiteX0" fmla="*/ 0 w 1594"/>
                        <a:gd name="connsiteY0" fmla="*/ 1202 h 2220"/>
                        <a:gd name="connsiteX1" fmla="*/ 760 w 1594"/>
                        <a:gd name="connsiteY1" fmla="*/ 0 h 2220"/>
                        <a:gd name="connsiteX2" fmla="*/ 1594 w 1594"/>
                        <a:gd name="connsiteY2" fmla="*/ 1202 h 2220"/>
                        <a:gd name="connsiteX3" fmla="*/ 794 w 1594"/>
                        <a:gd name="connsiteY3" fmla="*/ 2220 h 2220"/>
                        <a:gd name="connsiteX4" fmla="*/ 0 w 1594"/>
                        <a:gd name="connsiteY4" fmla="*/ 1202 h 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4" h="2220">
                          <a:moveTo>
                            <a:pt x="0" y="1202"/>
                          </a:moveTo>
                          <a:cubicBezTo>
                            <a:pt x="0" y="622"/>
                            <a:pt x="362" y="0"/>
                            <a:pt x="760" y="0"/>
                          </a:cubicBezTo>
                          <a:cubicBezTo>
                            <a:pt x="1158" y="0"/>
                            <a:pt x="1594" y="622"/>
                            <a:pt x="1594" y="1202"/>
                          </a:cubicBezTo>
                          <a:cubicBezTo>
                            <a:pt x="1594" y="1781"/>
                            <a:pt x="1192" y="2220"/>
                            <a:pt x="794" y="2220"/>
                          </a:cubicBezTo>
                          <a:cubicBezTo>
                            <a:pt x="396" y="2220"/>
                            <a:pt x="0" y="1781"/>
                            <a:pt x="0" y="1202"/>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Arc 68"/>
                    <p:cNvSpPr/>
                    <p:nvPr/>
                  </p:nvSpPr>
                  <p:spPr>
                    <a:xfrm rot="7380000">
                      <a:off x="13457" y="2403"/>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0" name="Arc 69"/>
                    <p:cNvSpPr/>
                    <p:nvPr/>
                  </p:nvSpPr>
                  <p:spPr>
                    <a:xfrm rot="14220000" flipV="1">
                      <a:off x="13489" y="3707"/>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74" name="Arc 73"/>
                  <p:cNvSpPr/>
                  <p:nvPr/>
                </p:nvSpPr>
                <p:spPr>
                  <a:xfrm rot="20618722">
                    <a:off x="7396" y="2486"/>
                    <a:ext cx="1548" cy="1308"/>
                  </a:xfrm>
                  <a:prstGeom prst="arc">
                    <a:avLst>
                      <a:gd name="adj1" fmla="val 16200000"/>
                      <a:gd name="adj2" fmla="val 2030295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75" name="Group 74"/>
                  <p:cNvGrpSpPr/>
                  <p:nvPr/>
                </p:nvGrpSpPr>
                <p:grpSpPr>
                  <a:xfrm>
                    <a:off x="9369" y="4204"/>
                    <a:ext cx="1455" cy="1101"/>
                    <a:chOff x="9369" y="4302"/>
                    <a:chExt cx="1455" cy="1000"/>
                  </a:xfrm>
                </p:grpSpPr>
                <p:sp>
                  <p:nvSpPr>
                    <p:cNvPr id="76" name="Freeform 75"/>
                    <p:cNvSpPr/>
                    <p:nvPr/>
                  </p:nvSpPr>
                  <p:spPr>
                    <a:xfrm rot="4260000">
                      <a:off x="9725" y="4207"/>
                      <a:ext cx="883" cy="1307"/>
                    </a:xfrm>
                    <a:custGeom>
                      <a:avLst/>
                      <a:gdLst>
                        <a:gd name="connsiteX0" fmla="*/ 16 w 962"/>
                        <a:gd name="connsiteY0" fmla="*/ 698 h 1353"/>
                        <a:gd name="connsiteX1" fmla="*/ 48 w 962"/>
                        <a:gd name="connsiteY1" fmla="*/ 374 h 1353"/>
                        <a:gd name="connsiteX2" fmla="*/ 419 w 962"/>
                        <a:gd name="connsiteY2" fmla="*/ 8 h 1353"/>
                        <a:gd name="connsiteX3" fmla="*/ 962 w 962"/>
                        <a:gd name="connsiteY3" fmla="*/ 732 h 1353"/>
                        <a:gd name="connsiteX4" fmla="*/ 441 w 962"/>
                        <a:gd name="connsiteY4" fmla="*/ 1346 h 1353"/>
                        <a:gd name="connsiteX5" fmla="*/ 150 w 962"/>
                        <a:gd name="connsiteY5" fmla="*/ 1133 h 1353"/>
                        <a:gd name="connsiteX6" fmla="*/ 16 w 962"/>
                        <a:gd name="connsiteY6" fmla="*/ 698 h 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 h="1354">
                          <a:moveTo>
                            <a:pt x="16" y="698"/>
                          </a:moveTo>
                          <a:cubicBezTo>
                            <a:pt x="13" y="593"/>
                            <a:pt x="-34" y="495"/>
                            <a:pt x="48" y="374"/>
                          </a:cubicBezTo>
                          <a:cubicBezTo>
                            <a:pt x="131" y="253"/>
                            <a:pt x="267" y="-52"/>
                            <a:pt x="419" y="8"/>
                          </a:cubicBezTo>
                          <a:cubicBezTo>
                            <a:pt x="678" y="8"/>
                            <a:pt x="962" y="383"/>
                            <a:pt x="962" y="732"/>
                          </a:cubicBezTo>
                          <a:cubicBezTo>
                            <a:pt x="962" y="1081"/>
                            <a:pt x="700" y="1346"/>
                            <a:pt x="441" y="1346"/>
                          </a:cubicBezTo>
                          <a:cubicBezTo>
                            <a:pt x="292" y="1391"/>
                            <a:pt x="236" y="1235"/>
                            <a:pt x="150" y="1133"/>
                          </a:cubicBezTo>
                          <a:cubicBezTo>
                            <a:pt x="64" y="1031"/>
                            <a:pt x="29" y="884"/>
                            <a:pt x="16" y="698"/>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Arc 76"/>
                    <p:cNvSpPr/>
                    <p:nvPr/>
                  </p:nvSpPr>
                  <p:spPr>
                    <a:xfrm rot="11640000">
                      <a:off x="10126" y="4302"/>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8" name="Arc 77"/>
                    <p:cNvSpPr/>
                    <p:nvPr/>
                  </p:nvSpPr>
                  <p:spPr>
                    <a:xfrm rot="18480000" flipV="1">
                      <a:off x="9390" y="4577"/>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grpSp>
            <p:nvGrpSpPr>
              <p:cNvPr id="24" name="Group 23"/>
              <p:cNvGrpSpPr/>
              <p:nvPr/>
            </p:nvGrpSpPr>
            <p:grpSpPr>
              <a:xfrm>
                <a:off x="4836363" y="2472612"/>
                <a:ext cx="1122793" cy="346975"/>
                <a:chOff x="4836363" y="2472612"/>
                <a:chExt cx="1122793" cy="346975"/>
              </a:xfrm>
            </p:grpSpPr>
            <p:grpSp>
              <p:nvGrpSpPr>
                <p:cNvPr id="14" name="Group 13"/>
                <p:cNvGrpSpPr/>
                <p:nvPr/>
              </p:nvGrpSpPr>
              <p:grpSpPr>
                <a:xfrm>
                  <a:off x="5495731" y="2472612"/>
                  <a:ext cx="463425" cy="343871"/>
                  <a:chOff x="5495731" y="2472612"/>
                  <a:chExt cx="463425" cy="343871"/>
                </a:xfrm>
              </p:grpSpPr>
              <p:sp>
                <p:nvSpPr>
                  <p:cNvPr id="13" name="Freeform: Shape 12"/>
                  <p:cNvSpPr/>
                  <p:nvPr/>
                </p:nvSpPr>
                <p:spPr>
                  <a:xfrm>
                    <a:off x="5495731" y="24726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sp>
                <p:nvSpPr>
                  <p:cNvPr id="87" name="Freeform: Shape 86"/>
                  <p:cNvSpPr/>
                  <p:nvPr/>
                </p:nvSpPr>
                <p:spPr>
                  <a:xfrm>
                    <a:off x="5526829" y="26250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sp>
                <p:nvSpPr>
                  <p:cNvPr id="88" name="Freeform: Shape 87"/>
                  <p:cNvSpPr/>
                  <p:nvPr/>
                </p:nvSpPr>
                <p:spPr>
                  <a:xfrm>
                    <a:off x="5529948" y="27774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grpSp>
            <p:grpSp>
              <p:nvGrpSpPr>
                <p:cNvPr id="89" name="Group 88"/>
                <p:cNvGrpSpPr/>
                <p:nvPr/>
              </p:nvGrpSpPr>
              <p:grpSpPr>
                <a:xfrm flipH="1">
                  <a:off x="4836363" y="2475716"/>
                  <a:ext cx="463425" cy="343871"/>
                  <a:chOff x="5495731" y="2472612"/>
                  <a:chExt cx="463425" cy="343871"/>
                </a:xfrm>
              </p:grpSpPr>
              <p:sp>
                <p:nvSpPr>
                  <p:cNvPr id="90" name="Freeform: Shape 89"/>
                  <p:cNvSpPr/>
                  <p:nvPr/>
                </p:nvSpPr>
                <p:spPr>
                  <a:xfrm>
                    <a:off x="5495731" y="24726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sp>
                <p:nvSpPr>
                  <p:cNvPr id="91" name="Freeform: Shape 90"/>
                  <p:cNvSpPr/>
                  <p:nvPr/>
                </p:nvSpPr>
                <p:spPr>
                  <a:xfrm>
                    <a:off x="5526829" y="26250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sp>
                <p:nvSpPr>
                  <p:cNvPr id="92" name="Freeform: Shape 91"/>
                  <p:cNvSpPr/>
                  <p:nvPr/>
                </p:nvSpPr>
                <p:spPr>
                  <a:xfrm>
                    <a:off x="5529948" y="27774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grpSp>
          </p:grpSp>
          <p:grpSp>
            <p:nvGrpSpPr>
              <p:cNvPr id="8" name="Group 7"/>
              <p:cNvGrpSpPr/>
              <p:nvPr/>
            </p:nvGrpSpPr>
            <p:grpSpPr>
              <a:xfrm rot="18587394">
                <a:off x="4018249" y="2064905"/>
                <a:ext cx="615886" cy="1151927"/>
                <a:chOff x="3276236" y="5495635"/>
                <a:chExt cx="929913" cy="1542484"/>
              </a:xfrm>
              <a:solidFill>
                <a:schemeClr val="bg1"/>
              </a:solidFill>
            </p:grpSpPr>
            <p:sp>
              <p:nvSpPr>
                <p:cNvPr id="2" name="Oval 1"/>
                <p:cNvSpPr/>
                <p:nvPr/>
              </p:nvSpPr>
              <p:spPr>
                <a:xfrm>
                  <a:off x="3291712" y="5495635"/>
                  <a:ext cx="914437" cy="1089891"/>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37 w 914437"/>
                    <a:gd name="connsiteY0-2" fmla="*/ 632691 h 1089891"/>
                    <a:gd name="connsiteX1-3" fmla="*/ 438764 w 914437"/>
                    <a:gd name="connsiteY1-4" fmla="*/ 0 h 1089891"/>
                    <a:gd name="connsiteX2-5" fmla="*/ 914437 w 914437"/>
                    <a:gd name="connsiteY2-6" fmla="*/ 632691 h 1089891"/>
                    <a:gd name="connsiteX3-7" fmla="*/ 457237 w 914437"/>
                    <a:gd name="connsiteY3-8" fmla="*/ 1089891 h 1089891"/>
                    <a:gd name="connsiteX4-9" fmla="*/ 37 w 914437"/>
                    <a:gd name="connsiteY4-10" fmla="*/ 632691 h 10898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4437" h="1089891">
                      <a:moveTo>
                        <a:pt x="37" y="632691"/>
                      </a:moveTo>
                      <a:cubicBezTo>
                        <a:pt x="-3042" y="451043"/>
                        <a:pt x="186259" y="0"/>
                        <a:pt x="438764" y="0"/>
                      </a:cubicBezTo>
                      <a:cubicBezTo>
                        <a:pt x="691269" y="0"/>
                        <a:pt x="914437" y="380186"/>
                        <a:pt x="914437" y="632691"/>
                      </a:cubicBezTo>
                      <a:cubicBezTo>
                        <a:pt x="914437" y="885196"/>
                        <a:pt x="709742" y="1089891"/>
                        <a:pt x="457237" y="1089891"/>
                      </a:cubicBezTo>
                      <a:cubicBezTo>
                        <a:pt x="204732" y="1089891"/>
                        <a:pt x="3116" y="814339"/>
                        <a:pt x="37" y="632691"/>
                      </a:cubicBezTo>
                      <a:close/>
                    </a:path>
                  </a:pathLst>
                </a:cu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Arc 2"/>
                <p:cNvSpPr/>
                <p:nvPr/>
              </p:nvSpPr>
              <p:spPr>
                <a:xfrm rot="19189307">
                  <a:off x="3276236" y="6123719"/>
                  <a:ext cx="914400" cy="914400"/>
                </a:xfrm>
                <a:prstGeom prst="arc">
                  <a:avLst/>
                </a:prstGeom>
                <a:grp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84" name="Arc 83"/>
                <p:cNvSpPr/>
                <p:nvPr/>
              </p:nvSpPr>
              <p:spPr>
                <a:xfrm rot="15696471">
                  <a:off x="3375361" y="5503314"/>
                  <a:ext cx="689132" cy="752572"/>
                </a:xfrm>
                <a:custGeom>
                  <a:avLst/>
                  <a:gdLst>
                    <a:gd name="connsiteX0" fmla="*/ 494297 w 988595"/>
                    <a:gd name="connsiteY0" fmla="*/ 0 h 957190"/>
                    <a:gd name="connsiteX1" fmla="*/ 941237 w 988595"/>
                    <a:gd name="connsiteY1" fmla="*/ 274175 h 957190"/>
                    <a:gd name="connsiteX2" fmla="*/ 863011 w 988595"/>
                    <a:gd name="connsiteY2" fmla="*/ 797349 h 957190"/>
                    <a:gd name="connsiteX3" fmla="*/ 359921 w 988595"/>
                    <a:gd name="connsiteY3" fmla="*/ 939166 h 957190"/>
                    <a:gd name="connsiteX4" fmla="*/ 494298 w 988595"/>
                    <a:gd name="connsiteY4" fmla="*/ 478595 h 957190"/>
                    <a:gd name="connsiteX5" fmla="*/ 494297 w 988595"/>
                    <a:gd name="connsiteY5" fmla="*/ 0 h 957190"/>
                    <a:gd name="connsiteX0-1" fmla="*/ 494297 w 988595"/>
                    <a:gd name="connsiteY0-2" fmla="*/ 0 h 957190"/>
                    <a:gd name="connsiteX1-3" fmla="*/ 941237 w 988595"/>
                    <a:gd name="connsiteY1-4" fmla="*/ 274175 h 957190"/>
                    <a:gd name="connsiteX2-5" fmla="*/ 863011 w 988595"/>
                    <a:gd name="connsiteY2-6" fmla="*/ 797349 h 957190"/>
                    <a:gd name="connsiteX3-7" fmla="*/ 359921 w 988595"/>
                    <a:gd name="connsiteY3-8" fmla="*/ 939166 h 957190"/>
                    <a:gd name="connsiteX0-9" fmla="*/ 134376 w 682782"/>
                    <a:gd name="connsiteY0-10" fmla="*/ 0 h 957206"/>
                    <a:gd name="connsiteX1-11" fmla="*/ 581316 w 682782"/>
                    <a:gd name="connsiteY1-12" fmla="*/ 274175 h 957206"/>
                    <a:gd name="connsiteX2-13" fmla="*/ 503090 w 682782"/>
                    <a:gd name="connsiteY2-14" fmla="*/ 797349 h 957206"/>
                    <a:gd name="connsiteX3-15" fmla="*/ 0 w 682782"/>
                    <a:gd name="connsiteY3-16" fmla="*/ 939166 h 957206"/>
                    <a:gd name="connsiteX4-17" fmla="*/ 134377 w 682782"/>
                    <a:gd name="connsiteY4-18" fmla="*/ 478595 h 957206"/>
                    <a:gd name="connsiteX5-19" fmla="*/ 134376 w 682782"/>
                    <a:gd name="connsiteY5-20" fmla="*/ 0 h 957206"/>
                    <a:gd name="connsiteX0-21" fmla="*/ 134376 w 682782"/>
                    <a:gd name="connsiteY0-22" fmla="*/ 0 h 957206"/>
                    <a:gd name="connsiteX1-23" fmla="*/ 581316 w 682782"/>
                    <a:gd name="connsiteY1-24" fmla="*/ 274175 h 957206"/>
                    <a:gd name="connsiteX2-25" fmla="*/ 613927 w 682782"/>
                    <a:gd name="connsiteY2-26" fmla="*/ 677279 h 957206"/>
                    <a:gd name="connsiteX3-27" fmla="*/ 0 w 682782"/>
                    <a:gd name="connsiteY3-28" fmla="*/ 939166 h 957206"/>
                    <a:gd name="connsiteX0-29" fmla="*/ 134376 w 689132"/>
                    <a:gd name="connsiteY0-30" fmla="*/ 0 h 957206"/>
                    <a:gd name="connsiteX1-31" fmla="*/ 581316 w 689132"/>
                    <a:gd name="connsiteY1-32" fmla="*/ 274175 h 957206"/>
                    <a:gd name="connsiteX2-33" fmla="*/ 503090 w 689132"/>
                    <a:gd name="connsiteY2-34" fmla="*/ 797349 h 957206"/>
                    <a:gd name="connsiteX3-35" fmla="*/ 0 w 689132"/>
                    <a:gd name="connsiteY3-36" fmla="*/ 939166 h 957206"/>
                    <a:gd name="connsiteX4-37" fmla="*/ 134377 w 689132"/>
                    <a:gd name="connsiteY4-38" fmla="*/ 478595 h 957206"/>
                    <a:gd name="connsiteX5-39" fmla="*/ 134376 w 689132"/>
                    <a:gd name="connsiteY5-40" fmla="*/ 0 h 957206"/>
                    <a:gd name="connsiteX0-41" fmla="*/ 134376 w 689132"/>
                    <a:gd name="connsiteY0-42" fmla="*/ 0 h 957206"/>
                    <a:gd name="connsiteX1-43" fmla="*/ 599789 w 689132"/>
                    <a:gd name="connsiteY1-44" fmla="*/ 320357 h 957206"/>
                    <a:gd name="connsiteX2-45" fmla="*/ 613927 w 689132"/>
                    <a:gd name="connsiteY2-46" fmla="*/ 677279 h 957206"/>
                    <a:gd name="connsiteX3-47" fmla="*/ 0 w 689132"/>
                    <a:gd name="connsiteY3-48" fmla="*/ 939166 h 957206"/>
                  </a:gdLst>
                  <a:ahLst/>
                  <a:cxnLst>
                    <a:cxn ang="0">
                      <a:pos x="connsiteX0-1" y="connsiteY0-2"/>
                    </a:cxn>
                    <a:cxn ang="0">
                      <a:pos x="connsiteX1-3" y="connsiteY1-4"/>
                    </a:cxn>
                    <a:cxn ang="0">
                      <a:pos x="connsiteX2-5" y="connsiteY2-6"/>
                    </a:cxn>
                    <a:cxn ang="0">
                      <a:pos x="connsiteX3-7" y="connsiteY3-8"/>
                    </a:cxn>
                  </a:cxnLst>
                  <a:rect l="l" t="t" r="r" b="b"/>
                  <a:pathLst>
                    <a:path w="689132" h="957206" stroke="0" extrusionOk="0">
                      <a:moveTo>
                        <a:pt x="134376" y="0"/>
                      </a:moveTo>
                      <a:cubicBezTo>
                        <a:pt x="325586" y="0"/>
                        <a:pt x="499646" y="106777"/>
                        <a:pt x="581316" y="274175"/>
                      </a:cubicBezTo>
                      <a:cubicBezTo>
                        <a:pt x="666100" y="447955"/>
                        <a:pt x="635294" y="653985"/>
                        <a:pt x="503090" y="797349"/>
                      </a:cubicBezTo>
                      <a:cubicBezTo>
                        <a:pt x="377194" y="933871"/>
                        <a:pt x="181908" y="988921"/>
                        <a:pt x="0" y="939166"/>
                      </a:cubicBezTo>
                      <a:lnTo>
                        <a:pt x="134377" y="478595"/>
                      </a:lnTo>
                      <a:cubicBezTo>
                        <a:pt x="134377" y="319063"/>
                        <a:pt x="134376" y="159532"/>
                        <a:pt x="134376" y="0"/>
                      </a:cubicBezTo>
                      <a:close/>
                    </a:path>
                    <a:path w="689132" h="957206" fill="none">
                      <a:moveTo>
                        <a:pt x="134376" y="0"/>
                      </a:moveTo>
                      <a:cubicBezTo>
                        <a:pt x="325586" y="0"/>
                        <a:pt x="519864" y="207477"/>
                        <a:pt x="599789" y="320357"/>
                      </a:cubicBezTo>
                      <a:cubicBezTo>
                        <a:pt x="679714" y="433237"/>
                        <a:pt x="746131" y="533915"/>
                        <a:pt x="613927" y="677279"/>
                      </a:cubicBezTo>
                      <a:cubicBezTo>
                        <a:pt x="488031" y="813801"/>
                        <a:pt x="181908" y="988921"/>
                        <a:pt x="0" y="939166"/>
                      </a:cubicBezTo>
                    </a:path>
                  </a:pathLst>
                </a:custGeom>
                <a:grp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sp>
            <p:nvSpPr>
              <p:cNvPr id="93" name="Arc 92"/>
              <p:cNvSpPr/>
              <p:nvPr/>
            </p:nvSpPr>
            <p:spPr>
              <a:xfrm rot="20618722">
                <a:off x="5089877" y="1588886"/>
                <a:ext cx="982980" cy="830580"/>
              </a:xfrm>
              <a:prstGeom prst="arc">
                <a:avLst>
                  <a:gd name="adj1" fmla="val 16200000"/>
                  <a:gd name="adj2" fmla="val 2030295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94" name="Group 93"/>
              <p:cNvGrpSpPr/>
              <p:nvPr/>
            </p:nvGrpSpPr>
            <p:grpSpPr>
              <a:xfrm rot="3012606" flipH="1">
                <a:off x="6147229" y="2051057"/>
                <a:ext cx="615886" cy="1151927"/>
                <a:chOff x="3276236" y="5495635"/>
                <a:chExt cx="929913" cy="1542484"/>
              </a:xfrm>
              <a:solidFill>
                <a:schemeClr val="bg1"/>
              </a:solidFill>
            </p:grpSpPr>
            <p:sp>
              <p:nvSpPr>
                <p:cNvPr id="95" name="Oval 1"/>
                <p:cNvSpPr/>
                <p:nvPr/>
              </p:nvSpPr>
              <p:spPr>
                <a:xfrm>
                  <a:off x="3291712" y="5495635"/>
                  <a:ext cx="914437" cy="1089891"/>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37 w 914437"/>
                    <a:gd name="connsiteY0-2" fmla="*/ 632691 h 1089891"/>
                    <a:gd name="connsiteX1-3" fmla="*/ 438764 w 914437"/>
                    <a:gd name="connsiteY1-4" fmla="*/ 0 h 1089891"/>
                    <a:gd name="connsiteX2-5" fmla="*/ 914437 w 914437"/>
                    <a:gd name="connsiteY2-6" fmla="*/ 632691 h 1089891"/>
                    <a:gd name="connsiteX3-7" fmla="*/ 457237 w 914437"/>
                    <a:gd name="connsiteY3-8" fmla="*/ 1089891 h 1089891"/>
                    <a:gd name="connsiteX4-9" fmla="*/ 37 w 914437"/>
                    <a:gd name="connsiteY4-10" fmla="*/ 632691 h 10898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14437" h="1089891">
                      <a:moveTo>
                        <a:pt x="37" y="632691"/>
                      </a:moveTo>
                      <a:cubicBezTo>
                        <a:pt x="-3042" y="451043"/>
                        <a:pt x="186259" y="0"/>
                        <a:pt x="438764" y="0"/>
                      </a:cubicBezTo>
                      <a:cubicBezTo>
                        <a:pt x="691269" y="0"/>
                        <a:pt x="914437" y="380186"/>
                        <a:pt x="914437" y="632691"/>
                      </a:cubicBezTo>
                      <a:cubicBezTo>
                        <a:pt x="914437" y="885196"/>
                        <a:pt x="709742" y="1089891"/>
                        <a:pt x="457237" y="1089891"/>
                      </a:cubicBezTo>
                      <a:cubicBezTo>
                        <a:pt x="204732" y="1089891"/>
                        <a:pt x="3116" y="814339"/>
                        <a:pt x="37" y="632691"/>
                      </a:cubicBezTo>
                      <a:close/>
                    </a:path>
                  </a:pathLst>
                </a:cu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6" name="Arc 95"/>
                <p:cNvSpPr/>
                <p:nvPr/>
              </p:nvSpPr>
              <p:spPr>
                <a:xfrm rot="19189307">
                  <a:off x="3276236" y="6123719"/>
                  <a:ext cx="914400" cy="914400"/>
                </a:xfrm>
                <a:prstGeom prst="arc">
                  <a:avLst/>
                </a:prstGeom>
                <a:grp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97" name="Arc 83"/>
                <p:cNvSpPr/>
                <p:nvPr/>
              </p:nvSpPr>
              <p:spPr>
                <a:xfrm rot="15696471">
                  <a:off x="3375361" y="5503314"/>
                  <a:ext cx="689132" cy="752572"/>
                </a:xfrm>
                <a:custGeom>
                  <a:avLst/>
                  <a:gdLst>
                    <a:gd name="connsiteX0" fmla="*/ 494297 w 988595"/>
                    <a:gd name="connsiteY0" fmla="*/ 0 h 957190"/>
                    <a:gd name="connsiteX1" fmla="*/ 941237 w 988595"/>
                    <a:gd name="connsiteY1" fmla="*/ 274175 h 957190"/>
                    <a:gd name="connsiteX2" fmla="*/ 863011 w 988595"/>
                    <a:gd name="connsiteY2" fmla="*/ 797349 h 957190"/>
                    <a:gd name="connsiteX3" fmla="*/ 359921 w 988595"/>
                    <a:gd name="connsiteY3" fmla="*/ 939166 h 957190"/>
                    <a:gd name="connsiteX4" fmla="*/ 494298 w 988595"/>
                    <a:gd name="connsiteY4" fmla="*/ 478595 h 957190"/>
                    <a:gd name="connsiteX5" fmla="*/ 494297 w 988595"/>
                    <a:gd name="connsiteY5" fmla="*/ 0 h 957190"/>
                    <a:gd name="connsiteX0-1" fmla="*/ 494297 w 988595"/>
                    <a:gd name="connsiteY0-2" fmla="*/ 0 h 957190"/>
                    <a:gd name="connsiteX1-3" fmla="*/ 941237 w 988595"/>
                    <a:gd name="connsiteY1-4" fmla="*/ 274175 h 957190"/>
                    <a:gd name="connsiteX2-5" fmla="*/ 863011 w 988595"/>
                    <a:gd name="connsiteY2-6" fmla="*/ 797349 h 957190"/>
                    <a:gd name="connsiteX3-7" fmla="*/ 359921 w 988595"/>
                    <a:gd name="connsiteY3-8" fmla="*/ 939166 h 957190"/>
                    <a:gd name="connsiteX0-9" fmla="*/ 134376 w 682782"/>
                    <a:gd name="connsiteY0-10" fmla="*/ 0 h 957206"/>
                    <a:gd name="connsiteX1-11" fmla="*/ 581316 w 682782"/>
                    <a:gd name="connsiteY1-12" fmla="*/ 274175 h 957206"/>
                    <a:gd name="connsiteX2-13" fmla="*/ 503090 w 682782"/>
                    <a:gd name="connsiteY2-14" fmla="*/ 797349 h 957206"/>
                    <a:gd name="connsiteX3-15" fmla="*/ 0 w 682782"/>
                    <a:gd name="connsiteY3-16" fmla="*/ 939166 h 957206"/>
                    <a:gd name="connsiteX4-17" fmla="*/ 134377 w 682782"/>
                    <a:gd name="connsiteY4-18" fmla="*/ 478595 h 957206"/>
                    <a:gd name="connsiteX5-19" fmla="*/ 134376 w 682782"/>
                    <a:gd name="connsiteY5-20" fmla="*/ 0 h 957206"/>
                    <a:gd name="connsiteX0-21" fmla="*/ 134376 w 682782"/>
                    <a:gd name="connsiteY0-22" fmla="*/ 0 h 957206"/>
                    <a:gd name="connsiteX1-23" fmla="*/ 581316 w 682782"/>
                    <a:gd name="connsiteY1-24" fmla="*/ 274175 h 957206"/>
                    <a:gd name="connsiteX2-25" fmla="*/ 613927 w 682782"/>
                    <a:gd name="connsiteY2-26" fmla="*/ 677279 h 957206"/>
                    <a:gd name="connsiteX3-27" fmla="*/ 0 w 682782"/>
                    <a:gd name="connsiteY3-28" fmla="*/ 939166 h 957206"/>
                    <a:gd name="connsiteX0-29" fmla="*/ 134376 w 689132"/>
                    <a:gd name="connsiteY0-30" fmla="*/ 0 h 957206"/>
                    <a:gd name="connsiteX1-31" fmla="*/ 581316 w 689132"/>
                    <a:gd name="connsiteY1-32" fmla="*/ 274175 h 957206"/>
                    <a:gd name="connsiteX2-33" fmla="*/ 503090 w 689132"/>
                    <a:gd name="connsiteY2-34" fmla="*/ 797349 h 957206"/>
                    <a:gd name="connsiteX3-35" fmla="*/ 0 w 689132"/>
                    <a:gd name="connsiteY3-36" fmla="*/ 939166 h 957206"/>
                    <a:gd name="connsiteX4-37" fmla="*/ 134377 w 689132"/>
                    <a:gd name="connsiteY4-38" fmla="*/ 478595 h 957206"/>
                    <a:gd name="connsiteX5-39" fmla="*/ 134376 w 689132"/>
                    <a:gd name="connsiteY5-40" fmla="*/ 0 h 957206"/>
                    <a:gd name="connsiteX0-41" fmla="*/ 134376 w 689132"/>
                    <a:gd name="connsiteY0-42" fmla="*/ 0 h 957206"/>
                    <a:gd name="connsiteX1-43" fmla="*/ 599789 w 689132"/>
                    <a:gd name="connsiteY1-44" fmla="*/ 320357 h 957206"/>
                    <a:gd name="connsiteX2-45" fmla="*/ 613927 w 689132"/>
                    <a:gd name="connsiteY2-46" fmla="*/ 677279 h 957206"/>
                    <a:gd name="connsiteX3-47" fmla="*/ 0 w 689132"/>
                    <a:gd name="connsiteY3-48" fmla="*/ 939166 h 957206"/>
                  </a:gdLst>
                  <a:ahLst/>
                  <a:cxnLst>
                    <a:cxn ang="0">
                      <a:pos x="connsiteX0-1" y="connsiteY0-2"/>
                    </a:cxn>
                    <a:cxn ang="0">
                      <a:pos x="connsiteX1-3" y="connsiteY1-4"/>
                    </a:cxn>
                    <a:cxn ang="0">
                      <a:pos x="connsiteX2-5" y="connsiteY2-6"/>
                    </a:cxn>
                    <a:cxn ang="0">
                      <a:pos x="connsiteX3-7" y="connsiteY3-8"/>
                    </a:cxn>
                  </a:cxnLst>
                  <a:rect l="l" t="t" r="r" b="b"/>
                  <a:pathLst>
                    <a:path w="689132" h="957206" stroke="0" extrusionOk="0">
                      <a:moveTo>
                        <a:pt x="134376" y="0"/>
                      </a:moveTo>
                      <a:cubicBezTo>
                        <a:pt x="325586" y="0"/>
                        <a:pt x="499646" y="106777"/>
                        <a:pt x="581316" y="274175"/>
                      </a:cubicBezTo>
                      <a:cubicBezTo>
                        <a:pt x="666100" y="447955"/>
                        <a:pt x="635294" y="653985"/>
                        <a:pt x="503090" y="797349"/>
                      </a:cubicBezTo>
                      <a:cubicBezTo>
                        <a:pt x="377194" y="933871"/>
                        <a:pt x="181908" y="988921"/>
                        <a:pt x="0" y="939166"/>
                      </a:cubicBezTo>
                      <a:lnTo>
                        <a:pt x="134377" y="478595"/>
                      </a:lnTo>
                      <a:cubicBezTo>
                        <a:pt x="134377" y="319063"/>
                        <a:pt x="134376" y="159532"/>
                        <a:pt x="134376" y="0"/>
                      </a:cubicBezTo>
                      <a:close/>
                    </a:path>
                    <a:path w="689132" h="957206" fill="none">
                      <a:moveTo>
                        <a:pt x="134376" y="0"/>
                      </a:moveTo>
                      <a:cubicBezTo>
                        <a:pt x="325586" y="0"/>
                        <a:pt x="519864" y="207477"/>
                        <a:pt x="599789" y="320357"/>
                      </a:cubicBezTo>
                      <a:cubicBezTo>
                        <a:pt x="679714" y="433237"/>
                        <a:pt x="746131" y="533915"/>
                        <a:pt x="613927" y="677279"/>
                      </a:cubicBezTo>
                      <a:cubicBezTo>
                        <a:pt x="488031" y="813801"/>
                        <a:pt x="181908" y="988921"/>
                        <a:pt x="0" y="939166"/>
                      </a:cubicBezTo>
                    </a:path>
                  </a:pathLst>
                </a:custGeom>
                <a:grp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cxnSp>
          <p:nvCxnSpPr>
            <p:cNvPr id="25" name="Straight Connector 24"/>
            <p:cNvCxnSpPr>
              <a:endCxn id="99" idx="1"/>
            </p:cNvCxnSpPr>
            <p:nvPr/>
          </p:nvCxnSpPr>
          <p:spPr>
            <a:xfrm flipV="1">
              <a:off x="2595418" y="1516606"/>
              <a:ext cx="23800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2595418" y="2031141"/>
              <a:ext cx="156701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2595418" y="2564262"/>
              <a:ext cx="127400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2595418" y="3113991"/>
              <a:ext cx="9757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2595418" y="3614172"/>
              <a:ext cx="75833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2595418" y="4074929"/>
              <a:ext cx="78350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a:stCxn id="6" idx="1"/>
            </p:cNvCxnSpPr>
            <p:nvPr/>
          </p:nvCxnSpPr>
          <p:spPr>
            <a:xfrm>
              <a:off x="5770412" y="1506933"/>
              <a:ext cx="23205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6611588" y="2000274"/>
              <a:ext cx="151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6895035" y="2512289"/>
              <a:ext cx="122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7262932" y="3045445"/>
              <a:ext cx="8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V="1">
              <a:off x="7451326" y="3526251"/>
              <a:ext cx="64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7401116" y="4074929"/>
              <a:ext cx="72468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80730" y="1065320"/>
            <a:ext cx="9410330" cy="1476375"/>
          </a:xfrm>
          <a:prstGeom prst="rect">
            <a:avLst/>
          </a:prstGeom>
          <a:noFill/>
        </p:spPr>
        <p:txBody>
          <a:bodyPr wrap="square" rtlCol="0">
            <a:spAutoFit/>
          </a:bodyPr>
          <a:lstStyle/>
          <a:p>
            <a:r>
              <a:rPr lang="en-US" dirty="0"/>
              <a:t>2</a:t>
            </a:r>
            <a:r>
              <a:rPr lang="en-US" baseline="30000" dirty="0"/>
              <a:t>nd</a:t>
            </a:r>
            <a:r>
              <a:rPr lang="en-US" dirty="0"/>
              <a:t> page- enter Patient’s name, age/sex and date</a:t>
            </a:r>
          </a:p>
          <a:p>
            <a:r>
              <a:rPr lang="en-US" dirty="0"/>
              <a:t>3</a:t>
            </a:r>
            <a:r>
              <a:rPr lang="en-US" baseline="30000" dirty="0"/>
              <a:t>rd</a:t>
            </a:r>
            <a:r>
              <a:rPr lang="en-US" dirty="0"/>
              <a:t>- Mixed dentition/ permanent dentition          </a:t>
            </a:r>
          </a:p>
          <a:p>
            <a:endParaRPr lang="en-US" dirty="0"/>
          </a:p>
          <a:p>
            <a:r>
              <a:rPr lang="en-US" dirty="0"/>
              <a:t>Cast/ cephalometric analysis </a:t>
            </a:r>
          </a:p>
          <a:p>
            <a:r>
              <a:rPr lang="en-US" dirty="0"/>
              <a:t>Last page- View all results, in the bottom- save as file. Do you want to share it? Mail, </a:t>
            </a:r>
            <a:r>
              <a:rPr lang="en-US" dirty="0" err="1"/>
              <a:t>what’sapp</a:t>
            </a:r>
            <a:endParaRPr lang="en-IN" dirty="0"/>
          </a:p>
        </p:txBody>
      </p:sp>
      <p:grpSp>
        <p:nvGrpSpPr>
          <p:cNvPr id="7" name="Group 6"/>
          <p:cNvGrpSpPr/>
          <p:nvPr/>
        </p:nvGrpSpPr>
        <p:grpSpPr>
          <a:xfrm>
            <a:off x="1667282" y="1652732"/>
            <a:ext cx="914400" cy="301841"/>
            <a:chOff x="1535837" y="1953087"/>
            <a:chExt cx="914400" cy="301841"/>
          </a:xfrm>
        </p:grpSpPr>
        <p:cxnSp>
          <p:nvCxnSpPr>
            <p:cNvPr id="4" name="Straight Arrow Connector 3"/>
            <p:cNvCxnSpPr/>
            <p:nvPr/>
          </p:nvCxnSpPr>
          <p:spPr>
            <a:xfrm flipH="1">
              <a:off x="1535837" y="1953087"/>
              <a:ext cx="692458" cy="2663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a:off x="2201662" y="1961965"/>
              <a:ext cx="248575" cy="2929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Text Box 3"/>
          <p:cNvSpPr txBox="1"/>
          <p:nvPr/>
        </p:nvSpPr>
        <p:spPr>
          <a:xfrm>
            <a:off x="2770187" y="483159"/>
            <a:ext cx="5937392" cy="538609"/>
          </a:xfrm>
          <a:prstGeom prst="rect">
            <a:avLst/>
          </a:prstGeom>
          <a:noFill/>
        </p:spPr>
        <p:txBody>
          <a:bodyPr wrap="square" rtlCol="0">
            <a:spAutoFit/>
          </a:bodyPr>
          <a:lstStyle/>
          <a:p>
            <a:r>
              <a:rPr lang="en-IN" altLang="en-US" b="1" dirty="0"/>
              <a:t>                      </a:t>
            </a:r>
            <a:r>
              <a:rPr lang="en-IN" altLang="en-US" b="1" u="sng" dirty="0"/>
              <a:t>SPACE REQUIRED IN MANDIBULAR ARCH</a:t>
            </a:r>
          </a:p>
          <a:p>
            <a:r>
              <a:rPr lang="en-IN" altLang="en-US" sz="1100" dirty="0"/>
              <a:t>    maximum </a:t>
            </a:r>
            <a:r>
              <a:rPr lang="en-IN" altLang="en-US" sz="1100" dirty="0" err="1"/>
              <a:t>mesio</a:t>
            </a:r>
            <a:r>
              <a:rPr lang="en-IN" altLang="en-US" sz="1100" dirty="0"/>
              <a:t>-distal width of each tooth </a:t>
            </a:r>
            <a:r>
              <a:rPr lang="en-IN" altLang="en-US" sz="1100" b="1" dirty="0"/>
              <a:t>in millimetres</a:t>
            </a:r>
            <a:r>
              <a:rPr lang="en-IN" altLang="en-US" sz="1100" dirty="0"/>
              <a:t>, preferably with digital Vernier calliper</a:t>
            </a:r>
            <a:endParaRPr lang="en-IN" altLang="en-US" sz="1100" b="1" u="sng" dirty="0"/>
          </a:p>
        </p:txBody>
      </p:sp>
      <p:sp>
        <p:nvSpPr>
          <p:cNvPr id="157" name="TextBox 156"/>
          <p:cNvSpPr txBox="1"/>
          <p:nvPr/>
        </p:nvSpPr>
        <p:spPr>
          <a:xfrm>
            <a:off x="3866358" y="195943"/>
            <a:ext cx="1570667" cy="369332"/>
          </a:xfrm>
          <a:prstGeom prst="rect">
            <a:avLst/>
          </a:prstGeom>
          <a:solidFill>
            <a:schemeClr val="accent2"/>
          </a:solidFill>
        </p:spPr>
        <p:txBody>
          <a:bodyPr wrap="square" rtlCol="0">
            <a:spAutoFit/>
          </a:bodyPr>
          <a:lstStyle/>
          <a:p>
            <a:r>
              <a:rPr lang="en-IN" dirty="0"/>
              <a:t>S13-2</a:t>
            </a:r>
          </a:p>
        </p:txBody>
      </p:sp>
      <p:grpSp>
        <p:nvGrpSpPr>
          <p:cNvPr id="62" name="Group 61"/>
          <p:cNvGrpSpPr/>
          <p:nvPr/>
        </p:nvGrpSpPr>
        <p:grpSpPr>
          <a:xfrm>
            <a:off x="725302" y="1476257"/>
            <a:ext cx="10731134" cy="3824760"/>
            <a:chOff x="725302" y="1476257"/>
            <a:chExt cx="10731134" cy="3824760"/>
          </a:xfrm>
        </p:grpSpPr>
        <p:grpSp>
          <p:nvGrpSpPr>
            <p:cNvPr id="158" name="Group 157"/>
            <p:cNvGrpSpPr/>
            <p:nvPr/>
          </p:nvGrpSpPr>
          <p:grpSpPr>
            <a:xfrm>
              <a:off x="725302" y="1476257"/>
              <a:ext cx="10731134" cy="3824760"/>
              <a:chOff x="725302" y="1476257"/>
              <a:chExt cx="10731134" cy="3824760"/>
            </a:xfrm>
          </p:grpSpPr>
          <p:grpSp>
            <p:nvGrpSpPr>
              <p:cNvPr id="153" name="Group 152"/>
              <p:cNvGrpSpPr/>
              <p:nvPr/>
            </p:nvGrpSpPr>
            <p:grpSpPr>
              <a:xfrm>
                <a:off x="3260144" y="1833619"/>
                <a:ext cx="4039662" cy="3102637"/>
                <a:chOff x="3260144" y="1833619"/>
                <a:chExt cx="4039662" cy="3102637"/>
              </a:xfrm>
            </p:grpSpPr>
            <p:sp>
              <p:nvSpPr>
                <p:cNvPr id="3" name="Block Arc 143"/>
                <p:cNvSpPr/>
                <p:nvPr/>
              </p:nvSpPr>
              <p:spPr>
                <a:xfrm rot="10800000">
                  <a:off x="3260144" y="1833619"/>
                  <a:ext cx="4032196" cy="2812040"/>
                </a:xfrm>
                <a:custGeom>
                  <a:avLst/>
                  <a:gdLst>
                    <a:gd name="connsiteX0" fmla="*/ 3367 w 3977194"/>
                    <a:gd name="connsiteY0" fmla="*/ 2902205 h 5485356"/>
                    <a:gd name="connsiteX1" fmla="*/ 734760 w 3977194"/>
                    <a:gd name="connsiteY1" fmla="*/ 613871 h 5485356"/>
                    <a:gd name="connsiteX2" fmla="*/ 3332061 w 3977194"/>
                    <a:gd name="connsiteY2" fmla="*/ 720548 h 5485356"/>
                    <a:gd name="connsiteX3" fmla="*/ 3967717 w 3977194"/>
                    <a:gd name="connsiteY3" fmla="*/ 3010127 h 5485356"/>
                    <a:gd name="connsiteX4" fmla="*/ 2980051 w 3977194"/>
                    <a:gd name="connsiteY4" fmla="*/ 2876658 h 5485356"/>
                    <a:gd name="connsiteX5" fmla="*/ 2744007 w 3977194"/>
                    <a:gd name="connsiteY5" fmla="*/ 1605663 h 5485356"/>
                    <a:gd name="connsiteX6" fmla="*/ 1273264 w 3977194"/>
                    <a:gd name="connsiteY6" fmla="*/ 1528163 h 5485356"/>
                    <a:gd name="connsiteX7" fmla="*/ 995255 w 3977194"/>
                    <a:gd name="connsiteY7" fmla="*/ 2822500 h 5485356"/>
                    <a:gd name="connsiteX8" fmla="*/ 3367 w 3977194"/>
                    <a:gd name="connsiteY8" fmla="*/ 2902205 h 5485356"/>
                    <a:gd name="connsiteX0-1" fmla="*/ 3373 w 3977213"/>
                    <a:gd name="connsiteY0-2" fmla="*/ 2902209 h 3010131"/>
                    <a:gd name="connsiteX1-3" fmla="*/ 734766 w 3977213"/>
                    <a:gd name="connsiteY1-4" fmla="*/ 613875 h 3010131"/>
                    <a:gd name="connsiteX2-5" fmla="*/ 3332067 w 3977213"/>
                    <a:gd name="connsiteY2-6" fmla="*/ 720552 h 3010131"/>
                    <a:gd name="connsiteX3-7" fmla="*/ 3967723 w 3977213"/>
                    <a:gd name="connsiteY3-8" fmla="*/ 3010131 h 3010131"/>
                    <a:gd name="connsiteX4-9" fmla="*/ 2980057 w 3977213"/>
                    <a:gd name="connsiteY4-10" fmla="*/ 2876662 h 3010131"/>
                    <a:gd name="connsiteX5-11" fmla="*/ 2744013 w 3977213"/>
                    <a:gd name="connsiteY5-12" fmla="*/ 1605667 h 3010131"/>
                    <a:gd name="connsiteX6-13" fmla="*/ 2050745 w 3977213"/>
                    <a:gd name="connsiteY6-14" fmla="*/ 816468 h 3010131"/>
                    <a:gd name="connsiteX7-15" fmla="*/ 1273270 w 3977213"/>
                    <a:gd name="connsiteY7-16" fmla="*/ 1528167 h 3010131"/>
                    <a:gd name="connsiteX8-17" fmla="*/ 995261 w 3977213"/>
                    <a:gd name="connsiteY8-18" fmla="*/ 2822504 h 3010131"/>
                    <a:gd name="connsiteX9" fmla="*/ 3373 w 3977213"/>
                    <a:gd name="connsiteY9" fmla="*/ 2902209 h 3010131"/>
                    <a:gd name="connsiteX0-19" fmla="*/ 3373 w 3977213"/>
                    <a:gd name="connsiteY0-20" fmla="*/ 2902209 h 3010131"/>
                    <a:gd name="connsiteX1-21" fmla="*/ 734766 w 3977213"/>
                    <a:gd name="connsiteY1-22" fmla="*/ 613875 h 3010131"/>
                    <a:gd name="connsiteX2-23" fmla="*/ 3332067 w 3977213"/>
                    <a:gd name="connsiteY2-24" fmla="*/ 720552 h 3010131"/>
                    <a:gd name="connsiteX3-25" fmla="*/ 3967723 w 3977213"/>
                    <a:gd name="connsiteY3-26" fmla="*/ 3010131 h 3010131"/>
                    <a:gd name="connsiteX4-27" fmla="*/ 2980057 w 3977213"/>
                    <a:gd name="connsiteY4-28" fmla="*/ 2876662 h 3010131"/>
                    <a:gd name="connsiteX5-29" fmla="*/ 2744013 w 3977213"/>
                    <a:gd name="connsiteY5-30" fmla="*/ 1605667 h 3010131"/>
                    <a:gd name="connsiteX6-31" fmla="*/ 2050745 w 3977213"/>
                    <a:gd name="connsiteY6-32" fmla="*/ 851979 h 3010131"/>
                    <a:gd name="connsiteX7-33" fmla="*/ 1273270 w 3977213"/>
                    <a:gd name="connsiteY7-34" fmla="*/ 1528167 h 3010131"/>
                    <a:gd name="connsiteX8-35" fmla="*/ 995261 w 3977213"/>
                    <a:gd name="connsiteY8-36" fmla="*/ 2822504 h 3010131"/>
                    <a:gd name="connsiteX9-37" fmla="*/ 3373 w 3977213"/>
                    <a:gd name="connsiteY9-38" fmla="*/ 2902209 h 3010131"/>
                    <a:gd name="connsiteX0-39" fmla="*/ 3373 w 3977213"/>
                    <a:gd name="connsiteY0-40" fmla="*/ 2902209 h 3010131"/>
                    <a:gd name="connsiteX1-41" fmla="*/ 734766 w 3977213"/>
                    <a:gd name="connsiteY1-42" fmla="*/ 613875 h 3010131"/>
                    <a:gd name="connsiteX2-43" fmla="*/ 3332067 w 3977213"/>
                    <a:gd name="connsiteY2-44" fmla="*/ 720552 h 3010131"/>
                    <a:gd name="connsiteX3-45" fmla="*/ 3967723 w 3977213"/>
                    <a:gd name="connsiteY3-46" fmla="*/ 3010131 h 3010131"/>
                    <a:gd name="connsiteX4-47" fmla="*/ 2980057 w 3977213"/>
                    <a:gd name="connsiteY4-48" fmla="*/ 2876662 h 3010131"/>
                    <a:gd name="connsiteX5-49" fmla="*/ 2894933 w 3977213"/>
                    <a:gd name="connsiteY5-50" fmla="*/ 1534645 h 3010131"/>
                    <a:gd name="connsiteX6-51" fmla="*/ 2050745 w 3977213"/>
                    <a:gd name="connsiteY6-52" fmla="*/ 851979 h 3010131"/>
                    <a:gd name="connsiteX7-53" fmla="*/ 1273270 w 3977213"/>
                    <a:gd name="connsiteY7-54" fmla="*/ 1528167 h 3010131"/>
                    <a:gd name="connsiteX8-55" fmla="*/ 995261 w 3977213"/>
                    <a:gd name="connsiteY8-56" fmla="*/ 2822504 h 3010131"/>
                    <a:gd name="connsiteX9-57" fmla="*/ 3373 w 3977213"/>
                    <a:gd name="connsiteY9-58" fmla="*/ 2902209 h 3010131"/>
                    <a:gd name="connsiteX0-59" fmla="*/ 3373 w 3977213"/>
                    <a:gd name="connsiteY0-60" fmla="*/ 2902209 h 3010131"/>
                    <a:gd name="connsiteX1-61" fmla="*/ 734766 w 3977213"/>
                    <a:gd name="connsiteY1-62" fmla="*/ 613875 h 3010131"/>
                    <a:gd name="connsiteX2-63" fmla="*/ 3332067 w 3977213"/>
                    <a:gd name="connsiteY2-64" fmla="*/ 720552 h 3010131"/>
                    <a:gd name="connsiteX3-65" fmla="*/ 3967723 w 3977213"/>
                    <a:gd name="connsiteY3-66" fmla="*/ 3010131 h 3010131"/>
                    <a:gd name="connsiteX4-67" fmla="*/ 3175366 w 3977213"/>
                    <a:gd name="connsiteY4-68" fmla="*/ 2796763 h 3010131"/>
                    <a:gd name="connsiteX5-69" fmla="*/ 2894933 w 3977213"/>
                    <a:gd name="connsiteY5-70" fmla="*/ 1534645 h 3010131"/>
                    <a:gd name="connsiteX6-71" fmla="*/ 2050745 w 3977213"/>
                    <a:gd name="connsiteY6-72" fmla="*/ 851979 h 3010131"/>
                    <a:gd name="connsiteX7-73" fmla="*/ 1273270 w 3977213"/>
                    <a:gd name="connsiteY7-74" fmla="*/ 1528167 h 3010131"/>
                    <a:gd name="connsiteX8-75" fmla="*/ 995261 w 3977213"/>
                    <a:gd name="connsiteY8-76" fmla="*/ 2822504 h 3010131"/>
                    <a:gd name="connsiteX9-77" fmla="*/ 3373 w 3977213"/>
                    <a:gd name="connsiteY9-78" fmla="*/ 2902209 h 3010131"/>
                    <a:gd name="connsiteX0-79" fmla="*/ 3373 w 3977213"/>
                    <a:gd name="connsiteY0-80" fmla="*/ 2902209 h 3010131"/>
                    <a:gd name="connsiteX1-81" fmla="*/ 734766 w 3977213"/>
                    <a:gd name="connsiteY1-82" fmla="*/ 613875 h 3010131"/>
                    <a:gd name="connsiteX2-83" fmla="*/ 3332067 w 3977213"/>
                    <a:gd name="connsiteY2-84" fmla="*/ 720552 h 3010131"/>
                    <a:gd name="connsiteX3-85" fmla="*/ 3967723 w 3977213"/>
                    <a:gd name="connsiteY3-86" fmla="*/ 3010131 h 3010131"/>
                    <a:gd name="connsiteX4-87" fmla="*/ 3175366 w 3977213"/>
                    <a:gd name="connsiteY4-88" fmla="*/ 2796763 h 3010131"/>
                    <a:gd name="connsiteX5-89" fmla="*/ 2894933 w 3977213"/>
                    <a:gd name="connsiteY5-90" fmla="*/ 1534645 h 3010131"/>
                    <a:gd name="connsiteX6-91" fmla="*/ 2050745 w 3977213"/>
                    <a:gd name="connsiteY6-92" fmla="*/ 851979 h 3010131"/>
                    <a:gd name="connsiteX7-93" fmla="*/ 1148983 w 3977213"/>
                    <a:gd name="connsiteY7-94" fmla="*/ 1439391 h 3010131"/>
                    <a:gd name="connsiteX8-95" fmla="*/ 995261 w 3977213"/>
                    <a:gd name="connsiteY8-96" fmla="*/ 2822504 h 3010131"/>
                    <a:gd name="connsiteX9-97" fmla="*/ 3373 w 3977213"/>
                    <a:gd name="connsiteY9-98" fmla="*/ 2902209 h 3010131"/>
                    <a:gd name="connsiteX0-99" fmla="*/ 3373 w 3977213"/>
                    <a:gd name="connsiteY0-100" fmla="*/ 2902209 h 3010131"/>
                    <a:gd name="connsiteX1-101" fmla="*/ 734766 w 3977213"/>
                    <a:gd name="connsiteY1-102" fmla="*/ 613875 h 3010131"/>
                    <a:gd name="connsiteX2-103" fmla="*/ 3332067 w 3977213"/>
                    <a:gd name="connsiteY2-104" fmla="*/ 720552 h 3010131"/>
                    <a:gd name="connsiteX3-105" fmla="*/ 3967723 w 3977213"/>
                    <a:gd name="connsiteY3-106" fmla="*/ 3010131 h 3010131"/>
                    <a:gd name="connsiteX4-107" fmla="*/ 3175366 w 3977213"/>
                    <a:gd name="connsiteY4-108" fmla="*/ 2796763 h 3010131"/>
                    <a:gd name="connsiteX5-109" fmla="*/ 2894933 w 3977213"/>
                    <a:gd name="connsiteY5-110" fmla="*/ 1534645 h 3010131"/>
                    <a:gd name="connsiteX6-111" fmla="*/ 2032990 w 3977213"/>
                    <a:gd name="connsiteY6-112" fmla="*/ 718814 h 3010131"/>
                    <a:gd name="connsiteX7-113" fmla="*/ 1148983 w 3977213"/>
                    <a:gd name="connsiteY7-114" fmla="*/ 1439391 h 3010131"/>
                    <a:gd name="connsiteX8-115" fmla="*/ 995261 w 3977213"/>
                    <a:gd name="connsiteY8-116" fmla="*/ 2822504 h 3010131"/>
                    <a:gd name="connsiteX9-117" fmla="*/ 3373 w 3977213"/>
                    <a:gd name="connsiteY9-118" fmla="*/ 2902209 h 3010131"/>
                    <a:gd name="connsiteX0-119" fmla="*/ 3373 w 3977213"/>
                    <a:gd name="connsiteY0-120" fmla="*/ 2902209 h 3010131"/>
                    <a:gd name="connsiteX1-121" fmla="*/ 734766 w 3977213"/>
                    <a:gd name="connsiteY1-122" fmla="*/ 613875 h 3010131"/>
                    <a:gd name="connsiteX2-123" fmla="*/ 3332067 w 3977213"/>
                    <a:gd name="connsiteY2-124" fmla="*/ 720552 h 3010131"/>
                    <a:gd name="connsiteX3-125" fmla="*/ 3967723 w 3977213"/>
                    <a:gd name="connsiteY3-126" fmla="*/ 3010131 h 3010131"/>
                    <a:gd name="connsiteX4-127" fmla="*/ 3175366 w 3977213"/>
                    <a:gd name="connsiteY4-128" fmla="*/ 2796763 h 3010131"/>
                    <a:gd name="connsiteX5-129" fmla="*/ 2894933 w 3977213"/>
                    <a:gd name="connsiteY5-130" fmla="*/ 1534645 h 3010131"/>
                    <a:gd name="connsiteX6-131" fmla="*/ 2032990 w 3977213"/>
                    <a:gd name="connsiteY6-132" fmla="*/ 718814 h 3010131"/>
                    <a:gd name="connsiteX7-133" fmla="*/ 1148983 w 3977213"/>
                    <a:gd name="connsiteY7-134" fmla="*/ 1439391 h 3010131"/>
                    <a:gd name="connsiteX8-135" fmla="*/ 799952 w 3977213"/>
                    <a:gd name="connsiteY8-136" fmla="*/ 2778116 h 3010131"/>
                    <a:gd name="connsiteX9-137" fmla="*/ 3373 w 3977213"/>
                    <a:gd name="connsiteY9-138" fmla="*/ 2902209 h 3010131"/>
                    <a:gd name="connsiteX0-139" fmla="*/ 3791 w 3974761"/>
                    <a:gd name="connsiteY0-140" fmla="*/ 2679097 h 2787019"/>
                    <a:gd name="connsiteX1-141" fmla="*/ 735184 w 3974761"/>
                    <a:gd name="connsiteY1-142" fmla="*/ 390763 h 2787019"/>
                    <a:gd name="connsiteX2-143" fmla="*/ 3199320 w 3974761"/>
                    <a:gd name="connsiteY2-144" fmla="*/ 568461 h 2787019"/>
                    <a:gd name="connsiteX3-145" fmla="*/ 3968141 w 3974761"/>
                    <a:gd name="connsiteY3-146" fmla="*/ 2787019 h 2787019"/>
                    <a:gd name="connsiteX4-147" fmla="*/ 3175784 w 3974761"/>
                    <a:gd name="connsiteY4-148" fmla="*/ 2573651 h 2787019"/>
                    <a:gd name="connsiteX5-149" fmla="*/ 2895351 w 3974761"/>
                    <a:gd name="connsiteY5-150" fmla="*/ 1311533 h 2787019"/>
                    <a:gd name="connsiteX6-151" fmla="*/ 2033408 w 3974761"/>
                    <a:gd name="connsiteY6-152" fmla="*/ 495702 h 2787019"/>
                    <a:gd name="connsiteX7-153" fmla="*/ 1149401 w 3974761"/>
                    <a:gd name="connsiteY7-154" fmla="*/ 1216279 h 2787019"/>
                    <a:gd name="connsiteX8-155" fmla="*/ 800370 w 3974761"/>
                    <a:gd name="connsiteY8-156" fmla="*/ 2555004 h 2787019"/>
                    <a:gd name="connsiteX9-157" fmla="*/ 3791 w 3974761"/>
                    <a:gd name="connsiteY9-158" fmla="*/ 2679097 h 2787019"/>
                    <a:gd name="connsiteX0-159" fmla="*/ 2327 w 3974091"/>
                    <a:gd name="connsiteY0-160" fmla="*/ 2456735 h 2564657"/>
                    <a:gd name="connsiteX1-161" fmla="*/ 911273 w 3974091"/>
                    <a:gd name="connsiteY1-162" fmla="*/ 221667 h 2564657"/>
                    <a:gd name="connsiteX2-163" fmla="*/ 3197856 w 3974091"/>
                    <a:gd name="connsiteY2-164" fmla="*/ 346099 h 2564657"/>
                    <a:gd name="connsiteX3-165" fmla="*/ 3966677 w 3974091"/>
                    <a:gd name="connsiteY3-166" fmla="*/ 2564657 h 2564657"/>
                    <a:gd name="connsiteX4-167" fmla="*/ 3174320 w 3974091"/>
                    <a:gd name="connsiteY4-168" fmla="*/ 2351289 h 2564657"/>
                    <a:gd name="connsiteX5-169" fmla="*/ 2893887 w 3974091"/>
                    <a:gd name="connsiteY5-170" fmla="*/ 1089171 h 2564657"/>
                    <a:gd name="connsiteX6-171" fmla="*/ 2031944 w 3974091"/>
                    <a:gd name="connsiteY6-172" fmla="*/ 273340 h 2564657"/>
                    <a:gd name="connsiteX7-173" fmla="*/ 1147937 w 3974091"/>
                    <a:gd name="connsiteY7-174" fmla="*/ 993917 h 2564657"/>
                    <a:gd name="connsiteX8-175" fmla="*/ 798906 w 3974091"/>
                    <a:gd name="connsiteY8-176" fmla="*/ 2332642 h 2564657"/>
                    <a:gd name="connsiteX9-177" fmla="*/ 2327 w 3974091"/>
                    <a:gd name="connsiteY9-178" fmla="*/ 2456735 h 2564657"/>
                    <a:gd name="connsiteX0-179" fmla="*/ 2297 w 3973444"/>
                    <a:gd name="connsiteY0-180" fmla="*/ 2495233 h 2603155"/>
                    <a:gd name="connsiteX1-181" fmla="*/ 911243 w 3973444"/>
                    <a:gd name="connsiteY1-182" fmla="*/ 260165 h 2603155"/>
                    <a:gd name="connsiteX2-183" fmla="*/ 3162315 w 3973444"/>
                    <a:gd name="connsiteY2-184" fmla="*/ 307358 h 2603155"/>
                    <a:gd name="connsiteX3-185" fmla="*/ 3966647 w 3973444"/>
                    <a:gd name="connsiteY3-186" fmla="*/ 2603155 h 2603155"/>
                    <a:gd name="connsiteX4-187" fmla="*/ 3174290 w 3973444"/>
                    <a:gd name="connsiteY4-188" fmla="*/ 2389787 h 2603155"/>
                    <a:gd name="connsiteX5-189" fmla="*/ 2893857 w 3973444"/>
                    <a:gd name="connsiteY5-190" fmla="*/ 1127669 h 2603155"/>
                    <a:gd name="connsiteX6-191" fmla="*/ 2031914 w 3973444"/>
                    <a:gd name="connsiteY6-192" fmla="*/ 311838 h 2603155"/>
                    <a:gd name="connsiteX7-193" fmla="*/ 1147907 w 3973444"/>
                    <a:gd name="connsiteY7-194" fmla="*/ 1032415 h 2603155"/>
                    <a:gd name="connsiteX8-195" fmla="*/ 798876 w 3973444"/>
                    <a:gd name="connsiteY8-196" fmla="*/ 2371140 h 2603155"/>
                    <a:gd name="connsiteX9-197" fmla="*/ 2297 w 3973444"/>
                    <a:gd name="connsiteY9-198" fmla="*/ 2495233 h 2603155"/>
                    <a:gd name="connsiteX0-199" fmla="*/ 2438 w 3973654"/>
                    <a:gd name="connsiteY0-200" fmla="*/ 2516084 h 2624006"/>
                    <a:gd name="connsiteX1-201" fmla="*/ 884751 w 3973654"/>
                    <a:gd name="connsiteY1-202" fmla="*/ 246687 h 2624006"/>
                    <a:gd name="connsiteX2-203" fmla="*/ 3162456 w 3973654"/>
                    <a:gd name="connsiteY2-204" fmla="*/ 328209 h 2624006"/>
                    <a:gd name="connsiteX3-205" fmla="*/ 3966788 w 3973654"/>
                    <a:gd name="connsiteY3-206" fmla="*/ 2624006 h 2624006"/>
                    <a:gd name="connsiteX4-207" fmla="*/ 3174431 w 3973654"/>
                    <a:gd name="connsiteY4-208" fmla="*/ 2410638 h 2624006"/>
                    <a:gd name="connsiteX5-209" fmla="*/ 2893998 w 3973654"/>
                    <a:gd name="connsiteY5-210" fmla="*/ 1148520 h 2624006"/>
                    <a:gd name="connsiteX6-211" fmla="*/ 2032055 w 3973654"/>
                    <a:gd name="connsiteY6-212" fmla="*/ 332689 h 2624006"/>
                    <a:gd name="connsiteX7-213" fmla="*/ 1148048 w 3973654"/>
                    <a:gd name="connsiteY7-214" fmla="*/ 1053266 h 2624006"/>
                    <a:gd name="connsiteX8-215" fmla="*/ 799017 w 3973654"/>
                    <a:gd name="connsiteY8-216" fmla="*/ 2391991 h 2624006"/>
                    <a:gd name="connsiteX9-217" fmla="*/ 2438 w 3973654"/>
                    <a:gd name="connsiteY9-218" fmla="*/ 2516084 h 2624006"/>
                    <a:gd name="connsiteX0-219" fmla="*/ 1754 w 3972550"/>
                    <a:gd name="connsiteY0-220" fmla="*/ 2614478 h 2722400"/>
                    <a:gd name="connsiteX1-221" fmla="*/ 1052743 w 3972550"/>
                    <a:gd name="connsiteY1-222" fmla="*/ 199186 h 2722400"/>
                    <a:gd name="connsiteX2-223" fmla="*/ 3161772 w 3972550"/>
                    <a:gd name="connsiteY2-224" fmla="*/ 426603 h 2722400"/>
                    <a:gd name="connsiteX3-225" fmla="*/ 3966104 w 3972550"/>
                    <a:gd name="connsiteY3-226" fmla="*/ 2722400 h 2722400"/>
                    <a:gd name="connsiteX4-227" fmla="*/ 3173747 w 3972550"/>
                    <a:gd name="connsiteY4-228" fmla="*/ 2509032 h 2722400"/>
                    <a:gd name="connsiteX5-229" fmla="*/ 2893314 w 3972550"/>
                    <a:gd name="connsiteY5-230" fmla="*/ 1246914 h 2722400"/>
                    <a:gd name="connsiteX6-231" fmla="*/ 2031371 w 3972550"/>
                    <a:gd name="connsiteY6-232" fmla="*/ 431083 h 2722400"/>
                    <a:gd name="connsiteX7-233" fmla="*/ 1147364 w 3972550"/>
                    <a:gd name="connsiteY7-234" fmla="*/ 1151660 h 2722400"/>
                    <a:gd name="connsiteX8-235" fmla="*/ 798333 w 3972550"/>
                    <a:gd name="connsiteY8-236" fmla="*/ 2490385 h 2722400"/>
                    <a:gd name="connsiteX9-237" fmla="*/ 1754 w 3972550"/>
                    <a:gd name="connsiteY9-238" fmla="*/ 2614478 h 2722400"/>
                    <a:gd name="connsiteX0-239" fmla="*/ 1724 w 3971729"/>
                    <a:gd name="connsiteY0-240" fmla="*/ 2632079 h 2740001"/>
                    <a:gd name="connsiteX1-241" fmla="*/ 1052713 w 3971729"/>
                    <a:gd name="connsiteY1-242" fmla="*/ 216787 h 2740001"/>
                    <a:gd name="connsiteX2-243" fmla="*/ 3099598 w 3971729"/>
                    <a:gd name="connsiteY2-244" fmla="*/ 401294 h 2740001"/>
                    <a:gd name="connsiteX3-245" fmla="*/ 3966074 w 3971729"/>
                    <a:gd name="connsiteY3-246" fmla="*/ 2740001 h 2740001"/>
                    <a:gd name="connsiteX4-247" fmla="*/ 3173717 w 3971729"/>
                    <a:gd name="connsiteY4-248" fmla="*/ 2526633 h 2740001"/>
                    <a:gd name="connsiteX5-249" fmla="*/ 2893284 w 3971729"/>
                    <a:gd name="connsiteY5-250" fmla="*/ 1264515 h 2740001"/>
                    <a:gd name="connsiteX6-251" fmla="*/ 2031341 w 3971729"/>
                    <a:gd name="connsiteY6-252" fmla="*/ 448684 h 2740001"/>
                    <a:gd name="connsiteX7-253" fmla="*/ 1147334 w 3971729"/>
                    <a:gd name="connsiteY7-254" fmla="*/ 1169261 h 2740001"/>
                    <a:gd name="connsiteX8-255" fmla="*/ 798303 w 3971729"/>
                    <a:gd name="connsiteY8-256" fmla="*/ 2507986 h 2740001"/>
                    <a:gd name="connsiteX9-257" fmla="*/ 1724 w 3971729"/>
                    <a:gd name="connsiteY9-258" fmla="*/ 2632079 h 2740001"/>
                    <a:gd name="connsiteX0-259" fmla="*/ 1724 w 3971729"/>
                    <a:gd name="connsiteY0-260" fmla="*/ 2632079 h 2740001"/>
                    <a:gd name="connsiteX1-261" fmla="*/ 1052713 w 3971729"/>
                    <a:gd name="connsiteY1-262" fmla="*/ 216787 h 2740001"/>
                    <a:gd name="connsiteX2-263" fmla="*/ 3099598 w 3971729"/>
                    <a:gd name="connsiteY2-264" fmla="*/ 401294 h 2740001"/>
                    <a:gd name="connsiteX3-265" fmla="*/ 3966074 w 3971729"/>
                    <a:gd name="connsiteY3-266" fmla="*/ 2740001 h 2740001"/>
                    <a:gd name="connsiteX4-267" fmla="*/ 3182595 w 3971729"/>
                    <a:gd name="connsiteY4-268" fmla="*/ 2578126 h 2740001"/>
                    <a:gd name="connsiteX5-269" fmla="*/ 2893284 w 3971729"/>
                    <a:gd name="connsiteY5-270" fmla="*/ 1264515 h 2740001"/>
                    <a:gd name="connsiteX6-271" fmla="*/ 2031341 w 3971729"/>
                    <a:gd name="connsiteY6-272" fmla="*/ 448684 h 2740001"/>
                    <a:gd name="connsiteX7-273" fmla="*/ 1147334 w 3971729"/>
                    <a:gd name="connsiteY7-274" fmla="*/ 1169261 h 2740001"/>
                    <a:gd name="connsiteX8-275" fmla="*/ 798303 w 3971729"/>
                    <a:gd name="connsiteY8-276" fmla="*/ 2507986 h 2740001"/>
                    <a:gd name="connsiteX9-277" fmla="*/ 1724 w 3971729"/>
                    <a:gd name="connsiteY9-278" fmla="*/ 2632079 h 2740001"/>
                    <a:gd name="connsiteX0-279" fmla="*/ 1724 w 3962876"/>
                    <a:gd name="connsiteY0-280" fmla="*/ 2629270 h 2678609"/>
                    <a:gd name="connsiteX1-281" fmla="*/ 1052713 w 3962876"/>
                    <a:gd name="connsiteY1-282" fmla="*/ 213978 h 2678609"/>
                    <a:gd name="connsiteX2-283" fmla="*/ 3099598 w 3962876"/>
                    <a:gd name="connsiteY2-284" fmla="*/ 398485 h 2678609"/>
                    <a:gd name="connsiteX3-285" fmla="*/ 3957136 w 3962876"/>
                    <a:gd name="connsiteY3-286" fmla="*/ 2678609 h 2678609"/>
                    <a:gd name="connsiteX4-287" fmla="*/ 3182595 w 3962876"/>
                    <a:gd name="connsiteY4-288" fmla="*/ 2575317 h 2678609"/>
                    <a:gd name="connsiteX5-289" fmla="*/ 2893284 w 3962876"/>
                    <a:gd name="connsiteY5-290" fmla="*/ 1261706 h 2678609"/>
                    <a:gd name="connsiteX6-291" fmla="*/ 2031341 w 3962876"/>
                    <a:gd name="connsiteY6-292" fmla="*/ 445875 h 2678609"/>
                    <a:gd name="connsiteX7-293" fmla="*/ 1147334 w 3962876"/>
                    <a:gd name="connsiteY7-294" fmla="*/ 1166452 h 2678609"/>
                    <a:gd name="connsiteX8-295" fmla="*/ 798303 w 3962876"/>
                    <a:gd name="connsiteY8-296" fmla="*/ 2505177 h 2678609"/>
                    <a:gd name="connsiteX9-297" fmla="*/ 1724 w 3962876"/>
                    <a:gd name="connsiteY9-298" fmla="*/ 2629270 h 2678609"/>
                    <a:gd name="connsiteX0-299" fmla="*/ 1724 w 3962876"/>
                    <a:gd name="connsiteY0-300" fmla="*/ 2629270 h 2678609"/>
                    <a:gd name="connsiteX1-301" fmla="*/ 1052713 w 3962876"/>
                    <a:gd name="connsiteY1-302" fmla="*/ 213978 h 2678609"/>
                    <a:gd name="connsiteX2-303" fmla="*/ 3099598 w 3962876"/>
                    <a:gd name="connsiteY2-304" fmla="*/ 398485 h 2678609"/>
                    <a:gd name="connsiteX3-305" fmla="*/ 3957136 w 3962876"/>
                    <a:gd name="connsiteY3-306" fmla="*/ 2678609 h 2678609"/>
                    <a:gd name="connsiteX4-307" fmla="*/ 3173656 w 3962876"/>
                    <a:gd name="connsiteY4-308" fmla="*/ 2483259 h 2678609"/>
                    <a:gd name="connsiteX5-309" fmla="*/ 2893284 w 3962876"/>
                    <a:gd name="connsiteY5-310" fmla="*/ 1261706 h 2678609"/>
                    <a:gd name="connsiteX6-311" fmla="*/ 2031341 w 3962876"/>
                    <a:gd name="connsiteY6-312" fmla="*/ 445875 h 2678609"/>
                    <a:gd name="connsiteX7-313" fmla="*/ 1147334 w 3962876"/>
                    <a:gd name="connsiteY7-314" fmla="*/ 1166452 h 2678609"/>
                    <a:gd name="connsiteX8-315" fmla="*/ 798303 w 3962876"/>
                    <a:gd name="connsiteY8-316" fmla="*/ 2505177 h 2678609"/>
                    <a:gd name="connsiteX9-317" fmla="*/ 1724 w 3962876"/>
                    <a:gd name="connsiteY9-318" fmla="*/ 2629270 h 2678609"/>
                    <a:gd name="connsiteX0-319" fmla="*/ 1724 w 3962876"/>
                    <a:gd name="connsiteY0-320" fmla="*/ 2624926 h 2624926"/>
                    <a:gd name="connsiteX1-321" fmla="*/ 1052713 w 3962876"/>
                    <a:gd name="connsiteY1-322" fmla="*/ 209634 h 2624926"/>
                    <a:gd name="connsiteX2-323" fmla="*/ 3099598 w 3962876"/>
                    <a:gd name="connsiteY2-324" fmla="*/ 394141 h 2624926"/>
                    <a:gd name="connsiteX3-325" fmla="*/ 3957136 w 3962876"/>
                    <a:gd name="connsiteY3-326" fmla="*/ 2582207 h 2624926"/>
                    <a:gd name="connsiteX4-327" fmla="*/ 3173656 w 3962876"/>
                    <a:gd name="connsiteY4-328" fmla="*/ 2478915 h 2624926"/>
                    <a:gd name="connsiteX5-329" fmla="*/ 2893284 w 3962876"/>
                    <a:gd name="connsiteY5-330" fmla="*/ 1257362 h 2624926"/>
                    <a:gd name="connsiteX6-331" fmla="*/ 2031341 w 3962876"/>
                    <a:gd name="connsiteY6-332" fmla="*/ 441531 h 2624926"/>
                    <a:gd name="connsiteX7-333" fmla="*/ 1147334 w 3962876"/>
                    <a:gd name="connsiteY7-334" fmla="*/ 1162108 h 2624926"/>
                    <a:gd name="connsiteX8-335" fmla="*/ 798303 w 3962876"/>
                    <a:gd name="connsiteY8-336" fmla="*/ 2500833 h 2624926"/>
                    <a:gd name="connsiteX9-337" fmla="*/ 1724 w 3962876"/>
                    <a:gd name="connsiteY9-338" fmla="*/ 2624926 h 2624926"/>
                    <a:gd name="connsiteX0-339" fmla="*/ 1724 w 3962876"/>
                    <a:gd name="connsiteY0-340" fmla="*/ 2624926 h 2624926"/>
                    <a:gd name="connsiteX1-341" fmla="*/ 1052713 w 3962876"/>
                    <a:gd name="connsiteY1-342" fmla="*/ 209634 h 2624926"/>
                    <a:gd name="connsiteX2-343" fmla="*/ 3099598 w 3962876"/>
                    <a:gd name="connsiteY2-344" fmla="*/ 394141 h 2624926"/>
                    <a:gd name="connsiteX3-345" fmla="*/ 3957136 w 3962876"/>
                    <a:gd name="connsiteY3-346" fmla="*/ 2582207 h 2624926"/>
                    <a:gd name="connsiteX4-347" fmla="*/ 3173656 w 3962876"/>
                    <a:gd name="connsiteY4-348" fmla="*/ 2478915 h 2624926"/>
                    <a:gd name="connsiteX5-349" fmla="*/ 2893284 w 3962876"/>
                    <a:gd name="connsiteY5-350" fmla="*/ 1257362 h 2624926"/>
                    <a:gd name="connsiteX6-351" fmla="*/ 2031341 w 3962876"/>
                    <a:gd name="connsiteY6-352" fmla="*/ 441531 h 2624926"/>
                    <a:gd name="connsiteX7-353" fmla="*/ 1147334 w 3962876"/>
                    <a:gd name="connsiteY7-354" fmla="*/ 1162108 h 2624926"/>
                    <a:gd name="connsiteX8-355" fmla="*/ 798303 w 3962876"/>
                    <a:gd name="connsiteY8-356" fmla="*/ 2500833 h 2624926"/>
                    <a:gd name="connsiteX9-357" fmla="*/ 1724 w 3962876"/>
                    <a:gd name="connsiteY9-358" fmla="*/ 2624926 h 2624926"/>
                    <a:gd name="connsiteX0-359" fmla="*/ 1606 w 3962675"/>
                    <a:gd name="connsiteY0-360" fmla="*/ 2579158 h 2579158"/>
                    <a:gd name="connsiteX1-361" fmla="*/ 1097289 w 3962675"/>
                    <a:gd name="connsiteY1-362" fmla="*/ 230817 h 2579158"/>
                    <a:gd name="connsiteX2-363" fmla="*/ 3099480 w 3962675"/>
                    <a:gd name="connsiteY2-364" fmla="*/ 348373 h 2579158"/>
                    <a:gd name="connsiteX3-365" fmla="*/ 3957018 w 3962675"/>
                    <a:gd name="connsiteY3-366" fmla="*/ 2536439 h 2579158"/>
                    <a:gd name="connsiteX4-367" fmla="*/ 3173538 w 3962675"/>
                    <a:gd name="connsiteY4-368" fmla="*/ 2433147 h 2579158"/>
                    <a:gd name="connsiteX5-369" fmla="*/ 2893166 w 3962675"/>
                    <a:gd name="connsiteY5-370" fmla="*/ 1211594 h 2579158"/>
                    <a:gd name="connsiteX6-371" fmla="*/ 2031223 w 3962675"/>
                    <a:gd name="connsiteY6-372" fmla="*/ 395763 h 2579158"/>
                    <a:gd name="connsiteX7-373" fmla="*/ 1147216 w 3962675"/>
                    <a:gd name="connsiteY7-374" fmla="*/ 1116340 h 2579158"/>
                    <a:gd name="connsiteX8-375" fmla="*/ 798185 w 3962675"/>
                    <a:gd name="connsiteY8-376" fmla="*/ 2455065 h 2579158"/>
                    <a:gd name="connsiteX9-377" fmla="*/ 1606 w 3962675"/>
                    <a:gd name="connsiteY9-378" fmla="*/ 2579158 h 2579158"/>
                    <a:gd name="connsiteX0-379" fmla="*/ 1606 w 3847816"/>
                    <a:gd name="connsiteY0-380" fmla="*/ 2578284 h 2578284"/>
                    <a:gd name="connsiteX1-381" fmla="*/ 1097289 w 3847816"/>
                    <a:gd name="connsiteY1-382" fmla="*/ 229943 h 2578284"/>
                    <a:gd name="connsiteX2-383" fmla="*/ 3099480 w 3847816"/>
                    <a:gd name="connsiteY2-384" fmla="*/ 347499 h 2578284"/>
                    <a:gd name="connsiteX3-385" fmla="*/ 3840815 w 3847816"/>
                    <a:gd name="connsiteY3-386" fmla="*/ 2518827 h 2578284"/>
                    <a:gd name="connsiteX4-387" fmla="*/ 3173538 w 3847816"/>
                    <a:gd name="connsiteY4-388" fmla="*/ 2432273 h 2578284"/>
                    <a:gd name="connsiteX5-389" fmla="*/ 2893166 w 3847816"/>
                    <a:gd name="connsiteY5-390" fmla="*/ 1210720 h 2578284"/>
                    <a:gd name="connsiteX6-391" fmla="*/ 2031223 w 3847816"/>
                    <a:gd name="connsiteY6-392" fmla="*/ 394889 h 2578284"/>
                    <a:gd name="connsiteX7-393" fmla="*/ 1147216 w 3847816"/>
                    <a:gd name="connsiteY7-394" fmla="*/ 1115466 h 2578284"/>
                    <a:gd name="connsiteX8-395" fmla="*/ 798185 w 3847816"/>
                    <a:gd name="connsiteY8-396" fmla="*/ 2454191 h 2578284"/>
                    <a:gd name="connsiteX9-397" fmla="*/ 1606 w 3847816"/>
                    <a:gd name="connsiteY9-398" fmla="*/ 2578284 h 2578284"/>
                    <a:gd name="connsiteX0-399" fmla="*/ 1938 w 3714069"/>
                    <a:gd name="connsiteY0-400" fmla="*/ 2578284 h 2578284"/>
                    <a:gd name="connsiteX1-401" fmla="*/ 963542 w 3714069"/>
                    <a:gd name="connsiteY1-402" fmla="*/ 229943 h 2578284"/>
                    <a:gd name="connsiteX2-403" fmla="*/ 2965733 w 3714069"/>
                    <a:gd name="connsiteY2-404" fmla="*/ 347499 h 2578284"/>
                    <a:gd name="connsiteX3-405" fmla="*/ 3707068 w 3714069"/>
                    <a:gd name="connsiteY3-406" fmla="*/ 2518827 h 2578284"/>
                    <a:gd name="connsiteX4-407" fmla="*/ 3039791 w 3714069"/>
                    <a:gd name="connsiteY4-408" fmla="*/ 2432273 h 2578284"/>
                    <a:gd name="connsiteX5-409" fmla="*/ 2759419 w 3714069"/>
                    <a:gd name="connsiteY5-410" fmla="*/ 1210720 h 2578284"/>
                    <a:gd name="connsiteX6-411" fmla="*/ 1897476 w 3714069"/>
                    <a:gd name="connsiteY6-412" fmla="*/ 394889 h 2578284"/>
                    <a:gd name="connsiteX7-413" fmla="*/ 1013469 w 3714069"/>
                    <a:gd name="connsiteY7-414" fmla="*/ 1115466 h 2578284"/>
                    <a:gd name="connsiteX8-415" fmla="*/ 664438 w 3714069"/>
                    <a:gd name="connsiteY8-416" fmla="*/ 2454191 h 2578284"/>
                    <a:gd name="connsiteX9-417" fmla="*/ 1938 w 3714069"/>
                    <a:gd name="connsiteY9-418" fmla="*/ 2578284 h 2578284"/>
                    <a:gd name="connsiteX0-419" fmla="*/ 1815 w 3711465"/>
                    <a:gd name="connsiteY0-420" fmla="*/ 2633321 h 2633321"/>
                    <a:gd name="connsiteX1-421" fmla="*/ 963419 w 3711465"/>
                    <a:gd name="connsiteY1-422" fmla="*/ 284980 h 2633321"/>
                    <a:gd name="connsiteX2-423" fmla="*/ 2742143 w 3711465"/>
                    <a:gd name="connsiteY2-424" fmla="*/ 293741 h 2633321"/>
                    <a:gd name="connsiteX3-425" fmla="*/ 3706945 w 3711465"/>
                    <a:gd name="connsiteY3-426" fmla="*/ 2573864 h 2633321"/>
                    <a:gd name="connsiteX4-427" fmla="*/ 3039668 w 3711465"/>
                    <a:gd name="connsiteY4-428" fmla="*/ 2487310 h 2633321"/>
                    <a:gd name="connsiteX5-429" fmla="*/ 2759296 w 3711465"/>
                    <a:gd name="connsiteY5-430" fmla="*/ 1265757 h 2633321"/>
                    <a:gd name="connsiteX6-431" fmla="*/ 1897353 w 3711465"/>
                    <a:gd name="connsiteY6-432" fmla="*/ 449926 h 2633321"/>
                    <a:gd name="connsiteX7-433" fmla="*/ 1013346 w 3711465"/>
                    <a:gd name="connsiteY7-434" fmla="*/ 1170503 h 2633321"/>
                    <a:gd name="connsiteX8-435" fmla="*/ 664315 w 3711465"/>
                    <a:gd name="connsiteY8-436" fmla="*/ 2509228 h 2633321"/>
                    <a:gd name="connsiteX9-437" fmla="*/ 1815 w 3711465"/>
                    <a:gd name="connsiteY9-438" fmla="*/ 2633321 h 2633321"/>
                    <a:gd name="connsiteX0-439" fmla="*/ 1815 w 3711465"/>
                    <a:gd name="connsiteY0-440" fmla="*/ 2614563 h 2614563"/>
                    <a:gd name="connsiteX1-441" fmla="*/ 963419 w 3711465"/>
                    <a:gd name="connsiteY1-442" fmla="*/ 299698 h 2614563"/>
                    <a:gd name="connsiteX2-443" fmla="*/ 2742143 w 3711465"/>
                    <a:gd name="connsiteY2-444" fmla="*/ 274983 h 2614563"/>
                    <a:gd name="connsiteX3-445" fmla="*/ 3706945 w 3711465"/>
                    <a:gd name="connsiteY3-446" fmla="*/ 2555106 h 2614563"/>
                    <a:gd name="connsiteX4-447" fmla="*/ 3039668 w 3711465"/>
                    <a:gd name="connsiteY4-448" fmla="*/ 2468552 h 2614563"/>
                    <a:gd name="connsiteX5-449" fmla="*/ 2759296 w 3711465"/>
                    <a:gd name="connsiteY5-450" fmla="*/ 1246999 h 2614563"/>
                    <a:gd name="connsiteX6-451" fmla="*/ 1897353 w 3711465"/>
                    <a:gd name="connsiteY6-452" fmla="*/ 431168 h 2614563"/>
                    <a:gd name="connsiteX7-453" fmla="*/ 1013346 w 3711465"/>
                    <a:gd name="connsiteY7-454" fmla="*/ 1151745 h 2614563"/>
                    <a:gd name="connsiteX8-455" fmla="*/ 664315 w 3711465"/>
                    <a:gd name="connsiteY8-456" fmla="*/ 2490470 h 2614563"/>
                    <a:gd name="connsiteX9-457" fmla="*/ 1815 w 3711465"/>
                    <a:gd name="connsiteY9-458" fmla="*/ 2614563 h 2614563"/>
                    <a:gd name="connsiteX0-459" fmla="*/ 1815 w 3711465"/>
                    <a:gd name="connsiteY0-460" fmla="*/ 2579050 h 2579050"/>
                    <a:gd name="connsiteX1-461" fmla="*/ 963419 w 3711465"/>
                    <a:gd name="connsiteY1-462" fmla="*/ 297660 h 2579050"/>
                    <a:gd name="connsiteX2-463" fmla="*/ 2742143 w 3711465"/>
                    <a:gd name="connsiteY2-464" fmla="*/ 272945 h 2579050"/>
                    <a:gd name="connsiteX3-465" fmla="*/ 3706945 w 3711465"/>
                    <a:gd name="connsiteY3-466" fmla="*/ 2553068 h 2579050"/>
                    <a:gd name="connsiteX4-467" fmla="*/ 3039668 w 3711465"/>
                    <a:gd name="connsiteY4-468" fmla="*/ 2466514 h 2579050"/>
                    <a:gd name="connsiteX5-469" fmla="*/ 2759296 w 3711465"/>
                    <a:gd name="connsiteY5-470" fmla="*/ 1244961 h 2579050"/>
                    <a:gd name="connsiteX6-471" fmla="*/ 1897353 w 3711465"/>
                    <a:gd name="connsiteY6-472" fmla="*/ 429130 h 2579050"/>
                    <a:gd name="connsiteX7-473" fmla="*/ 1013346 w 3711465"/>
                    <a:gd name="connsiteY7-474" fmla="*/ 1149707 h 2579050"/>
                    <a:gd name="connsiteX8-475" fmla="*/ 664315 w 3711465"/>
                    <a:gd name="connsiteY8-476" fmla="*/ 2488432 h 2579050"/>
                    <a:gd name="connsiteX9-477" fmla="*/ 1815 w 3711465"/>
                    <a:gd name="connsiteY9-478" fmla="*/ 2579050 h 25790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3711465" h="2579050">
                      <a:moveTo>
                        <a:pt x="1815" y="2579050"/>
                      </a:moveTo>
                      <a:cubicBezTo>
                        <a:pt x="-35386" y="1698438"/>
                        <a:pt x="506698" y="682011"/>
                        <a:pt x="963419" y="297660"/>
                      </a:cubicBezTo>
                      <a:cubicBezTo>
                        <a:pt x="1420140" y="-86691"/>
                        <a:pt x="2284889" y="-102956"/>
                        <a:pt x="2742143" y="272945"/>
                      </a:cubicBezTo>
                      <a:cubicBezTo>
                        <a:pt x="3199397" y="648846"/>
                        <a:pt x="3767941" y="1694467"/>
                        <a:pt x="3706945" y="2553068"/>
                      </a:cubicBezTo>
                      <a:cubicBezTo>
                        <a:pt x="3445785" y="2499110"/>
                        <a:pt x="3300828" y="2520472"/>
                        <a:pt x="3039668" y="2466514"/>
                      </a:cubicBezTo>
                      <a:cubicBezTo>
                        <a:pt x="3059858" y="2004593"/>
                        <a:pt x="2949682" y="1584525"/>
                        <a:pt x="2759296" y="1244961"/>
                      </a:cubicBezTo>
                      <a:cubicBezTo>
                        <a:pt x="2568910" y="905397"/>
                        <a:pt x="2142477" y="442047"/>
                        <a:pt x="1897353" y="429130"/>
                      </a:cubicBezTo>
                      <a:cubicBezTo>
                        <a:pt x="1652229" y="416213"/>
                        <a:pt x="1184821" y="847919"/>
                        <a:pt x="1013346" y="1149707"/>
                      </a:cubicBezTo>
                      <a:cubicBezTo>
                        <a:pt x="823407" y="1495589"/>
                        <a:pt x="651832" y="2008126"/>
                        <a:pt x="664315" y="2488432"/>
                      </a:cubicBezTo>
                      <a:lnTo>
                        <a:pt x="1815" y="2579050"/>
                      </a:ln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grpSp>
              <p:nvGrpSpPr>
                <p:cNvPr id="113" name="Group 112"/>
                <p:cNvGrpSpPr/>
                <p:nvPr/>
              </p:nvGrpSpPr>
              <p:grpSpPr>
                <a:xfrm>
                  <a:off x="5219011" y="1876448"/>
                  <a:ext cx="2080795" cy="3047373"/>
                  <a:chOff x="5247004" y="1876448"/>
                  <a:chExt cx="2080795" cy="3047373"/>
                </a:xfrm>
              </p:grpSpPr>
              <p:grpSp>
                <p:nvGrpSpPr>
                  <p:cNvPr id="7" name="Group 6"/>
                  <p:cNvGrpSpPr/>
                  <p:nvPr/>
                </p:nvGrpSpPr>
                <p:grpSpPr>
                  <a:xfrm rot="235357" flipH="1">
                    <a:off x="6573138" y="1876448"/>
                    <a:ext cx="754661" cy="738044"/>
                    <a:chOff x="1706479" y="2595904"/>
                    <a:chExt cx="637226" cy="670091"/>
                  </a:xfrm>
                </p:grpSpPr>
                <p:grpSp>
                  <p:nvGrpSpPr>
                    <p:cNvPr id="29" name="Group 28"/>
                    <p:cNvGrpSpPr/>
                    <p:nvPr/>
                  </p:nvGrpSpPr>
                  <p:grpSpPr>
                    <a:xfrm rot="21419597">
                      <a:off x="1706479" y="2595904"/>
                      <a:ext cx="637226" cy="670091"/>
                      <a:chOff x="3537752" y="930136"/>
                      <a:chExt cx="843378" cy="1003177"/>
                    </a:xfrm>
                  </p:grpSpPr>
                  <p:grpSp>
                    <p:nvGrpSpPr>
                      <p:cNvPr id="35" name="Group 34"/>
                      <p:cNvGrpSpPr/>
                      <p:nvPr/>
                    </p:nvGrpSpPr>
                    <p:grpSpPr>
                      <a:xfrm>
                        <a:off x="3537752" y="930136"/>
                        <a:ext cx="843378" cy="1003177"/>
                        <a:chOff x="3537752" y="930136"/>
                        <a:chExt cx="843378" cy="1003177"/>
                      </a:xfrm>
                    </p:grpSpPr>
                    <p:grpSp>
                      <p:nvGrpSpPr>
                        <p:cNvPr id="39" name="Group 38"/>
                        <p:cNvGrpSpPr/>
                        <p:nvPr/>
                      </p:nvGrpSpPr>
                      <p:grpSpPr>
                        <a:xfrm>
                          <a:off x="3537752" y="930136"/>
                          <a:ext cx="843378" cy="1003177"/>
                          <a:chOff x="3537752" y="930136"/>
                          <a:chExt cx="843378" cy="1003177"/>
                        </a:xfrm>
                      </p:grpSpPr>
                      <p:grpSp>
                        <p:nvGrpSpPr>
                          <p:cNvPr id="41" name="Group 40"/>
                          <p:cNvGrpSpPr/>
                          <p:nvPr/>
                        </p:nvGrpSpPr>
                        <p:grpSpPr>
                          <a:xfrm>
                            <a:off x="3537752" y="930136"/>
                            <a:ext cx="843378" cy="1003177"/>
                            <a:chOff x="3537752" y="930136"/>
                            <a:chExt cx="843378" cy="1003177"/>
                          </a:xfrm>
                        </p:grpSpPr>
                        <p:sp>
                          <p:nvSpPr>
                            <p:cNvPr id="43"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44" name="Freeform: Shape 43"/>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42" name="Freeform: Shape 41"/>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40" name="Freeform: Shape 39"/>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36" name="Freeform: Shape 35"/>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7" name="Freeform: Shape 36"/>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8" name="Freeform: Shape 37"/>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30" name="Freeform: Shape 29"/>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1" name="Freeform: Shape 30"/>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2" name="Freeform: Shape 31"/>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3" name="Freeform: Shape 32"/>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4" name="Freeform: Shape 33"/>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109" name="Group 108"/>
                  <p:cNvGrpSpPr/>
                  <p:nvPr/>
                </p:nvGrpSpPr>
                <p:grpSpPr>
                  <a:xfrm>
                    <a:off x="5247004" y="4070201"/>
                    <a:ext cx="989527" cy="853620"/>
                    <a:chOff x="5312322" y="4088863"/>
                    <a:chExt cx="738585" cy="648705"/>
                  </a:xfrm>
                </p:grpSpPr>
                <p:grpSp>
                  <p:nvGrpSpPr>
                    <p:cNvPr id="8" name="Group 7"/>
                    <p:cNvGrpSpPr/>
                    <p:nvPr/>
                  </p:nvGrpSpPr>
                  <p:grpSpPr>
                    <a:xfrm flipH="1">
                      <a:off x="5312322" y="4260237"/>
                      <a:ext cx="407245" cy="477331"/>
                      <a:chOff x="8500874" y="5598603"/>
                      <a:chExt cx="407281" cy="477337"/>
                    </a:xfrm>
                  </p:grpSpPr>
                  <p:sp>
                    <p:nvSpPr>
                      <p:cNvPr id="27"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28"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9" name="Group 8"/>
                    <p:cNvGrpSpPr/>
                    <p:nvPr/>
                  </p:nvGrpSpPr>
                  <p:grpSpPr>
                    <a:xfrm rot="20647014" flipH="1">
                      <a:off x="5628540" y="4088863"/>
                      <a:ext cx="422367" cy="477331"/>
                      <a:chOff x="8527647" y="5598603"/>
                      <a:chExt cx="407281" cy="477337"/>
                    </a:xfrm>
                  </p:grpSpPr>
                  <p:sp>
                    <p:nvSpPr>
                      <p:cNvPr id="25"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26"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83" name="Group 82"/>
                  <p:cNvGrpSpPr/>
                  <p:nvPr/>
                </p:nvGrpSpPr>
                <p:grpSpPr>
                  <a:xfrm flipV="1">
                    <a:off x="5747755" y="2589522"/>
                    <a:ext cx="1365398" cy="2033729"/>
                    <a:chOff x="8811" y="2932"/>
                    <a:chExt cx="2298" cy="3315"/>
                  </a:xfrm>
                </p:grpSpPr>
                <p:grpSp>
                  <p:nvGrpSpPr>
                    <p:cNvPr id="84" name="Group 83"/>
                    <p:cNvGrpSpPr/>
                    <p:nvPr/>
                  </p:nvGrpSpPr>
                  <p:grpSpPr>
                    <a:xfrm rot="4260000">
                      <a:off x="9913" y="5051"/>
                      <a:ext cx="985" cy="1407"/>
                      <a:chOff x="13241" y="2391"/>
                      <a:chExt cx="1594" cy="2463"/>
                    </a:xfrm>
                  </p:grpSpPr>
                  <p:sp>
                    <p:nvSpPr>
                      <p:cNvPr id="93" name="Freeform 16"/>
                      <p:cNvSpPr/>
                      <p:nvPr/>
                    </p:nvSpPr>
                    <p:spPr>
                      <a:xfrm>
                        <a:off x="13241" y="2408"/>
                        <a:ext cx="1594" cy="2220"/>
                      </a:xfrm>
                      <a:custGeom>
                        <a:avLst/>
                        <a:gdLst>
                          <a:gd name="connsiteX0" fmla="*/ 0 w 1594"/>
                          <a:gd name="connsiteY0" fmla="*/ 1202 h 2220"/>
                          <a:gd name="connsiteX1" fmla="*/ 760 w 1594"/>
                          <a:gd name="connsiteY1" fmla="*/ 0 h 2220"/>
                          <a:gd name="connsiteX2" fmla="*/ 1594 w 1594"/>
                          <a:gd name="connsiteY2" fmla="*/ 1202 h 2220"/>
                          <a:gd name="connsiteX3" fmla="*/ 794 w 1594"/>
                          <a:gd name="connsiteY3" fmla="*/ 2220 h 2220"/>
                          <a:gd name="connsiteX4" fmla="*/ 0 w 1594"/>
                          <a:gd name="connsiteY4" fmla="*/ 1202 h 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4" h="2220">
                            <a:moveTo>
                              <a:pt x="0" y="1202"/>
                            </a:moveTo>
                            <a:cubicBezTo>
                              <a:pt x="0" y="622"/>
                              <a:pt x="362" y="0"/>
                              <a:pt x="760" y="0"/>
                            </a:cubicBezTo>
                            <a:cubicBezTo>
                              <a:pt x="1158" y="0"/>
                              <a:pt x="1594" y="622"/>
                              <a:pt x="1594" y="1202"/>
                            </a:cubicBezTo>
                            <a:cubicBezTo>
                              <a:pt x="1594" y="1781"/>
                              <a:pt x="1192" y="2220"/>
                              <a:pt x="794" y="2220"/>
                            </a:cubicBezTo>
                            <a:cubicBezTo>
                              <a:pt x="396" y="2220"/>
                              <a:pt x="0" y="1781"/>
                              <a:pt x="0" y="1202"/>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Arc 93"/>
                      <p:cNvSpPr/>
                      <p:nvPr/>
                    </p:nvSpPr>
                    <p:spPr>
                      <a:xfrm rot="7380000">
                        <a:off x="13457" y="2403"/>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5" name="Arc 94"/>
                      <p:cNvSpPr/>
                      <p:nvPr/>
                    </p:nvSpPr>
                    <p:spPr>
                      <a:xfrm rot="14220000" flipV="1">
                        <a:off x="13489" y="3707"/>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85" name="Group 84"/>
                    <p:cNvGrpSpPr/>
                    <p:nvPr/>
                  </p:nvGrpSpPr>
                  <p:grpSpPr>
                    <a:xfrm>
                      <a:off x="8811" y="2932"/>
                      <a:ext cx="1467" cy="1553"/>
                      <a:chOff x="8811" y="2932"/>
                      <a:chExt cx="1467" cy="1553"/>
                    </a:xfrm>
                  </p:grpSpPr>
                  <p:sp>
                    <p:nvSpPr>
                      <p:cNvPr id="90" name="Oval 20"/>
                      <p:cNvSpPr/>
                      <p:nvPr/>
                    </p:nvSpPr>
                    <p:spPr>
                      <a:xfrm rot="14209418" flipH="1" flipV="1">
                        <a:off x="9189" y="3397"/>
                        <a:ext cx="973" cy="1204"/>
                      </a:xfrm>
                      <a:custGeom>
                        <a:avLst/>
                        <a:gdLst>
                          <a:gd name="connsiteX0" fmla="*/ 0 w 973"/>
                          <a:gd name="connsiteY0" fmla="*/ 758 h 1203"/>
                          <a:gd name="connsiteX1" fmla="*/ 422 w 973"/>
                          <a:gd name="connsiteY1" fmla="*/ 19 h 1203"/>
                          <a:gd name="connsiteX2" fmla="*/ 797 w 973"/>
                          <a:gd name="connsiteY2" fmla="*/ 238 h 1203"/>
                          <a:gd name="connsiteX3" fmla="*/ 908 w 973"/>
                          <a:gd name="connsiteY3" fmla="*/ 426 h 1203"/>
                          <a:gd name="connsiteX4" fmla="*/ 920 w 973"/>
                          <a:gd name="connsiteY4" fmla="*/ 747 h 1203"/>
                          <a:gd name="connsiteX5" fmla="*/ 422 w 973"/>
                          <a:gd name="connsiteY5" fmla="*/ 1204 h 1203"/>
                          <a:gd name="connsiteX6" fmla="*/ 0 w 973"/>
                          <a:gd name="connsiteY6" fmla="*/ 758 h 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3" h="1204">
                            <a:moveTo>
                              <a:pt x="0" y="758"/>
                            </a:moveTo>
                            <a:cubicBezTo>
                              <a:pt x="0" y="431"/>
                              <a:pt x="269" y="21"/>
                              <a:pt x="422" y="19"/>
                            </a:cubicBezTo>
                            <a:cubicBezTo>
                              <a:pt x="555" y="-68"/>
                              <a:pt x="723" y="175"/>
                              <a:pt x="797" y="238"/>
                            </a:cubicBezTo>
                            <a:cubicBezTo>
                              <a:pt x="871" y="302"/>
                              <a:pt x="888" y="341"/>
                              <a:pt x="908" y="426"/>
                            </a:cubicBezTo>
                            <a:cubicBezTo>
                              <a:pt x="991" y="547"/>
                              <a:pt x="994" y="613"/>
                              <a:pt x="920" y="747"/>
                            </a:cubicBezTo>
                            <a:cubicBezTo>
                              <a:pt x="920" y="1074"/>
                              <a:pt x="576" y="1202"/>
                              <a:pt x="422" y="1204"/>
                            </a:cubicBezTo>
                            <a:cubicBezTo>
                              <a:pt x="269" y="1206"/>
                              <a:pt x="0" y="1085"/>
                              <a:pt x="0" y="758"/>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91" name="Arc 90"/>
                      <p:cNvSpPr/>
                      <p:nvPr/>
                    </p:nvSpPr>
                    <p:spPr>
                      <a:xfrm rot="11376688" flipH="1" flipV="1">
                        <a:off x="8928" y="3858"/>
                        <a:ext cx="587" cy="625"/>
                      </a:xfrm>
                      <a:prstGeom prst="arc">
                        <a:avLst>
                          <a:gd name="adj1" fmla="val 15640686"/>
                          <a:gd name="adj2" fmla="val 824202"/>
                        </a:avLst>
                      </a:prstGeom>
                      <a:solidFill>
                        <a:schemeClr val="bg1"/>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sp>
                    <p:nvSpPr>
                      <p:cNvPr id="92" name="Arc 91"/>
                      <p:cNvSpPr/>
                      <p:nvPr/>
                    </p:nvSpPr>
                    <p:spPr>
                      <a:xfrm rot="5580000">
                        <a:off x="8691" y="3052"/>
                        <a:ext cx="1548" cy="1308"/>
                      </a:xfrm>
                      <a:prstGeom prst="arc">
                        <a:avLst>
                          <a:gd name="adj1" fmla="val 16200000"/>
                          <a:gd name="adj2" fmla="val 2030295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86" name="Group 85"/>
                    <p:cNvGrpSpPr/>
                    <p:nvPr/>
                  </p:nvGrpSpPr>
                  <p:grpSpPr>
                    <a:xfrm>
                      <a:off x="9369" y="4202"/>
                      <a:ext cx="1479" cy="1096"/>
                      <a:chOff x="9369" y="4302"/>
                      <a:chExt cx="1479" cy="996"/>
                    </a:xfrm>
                  </p:grpSpPr>
                  <p:sp>
                    <p:nvSpPr>
                      <p:cNvPr id="87" name="Freeform 9"/>
                      <p:cNvSpPr/>
                      <p:nvPr/>
                    </p:nvSpPr>
                    <p:spPr>
                      <a:xfrm rot="4260000">
                        <a:off x="9723" y="4172"/>
                        <a:ext cx="910" cy="1341"/>
                      </a:xfrm>
                      <a:custGeom>
                        <a:avLst/>
                        <a:gdLst>
                          <a:gd name="connsiteX0" fmla="*/ 16 w 962"/>
                          <a:gd name="connsiteY0" fmla="*/ 698 h 1353"/>
                          <a:gd name="connsiteX1" fmla="*/ 48 w 962"/>
                          <a:gd name="connsiteY1" fmla="*/ 374 h 1353"/>
                          <a:gd name="connsiteX2" fmla="*/ 419 w 962"/>
                          <a:gd name="connsiteY2" fmla="*/ 8 h 1353"/>
                          <a:gd name="connsiteX3" fmla="*/ 962 w 962"/>
                          <a:gd name="connsiteY3" fmla="*/ 732 h 1353"/>
                          <a:gd name="connsiteX4" fmla="*/ 441 w 962"/>
                          <a:gd name="connsiteY4" fmla="*/ 1346 h 1353"/>
                          <a:gd name="connsiteX5" fmla="*/ 150 w 962"/>
                          <a:gd name="connsiteY5" fmla="*/ 1133 h 1353"/>
                          <a:gd name="connsiteX6" fmla="*/ 16 w 962"/>
                          <a:gd name="connsiteY6" fmla="*/ 698 h 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 h="1354">
                            <a:moveTo>
                              <a:pt x="16" y="698"/>
                            </a:moveTo>
                            <a:cubicBezTo>
                              <a:pt x="13" y="593"/>
                              <a:pt x="-34" y="495"/>
                              <a:pt x="48" y="374"/>
                            </a:cubicBezTo>
                            <a:cubicBezTo>
                              <a:pt x="131" y="253"/>
                              <a:pt x="267" y="-52"/>
                              <a:pt x="419" y="8"/>
                            </a:cubicBezTo>
                            <a:cubicBezTo>
                              <a:pt x="678" y="8"/>
                              <a:pt x="962" y="383"/>
                              <a:pt x="962" y="732"/>
                            </a:cubicBezTo>
                            <a:cubicBezTo>
                              <a:pt x="962" y="1081"/>
                              <a:pt x="700" y="1346"/>
                              <a:pt x="441" y="1346"/>
                            </a:cubicBezTo>
                            <a:cubicBezTo>
                              <a:pt x="292" y="1391"/>
                              <a:pt x="236" y="1235"/>
                              <a:pt x="150" y="1133"/>
                            </a:cubicBezTo>
                            <a:cubicBezTo>
                              <a:pt x="64" y="1031"/>
                              <a:pt x="29" y="884"/>
                              <a:pt x="16" y="698"/>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Arc 87"/>
                      <p:cNvSpPr/>
                      <p:nvPr/>
                    </p:nvSpPr>
                    <p:spPr>
                      <a:xfrm rot="11640000">
                        <a:off x="10126" y="4302"/>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9" name="Arc 88"/>
                      <p:cNvSpPr/>
                      <p:nvPr/>
                    </p:nvSpPr>
                    <p:spPr>
                      <a:xfrm rot="18480000" flipV="1">
                        <a:off x="9390" y="4577"/>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grpSp>
              <p:nvGrpSpPr>
                <p:cNvPr id="114" name="Group 113"/>
                <p:cNvGrpSpPr/>
                <p:nvPr/>
              </p:nvGrpSpPr>
              <p:grpSpPr>
                <a:xfrm flipH="1">
                  <a:off x="3262680" y="1888883"/>
                  <a:ext cx="2080795" cy="3047373"/>
                  <a:chOff x="5247004" y="1876448"/>
                  <a:chExt cx="2080795" cy="3047373"/>
                </a:xfrm>
              </p:grpSpPr>
              <p:grpSp>
                <p:nvGrpSpPr>
                  <p:cNvPr id="115" name="Group 114"/>
                  <p:cNvGrpSpPr/>
                  <p:nvPr/>
                </p:nvGrpSpPr>
                <p:grpSpPr>
                  <a:xfrm rot="235357" flipH="1">
                    <a:off x="6573138" y="1876448"/>
                    <a:ext cx="754661" cy="738044"/>
                    <a:chOff x="1706479" y="2595904"/>
                    <a:chExt cx="637226" cy="670091"/>
                  </a:xfrm>
                </p:grpSpPr>
                <p:grpSp>
                  <p:nvGrpSpPr>
                    <p:cNvPr id="136" name="Group 135"/>
                    <p:cNvGrpSpPr/>
                    <p:nvPr/>
                  </p:nvGrpSpPr>
                  <p:grpSpPr>
                    <a:xfrm rot="21419597">
                      <a:off x="1706479" y="2595904"/>
                      <a:ext cx="637226" cy="670091"/>
                      <a:chOff x="3537752" y="930136"/>
                      <a:chExt cx="843378" cy="1003177"/>
                    </a:xfrm>
                  </p:grpSpPr>
                  <p:grpSp>
                    <p:nvGrpSpPr>
                      <p:cNvPr id="142" name="Group 141"/>
                      <p:cNvGrpSpPr/>
                      <p:nvPr/>
                    </p:nvGrpSpPr>
                    <p:grpSpPr>
                      <a:xfrm>
                        <a:off x="3537752" y="930136"/>
                        <a:ext cx="843378" cy="1003177"/>
                        <a:chOff x="3537752" y="930136"/>
                        <a:chExt cx="843378" cy="1003177"/>
                      </a:xfrm>
                    </p:grpSpPr>
                    <p:grpSp>
                      <p:nvGrpSpPr>
                        <p:cNvPr id="146" name="Group 145"/>
                        <p:cNvGrpSpPr/>
                        <p:nvPr/>
                      </p:nvGrpSpPr>
                      <p:grpSpPr>
                        <a:xfrm>
                          <a:off x="3537752" y="930136"/>
                          <a:ext cx="843378" cy="1003177"/>
                          <a:chOff x="3537752" y="930136"/>
                          <a:chExt cx="843378" cy="1003177"/>
                        </a:xfrm>
                      </p:grpSpPr>
                      <p:grpSp>
                        <p:nvGrpSpPr>
                          <p:cNvPr id="148" name="Group 147"/>
                          <p:cNvGrpSpPr/>
                          <p:nvPr/>
                        </p:nvGrpSpPr>
                        <p:grpSpPr>
                          <a:xfrm>
                            <a:off x="3537752" y="930136"/>
                            <a:ext cx="843378" cy="1003177"/>
                            <a:chOff x="3537752" y="930136"/>
                            <a:chExt cx="843378" cy="1003177"/>
                          </a:xfrm>
                        </p:grpSpPr>
                        <p:sp>
                          <p:nvSpPr>
                            <p:cNvPr id="150"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151" name="Freeform: Shape 150"/>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149" name="Freeform: Shape 148"/>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147" name="Freeform: Shape 146"/>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143" name="Freeform: Shape 142"/>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44" name="Freeform: Shape 143"/>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45" name="Freeform: Shape 144"/>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137" name="Freeform: Shape 136"/>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38" name="Freeform: Shape 137"/>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39" name="Freeform: Shape 138"/>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40" name="Freeform: Shape 139"/>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41" name="Freeform: Shape 140"/>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116" name="Group 115"/>
                  <p:cNvGrpSpPr/>
                  <p:nvPr/>
                </p:nvGrpSpPr>
                <p:grpSpPr>
                  <a:xfrm>
                    <a:off x="5247004" y="4070201"/>
                    <a:ext cx="989527" cy="853620"/>
                    <a:chOff x="5312322" y="4088863"/>
                    <a:chExt cx="738585" cy="648705"/>
                  </a:xfrm>
                </p:grpSpPr>
                <p:grpSp>
                  <p:nvGrpSpPr>
                    <p:cNvPr id="130" name="Group 129"/>
                    <p:cNvGrpSpPr/>
                    <p:nvPr/>
                  </p:nvGrpSpPr>
                  <p:grpSpPr>
                    <a:xfrm flipH="1">
                      <a:off x="5312322" y="4260237"/>
                      <a:ext cx="407245" cy="477331"/>
                      <a:chOff x="8500874" y="5598603"/>
                      <a:chExt cx="407281" cy="477337"/>
                    </a:xfrm>
                  </p:grpSpPr>
                  <p:sp>
                    <p:nvSpPr>
                      <p:cNvPr id="134"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35"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131" name="Group 130"/>
                    <p:cNvGrpSpPr/>
                    <p:nvPr/>
                  </p:nvGrpSpPr>
                  <p:grpSpPr>
                    <a:xfrm rot="20647014" flipH="1">
                      <a:off x="5628540" y="4088863"/>
                      <a:ext cx="422367" cy="477331"/>
                      <a:chOff x="8527647" y="5598603"/>
                      <a:chExt cx="407281" cy="477337"/>
                    </a:xfrm>
                  </p:grpSpPr>
                  <p:sp>
                    <p:nvSpPr>
                      <p:cNvPr id="132"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33"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117" name="Group 116"/>
                  <p:cNvGrpSpPr/>
                  <p:nvPr/>
                </p:nvGrpSpPr>
                <p:grpSpPr>
                  <a:xfrm flipV="1">
                    <a:off x="5747755" y="2589522"/>
                    <a:ext cx="1365398" cy="2033729"/>
                    <a:chOff x="8811" y="2932"/>
                    <a:chExt cx="2298" cy="3315"/>
                  </a:xfrm>
                </p:grpSpPr>
                <p:grpSp>
                  <p:nvGrpSpPr>
                    <p:cNvPr id="118" name="Group 117"/>
                    <p:cNvGrpSpPr/>
                    <p:nvPr/>
                  </p:nvGrpSpPr>
                  <p:grpSpPr>
                    <a:xfrm rot="4260000">
                      <a:off x="9913" y="5051"/>
                      <a:ext cx="985" cy="1407"/>
                      <a:chOff x="13241" y="2391"/>
                      <a:chExt cx="1594" cy="2463"/>
                    </a:xfrm>
                  </p:grpSpPr>
                  <p:sp>
                    <p:nvSpPr>
                      <p:cNvPr id="127" name="Freeform 16"/>
                      <p:cNvSpPr/>
                      <p:nvPr/>
                    </p:nvSpPr>
                    <p:spPr>
                      <a:xfrm>
                        <a:off x="13241" y="2408"/>
                        <a:ext cx="1594" cy="2220"/>
                      </a:xfrm>
                      <a:custGeom>
                        <a:avLst/>
                        <a:gdLst>
                          <a:gd name="connsiteX0" fmla="*/ 0 w 1594"/>
                          <a:gd name="connsiteY0" fmla="*/ 1202 h 2220"/>
                          <a:gd name="connsiteX1" fmla="*/ 760 w 1594"/>
                          <a:gd name="connsiteY1" fmla="*/ 0 h 2220"/>
                          <a:gd name="connsiteX2" fmla="*/ 1594 w 1594"/>
                          <a:gd name="connsiteY2" fmla="*/ 1202 h 2220"/>
                          <a:gd name="connsiteX3" fmla="*/ 794 w 1594"/>
                          <a:gd name="connsiteY3" fmla="*/ 2220 h 2220"/>
                          <a:gd name="connsiteX4" fmla="*/ 0 w 1594"/>
                          <a:gd name="connsiteY4" fmla="*/ 1202 h 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4" h="2220">
                            <a:moveTo>
                              <a:pt x="0" y="1202"/>
                            </a:moveTo>
                            <a:cubicBezTo>
                              <a:pt x="0" y="622"/>
                              <a:pt x="362" y="0"/>
                              <a:pt x="760" y="0"/>
                            </a:cubicBezTo>
                            <a:cubicBezTo>
                              <a:pt x="1158" y="0"/>
                              <a:pt x="1594" y="622"/>
                              <a:pt x="1594" y="1202"/>
                            </a:cubicBezTo>
                            <a:cubicBezTo>
                              <a:pt x="1594" y="1781"/>
                              <a:pt x="1192" y="2220"/>
                              <a:pt x="794" y="2220"/>
                            </a:cubicBezTo>
                            <a:cubicBezTo>
                              <a:pt x="396" y="2220"/>
                              <a:pt x="0" y="1781"/>
                              <a:pt x="0" y="1202"/>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Arc 127"/>
                      <p:cNvSpPr/>
                      <p:nvPr/>
                    </p:nvSpPr>
                    <p:spPr>
                      <a:xfrm rot="7380000">
                        <a:off x="13457" y="2403"/>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9" name="Arc 128"/>
                      <p:cNvSpPr/>
                      <p:nvPr/>
                    </p:nvSpPr>
                    <p:spPr>
                      <a:xfrm rot="14220000" flipV="1">
                        <a:off x="13489" y="3707"/>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19" name="Group 118"/>
                    <p:cNvGrpSpPr/>
                    <p:nvPr/>
                  </p:nvGrpSpPr>
                  <p:grpSpPr>
                    <a:xfrm>
                      <a:off x="8811" y="2932"/>
                      <a:ext cx="1467" cy="1553"/>
                      <a:chOff x="8811" y="2932"/>
                      <a:chExt cx="1467" cy="1553"/>
                    </a:xfrm>
                  </p:grpSpPr>
                  <p:sp>
                    <p:nvSpPr>
                      <p:cNvPr id="124" name="Oval 20"/>
                      <p:cNvSpPr/>
                      <p:nvPr/>
                    </p:nvSpPr>
                    <p:spPr>
                      <a:xfrm rot="14209418" flipH="1" flipV="1">
                        <a:off x="9189" y="3397"/>
                        <a:ext cx="973" cy="1204"/>
                      </a:xfrm>
                      <a:custGeom>
                        <a:avLst/>
                        <a:gdLst>
                          <a:gd name="connsiteX0" fmla="*/ 0 w 973"/>
                          <a:gd name="connsiteY0" fmla="*/ 758 h 1203"/>
                          <a:gd name="connsiteX1" fmla="*/ 422 w 973"/>
                          <a:gd name="connsiteY1" fmla="*/ 19 h 1203"/>
                          <a:gd name="connsiteX2" fmla="*/ 797 w 973"/>
                          <a:gd name="connsiteY2" fmla="*/ 238 h 1203"/>
                          <a:gd name="connsiteX3" fmla="*/ 908 w 973"/>
                          <a:gd name="connsiteY3" fmla="*/ 426 h 1203"/>
                          <a:gd name="connsiteX4" fmla="*/ 920 w 973"/>
                          <a:gd name="connsiteY4" fmla="*/ 747 h 1203"/>
                          <a:gd name="connsiteX5" fmla="*/ 422 w 973"/>
                          <a:gd name="connsiteY5" fmla="*/ 1204 h 1203"/>
                          <a:gd name="connsiteX6" fmla="*/ 0 w 973"/>
                          <a:gd name="connsiteY6" fmla="*/ 758 h 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3" h="1204">
                            <a:moveTo>
                              <a:pt x="0" y="758"/>
                            </a:moveTo>
                            <a:cubicBezTo>
                              <a:pt x="0" y="431"/>
                              <a:pt x="269" y="21"/>
                              <a:pt x="422" y="19"/>
                            </a:cubicBezTo>
                            <a:cubicBezTo>
                              <a:pt x="555" y="-68"/>
                              <a:pt x="723" y="175"/>
                              <a:pt x="797" y="238"/>
                            </a:cubicBezTo>
                            <a:cubicBezTo>
                              <a:pt x="871" y="302"/>
                              <a:pt x="888" y="341"/>
                              <a:pt x="908" y="426"/>
                            </a:cubicBezTo>
                            <a:cubicBezTo>
                              <a:pt x="991" y="547"/>
                              <a:pt x="994" y="613"/>
                              <a:pt x="920" y="747"/>
                            </a:cubicBezTo>
                            <a:cubicBezTo>
                              <a:pt x="920" y="1074"/>
                              <a:pt x="576" y="1202"/>
                              <a:pt x="422" y="1204"/>
                            </a:cubicBezTo>
                            <a:cubicBezTo>
                              <a:pt x="269" y="1206"/>
                              <a:pt x="0" y="1085"/>
                              <a:pt x="0" y="758"/>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25" name="Arc 124"/>
                      <p:cNvSpPr/>
                      <p:nvPr/>
                    </p:nvSpPr>
                    <p:spPr>
                      <a:xfrm rot="11376688" flipH="1" flipV="1">
                        <a:off x="8928" y="3858"/>
                        <a:ext cx="587" cy="625"/>
                      </a:xfrm>
                      <a:prstGeom prst="arc">
                        <a:avLst>
                          <a:gd name="adj1" fmla="val 15640686"/>
                          <a:gd name="adj2" fmla="val 824202"/>
                        </a:avLst>
                      </a:prstGeom>
                      <a:solidFill>
                        <a:schemeClr val="bg1"/>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sp>
                    <p:nvSpPr>
                      <p:cNvPr id="126" name="Arc 125"/>
                      <p:cNvSpPr/>
                      <p:nvPr/>
                    </p:nvSpPr>
                    <p:spPr>
                      <a:xfrm rot="5580000">
                        <a:off x="8691" y="3052"/>
                        <a:ext cx="1548" cy="1308"/>
                      </a:xfrm>
                      <a:prstGeom prst="arc">
                        <a:avLst>
                          <a:gd name="adj1" fmla="val 16200000"/>
                          <a:gd name="adj2" fmla="val 2030295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20" name="Group 119"/>
                    <p:cNvGrpSpPr/>
                    <p:nvPr/>
                  </p:nvGrpSpPr>
                  <p:grpSpPr>
                    <a:xfrm>
                      <a:off x="9369" y="4202"/>
                      <a:ext cx="1479" cy="1096"/>
                      <a:chOff x="9369" y="4302"/>
                      <a:chExt cx="1479" cy="996"/>
                    </a:xfrm>
                  </p:grpSpPr>
                  <p:sp>
                    <p:nvSpPr>
                      <p:cNvPr id="121" name="Freeform 9"/>
                      <p:cNvSpPr/>
                      <p:nvPr/>
                    </p:nvSpPr>
                    <p:spPr>
                      <a:xfrm rot="4260000">
                        <a:off x="9723" y="4172"/>
                        <a:ext cx="910" cy="1341"/>
                      </a:xfrm>
                      <a:custGeom>
                        <a:avLst/>
                        <a:gdLst>
                          <a:gd name="connsiteX0" fmla="*/ 16 w 962"/>
                          <a:gd name="connsiteY0" fmla="*/ 698 h 1353"/>
                          <a:gd name="connsiteX1" fmla="*/ 48 w 962"/>
                          <a:gd name="connsiteY1" fmla="*/ 374 h 1353"/>
                          <a:gd name="connsiteX2" fmla="*/ 419 w 962"/>
                          <a:gd name="connsiteY2" fmla="*/ 8 h 1353"/>
                          <a:gd name="connsiteX3" fmla="*/ 962 w 962"/>
                          <a:gd name="connsiteY3" fmla="*/ 732 h 1353"/>
                          <a:gd name="connsiteX4" fmla="*/ 441 w 962"/>
                          <a:gd name="connsiteY4" fmla="*/ 1346 h 1353"/>
                          <a:gd name="connsiteX5" fmla="*/ 150 w 962"/>
                          <a:gd name="connsiteY5" fmla="*/ 1133 h 1353"/>
                          <a:gd name="connsiteX6" fmla="*/ 16 w 962"/>
                          <a:gd name="connsiteY6" fmla="*/ 698 h 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 h="1354">
                            <a:moveTo>
                              <a:pt x="16" y="698"/>
                            </a:moveTo>
                            <a:cubicBezTo>
                              <a:pt x="13" y="593"/>
                              <a:pt x="-34" y="495"/>
                              <a:pt x="48" y="374"/>
                            </a:cubicBezTo>
                            <a:cubicBezTo>
                              <a:pt x="131" y="253"/>
                              <a:pt x="267" y="-52"/>
                              <a:pt x="419" y="8"/>
                            </a:cubicBezTo>
                            <a:cubicBezTo>
                              <a:pt x="678" y="8"/>
                              <a:pt x="962" y="383"/>
                              <a:pt x="962" y="732"/>
                            </a:cubicBezTo>
                            <a:cubicBezTo>
                              <a:pt x="962" y="1081"/>
                              <a:pt x="700" y="1346"/>
                              <a:pt x="441" y="1346"/>
                            </a:cubicBezTo>
                            <a:cubicBezTo>
                              <a:pt x="292" y="1391"/>
                              <a:pt x="236" y="1235"/>
                              <a:pt x="150" y="1133"/>
                            </a:cubicBezTo>
                            <a:cubicBezTo>
                              <a:pt x="64" y="1031"/>
                              <a:pt x="29" y="884"/>
                              <a:pt x="16" y="698"/>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Arc 121"/>
                      <p:cNvSpPr/>
                      <p:nvPr/>
                    </p:nvSpPr>
                    <p:spPr>
                      <a:xfrm rot="11640000">
                        <a:off x="10126" y="4302"/>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3" name="Arc 122"/>
                      <p:cNvSpPr/>
                      <p:nvPr/>
                    </p:nvSpPr>
                    <p:spPr>
                      <a:xfrm rot="18480000" flipV="1">
                        <a:off x="9390" y="4577"/>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grpSp>
          <p:sp>
            <p:nvSpPr>
              <p:cNvPr id="154" name="TextBox 153"/>
              <p:cNvSpPr txBox="1"/>
              <p:nvPr/>
            </p:nvSpPr>
            <p:spPr>
              <a:xfrm>
                <a:off x="725302" y="1546143"/>
                <a:ext cx="3297691" cy="3754874"/>
              </a:xfrm>
              <a:prstGeom prst="rect">
                <a:avLst/>
              </a:prstGeom>
              <a:noFill/>
            </p:spPr>
            <p:txBody>
              <a:bodyPr wrap="square" rtlCol="0">
                <a:spAutoFit/>
              </a:bodyPr>
              <a:lstStyle/>
              <a:p>
                <a:r>
                  <a:rPr lang="en-US" sz="1100" b="1" dirty="0"/>
                  <a:t>     </a:t>
                </a:r>
              </a:p>
              <a:p>
                <a:r>
                  <a:rPr lang="en-US" sz="1100" b="1" dirty="0"/>
                  <a:t>            RIGHT</a:t>
                </a:r>
              </a:p>
              <a:p>
                <a:r>
                  <a:rPr lang="en-US" sz="1100" dirty="0"/>
                  <a:t>               </a:t>
                </a:r>
              </a:p>
              <a:p>
                <a:r>
                  <a:rPr lang="en-US" sz="1100" dirty="0"/>
                  <a:t>Permanent first molar, 46</a:t>
                </a:r>
              </a:p>
              <a:p>
                <a:endParaRPr lang="en-US" sz="1100" dirty="0"/>
              </a:p>
              <a:p>
                <a:endParaRPr lang="en-US" sz="1100" dirty="0"/>
              </a:p>
              <a:p>
                <a:endParaRPr lang="en-US" sz="1100" dirty="0"/>
              </a:p>
              <a:p>
                <a:r>
                  <a:rPr lang="en-US" sz="1100" dirty="0"/>
                  <a:t>Second premolar, 45</a:t>
                </a:r>
              </a:p>
              <a:p>
                <a:endParaRPr lang="en-US" sz="1100" dirty="0"/>
              </a:p>
              <a:p>
                <a:endParaRPr lang="en-US" sz="1100" dirty="0"/>
              </a:p>
              <a:p>
                <a:r>
                  <a:rPr lang="en-US" sz="1100" dirty="0"/>
                  <a:t>First premolar, 44</a:t>
                </a:r>
              </a:p>
              <a:p>
                <a:endParaRPr lang="en-US" sz="1100" dirty="0"/>
              </a:p>
              <a:p>
                <a:endParaRPr lang="en-US" sz="1100" dirty="0"/>
              </a:p>
              <a:p>
                <a:endParaRPr lang="en-US" sz="1100" dirty="0"/>
              </a:p>
              <a:p>
                <a:r>
                  <a:rPr lang="en-US" sz="1100" dirty="0"/>
                  <a:t>Permanent canine, 43</a:t>
                </a:r>
              </a:p>
              <a:p>
                <a:endParaRPr lang="en-US" sz="1100" dirty="0"/>
              </a:p>
              <a:p>
                <a:endParaRPr lang="en-US" sz="1100" dirty="0"/>
              </a:p>
              <a:p>
                <a:r>
                  <a:rPr lang="en-US" sz="1100" dirty="0"/>
                  <a:t>Permanent lateral incisor, 42</a:t>
                </a:r>
              </a:p>
              <a:p>
                <a:endParaRPr lang="en-US" sz="1100" dirty="0"/>
              </a:p>
              <a:p>
                <a:r>
                  <a:rPr lang="en-US" sz="1100" dirty="0"/>
                  <a:t>Permanent central incisor, 41</a:t>
                </a:r>
              </a:p>
              <a:p>
                <a:r>
                  <a:rPr lang="en-US" sz="1100" dirty="0"/>
                  <a:t>  </a:t>
                </a:r>
                <a:r>
                  <a:rPr lang="en-US" dirty="0"/>
                  <a:t>     </a:t>
                </a:r>
                <a:endParaRPr lang="en-IN" dirty="0"/>
              </a:p>
            </p:txBody>
          </p:sp>
          <p:sp>
            <p:nvSpPr>
              <p:cNvPr id="155" name="TextBox 154"/>
              <p:cNvSpPr txBox="1"/>
              <p:nvPr/>
            </p:nvSpPr>
            <p:spPr>
              <a:xfrm>
                <a:off x="8158745" y="1476257"/>
                <a:ext cx="3297691" cy="3754874"/>
              </a:xfrm>
              <a:prstGeom prst="rect">
                <a:avLst/>
              </a:prstGeom>
              <a:noFill/>
            </p:spPr>
            <p:txBody>
              <a:bodyPr wrap="square" rtlCol="0">
                <a:spAutoFit/>
              </a:bodyPr>
              <a:lstStyle/>
              <a:p>
                <a:r>
                  <a:rPr lang="en-US" sz="1100" b="1" dirty="0"/>
                  <a:t>     </a:t>
                </a:r>
              </a:p>
              <a:p>
                <a:r>
                  <a:rPr lang="en-US" sz="1100" b="1" dirty="0"/>
                  <a:t>            LEFT</a:t>
                </a:r>
              </a:p>
              <a:p>
                <a:r>
                  <a:rPr lang="en-US" sz="1100" dirty="0"/>
                  <a:t>               </a:t>
                </a:r>
              </a:p>
              <a:p>
                <a:r>
                  <a:rPr lang="en-US" sz="1100" dirty="0"/>
                  <a:t>Permanent first molar, 36</a:t>
                </a:r>
              </a:p>
              <a:p>
                <a:endParaRPr lang="en-US" sz="1100" dirty="0"/>
              </a:p>
              <a:p>
                <a:endParaRPr lang="en-US" sz="1100" dirty="0"/>
              </a:p>
              <a:p>
                <a:endParaRPr lang="en-US" sz="1100" dirty="0"/>
              </a:p>
              <a:p>
                <a:r>
                  <a:rPr lang="en-US" sz="1100" dirty="0"/>
                  <a:t>Second premolar, 35</a:t>
                </a:r>
              </a:p>
              <a:p>
                <a:endParaRPr lang="en-US" sz="1100" dirty="0"/>
              </a:p>
              <a:p>
                <a:endParaRPr lang="en-US" sz="1100" dirty="0"/>
              </a:p>
              <a:p>
                <a:r>
                  <a:rPr lang="en-US" sz="1100" dirty="0"/>
                  <a:t>First premolar, 34</a:t>
                </a:r>
              </a:p>
              <a:p>
                <a:endParaRPr lang="en-US" sz="1100" dirty="0"/>
              </a:p>
              <a:p>
                <a:endParaRPr lang="en-US" sz="1100" dirty="0"/>
              </a:p>
              <a:p>
                <a:endParaRPr lang="en-US" sz="1100" dirty="0"/>
              </a:p>
              <a:p>
                <a:r>
                  <a:rPr lang="en-US" sz="1100" dirty="0"/>
                  <a:t>Permanent canine, 33</a:t>
                </a:r>
              </a:p>
              <a:p>
                <a:endParaRPr lang="en-US" sz="1100" dirty="0"/>
              </a:p>
              <a:p>
                <a:endParaRPr lang="en-US" sz="1100" dirty="0"/>
              </a:p>
              <a:p>
                <a:r>
                  <a:rPr lang="en-US" sz="1100" dirty="0"/>
                  <a:t>Permanent lateral incisor, 32</a:t>
                </a:r>
              </a:p>
              <a:p>
                <a:endParaRPr lang="en-US" sz="1100" dirty="0"/>
              </a:p>
              <a:p>
                <a:r>
                  <a:rPr lang="en-US" sz="1100" dirty="0"/>
                  <a:t>Permanent central incisor, 31</a:t>
                </a:r>
              </a:p>
              <a:p>
                <a:r>
                  <a:rPr lang="en-US" sz="1100" dirty="0"/>
                  <a:t>  </a:t>
                </a:r>
                <a:r>
                  <a:rPr lang="en-US" dirty="0"/>
                  <a:t>     </a:t>
                </a:r>
                <a:endParaRPr lang="en-IN" dirty="0"/>
              </a:p>
            </p:txBody>
          </p:sp>
        </p:grpSp>
        <p:grpSp>
          <p:nvGrpSpPr>
            <p:cNvPr id="61" name="Group 60"/>
            <p:cNvGrpSpPr/>
            <p:nvPr/>
          </p:nvGrpSpPr>
          <p:grpSpPr>
            <a:xfrm>
              <a:off x="2512291" y="2175766"/>
              <a:ext cx="2440201" cy="2734076"/>
              <a:chOff x="2512291" y="2175766"/>
              <a:chExt cx="2440201" cy="2734076"/>
            </a:xfrm>
          </p:grpSpPr>
          <p:cxnSp>
            <p:nvCxnSpPr>
              <p:cNvPr id="13" name="Straight Connector 12"/>
              <p:cNvCxnSpPr/>
              <p:nvPr/>
            </p:nvCxnSpPr>
            <p:spPr>
              <a:xfrm>
                <a:off x="2521527" y="2175766"/>
                <a:ext cx="73861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521527" y="2844801"/>
                <a:ext cx="10069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521527" y="3388646"/>
                <a:ext cx="11797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2521527" y="4073236"/>
                <a:ext cx="147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endCxn id="132" idx="1"/>
              </p:cNvCxnSpPr>
              <p:nvPr/>
            </p:nvCxnSpPr>
            <p:spPr>
              <a:xfrm>
                <a:off x="2513422" y="4609765"/>
                <a:ext cx="18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V="1">
                <a:off x="2512291" y="4909842"/>
                <a:ext cx="24402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flipH="1">
              <a:off x="5620331" y="2143440"/>
              <a:ext cx="2440201" cy="2734076"/>
              <a:chOff x="2512291" y="2175766"/>
              <a:chExt cx="2440201" cy="2734076"/>
            </a:xfrm>
          </p:grpSpPr>
          <p:cxnSp>
            <p:nvCxnSpPr>
              <p:cNvPr id="159" name="Straight Connector 158"/>
              <p:cNvCxnSpPr/>
              <p:nvPr/>
            </p:nvCxnSpPr>
            <p:spPr>
              <a:xfrm>
                <a:off x="2521527" y="2175766"/>
                <a:ext cx="73861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2521527" y="2844801"/>
                <a:ext cx="10069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2521527" y="3388646"/>
                <a:ext cx="11797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2521527" y="4073236"/>
                <a:ext cx="147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2513422" y="4609765"/>
                <a:ext cx="18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V="1">
                <a:off x="2512291" y="4909842"/>
                <a:ext cx="24402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67369" y="259213"/>
            <a:ext cx="1614196" cy="369332"/>
          </a:xfrm>
          <a:prstGeom prst="rect">
            <a:avLst/>
          </a:prstGeom>
          <a:solidFill>
            <a:schemeClr val="accent2"/>
          </a:solidFill>
        </p:spPr>
        <p:txBody>
          <a:bodyPr wrap="square" rtlCol="0">
            <a:spAutoFit/>
          </a:bodyPr>
          <a:lstStyle/>
          <a:p>
            <a:r>
              <a:rPr lang="en-IN" dirty="0"/>
              <a:t>S14-1</a:t>
            </a:r>
          </a:p>
        </p:txBody>
      </p:sp>
      <p:grpSp>
        <p:nvGrpSpPr>
          <p:cNvPr id="3" name="Group 2"/>
          <p:cNvGrpSpPr/>
          <p:nvPr/>
        </p:nvGrpSpPr>
        <p:grpSpPr>
          <a:xfrm>
            <a:off x="3345751" y="2333419"/>
            <a:ext cx="4796790" cy="3659360"/>
            <a:chOff x="3009848" y="1493665"/>
            <a:chExt cx="4796790" cy="3659360"/>
          </a:xfrm>
        </p:grpSpPr>
        <p:sp>
          <p:nvSpPr>
            <p:cNvPr id="4" name="Chord 1033"/>
            <p:cNvSpPr/>
            <p:nvPr/>
          </p:nvSpPr>
          <p:spPr>
            <a:xfrm rot="5400000">
              <a:off x="3842333" y="1320165"/>
              <a:ext cx="3077845" cy="4276090"/>
            </a:xfrm>
            <a:custGeom>
              <a:avLst/>
              <a:gdLst>
                <a:gd name="connsiteX0" fmla="*/ 3227550 w 5848616"/>
                <a:gd name="connsiteY0" fmla="*/ 4331329 h 4343036"/>
                <a:gd name="connsiteX1" fmla="*/ 712133 w 5848616"/>
                <a:gd name="connsiteY1" fmla="*/ 3591732 h 4343036"/>
                <a:gd name="connsiteX2" fmla="*/ 708174 w 5848616"/>
                <a:gd name="connsiteY2" fmla="*/ 754712 h 4343036"/>
                <a:gd name="connsiteX3" fmla="*/ 3223403 w 5848616"/>
                <a:gd name="connsiteY3" fmla="*/ 11388 h 4343036"/>
                <a:gd name="connsiteX4" fmla="*/ 3227550 w 5848616"/>
                <a:gd name="connsiteY4" fmla="*/ 4331329 h 4343036"/>
                <a:gd name="connsiteX0-1" fmla="*/ 3227550 w 3227550"/>
                <a:gd name="connsiteY0-2" fmla="*/ 4331347 h 4343072"/>
                <a:gd name="connsiteX1-3" fmla="*/ 712133 w 3227550"/>
                <a:gd name="connsiteY1-4" fmla="*/ 3591750 h 4343072"/>
                <a:gd name="connsiteX2-5" fmla="*/ 708174 w 3227550"/>
                <a:gd name="connsiteY2-6" fmla="*/ 754730 h 4343072"/>
                <a:gd name="connsiteX3-7" fmla="*/ 3223403 w 3227550"/>
                <a:gd name="connsiteY3-8" fmla="*/ 11406 h 4343072"/>
                <a:gd name="connsiteX4-9" fmla="*/ 3227550 w 3227550"/>
                <a:gd name="connsiteY4-10" fmla="*/ 4331347 h 4343072"/>
                <a:gd name="connsiteX0-11" fmla="*/ 3227550 w 3227550"/>
                <a:gd name="connsiteY0-12" fmla="*/ 4331347 h 4343072"/>
                <a:gd name="connsiteX1-13" fmla="*/ 712133 w 3227550"/>
                <a:gd name="connsiteY1-14" fmla="*/ 3591750 h 4343072"/>
                <a:gd name="connsiteX2-15" fmla="*/ 708174 w 3227550"/>
                <a:gd name="connsiteY2-16" fmla="*/ 754730 h 4343072"/>
                <a:gd name="connsiteX3-17" fmla="*/ 3223403 w 3227550"/>
                <a:gd name="connsiteY3-18" fmla="*/ 11406 h 4343072"/>
                <a:gd name="connsiteX4-19" fmla="*/ 3227550 w 3227550"/>
                <a:gd name="connsiteY4-20" fmla="*/ 4331347 h 4343072"/>
                <a:gd name="connsiteX0-21" fmla="*/ 3227550 w 3227550"/>
                <a:gd name="connsiteY0-22" fmla="*/ 4331347 h 4343072"/>
                <a:gd name="connsiteX1-23" fmla="*/ 712133 w 3227550"/>
                <a:gd name="connsiteY1-24" fmla="*/ 3591750 h 4343072"/>
                <a:gd name="connsiteX2-25" fmla="*/ 708174 w 3227550"/>
                <a:gd name="connsiteY2-26" fmla="*/ 754730 h 4343072"/>
                <a:gd name="connsiteX3-27" fmla="*/ 3223403 w 3227550"/>
                <a:gd name="connsiteY3-28" fmla="*/ 11406 h 4343072"/>
                <a:gd name="connsiteX4-29" fmla="*/ 3227550 w 3227550"/>
                <a:gd name="connsiteY4-30" fmla="*/ 4331347 h 4343072"/>
                <a:gd name="connsiteX0-31" fmla="*/ 3227550 w 3227550"/>
                <a:gd name="connsiteY0-32" fmla="*/ 4304558 h 4316283"/>
                <a:gd name="connsiteX1-33" fmla="*/ 712133 w 3227550"/>
                <a:gd name="connsiteY1-34" fmla="*/ 3564961 h 4316283"/>
                <a:gd name="connsiteX2-35" fmla="*/ 708174 w 3227550"/>
                <a:gd name="connsiteY2-36" fmla="*/ 727941 h 4316283"/>
                <a:gd name="connsiteX3-37" fmla="*/ 3084857 w 3227550"/>
                <a:gd name="connsiteY3-38" fmla="*/ 12326 h 4316283"/>
                <a:gd name="connsiteX4-39" fmla="*/ 3227550 w 3227550"/>
                <a:gd name="connsiteY4-40" fmla="*/ 4304558 h 4316283"/>
                <a:gd name="connsiteX0-41" fmla="*/ 2989625 w 2989625"/>
                <a:gd name="connsiteY0-42" fmla="*/ 4175249 h 4195577"/>
                <a:gd name="connsiteX1-43" fmla="*/ 529623 w 2989625"/>
                <a:gd name="connsiteY1-44" fmla="*/ 3564961 h 4195577"/>
                <a:gd name="connsiteX2-45" fmla="*/ 525664 w 2989625"/>
                <a:gd name="connsiteY2-46" fmla="*/ 727941 h 4195577"/>
                <a:gd name="connsiteX3-47" fmla="*/ 2902347 w 2989625"/>
                <a:gd name="connsiteY3-48" fmla="*/ 12326 h 4195577"/>
                <a:gd name="connsiteX4-49" fmla="*/ 2989625 w 2989625"/>
                <a:gd name="connsiteY4-50" fmla="*/ 4175249 h 4195577"/>
                <a:gd name="connsiteX0-51" fmla="*/ 3009012 w 3009012"/>
                <a:gd name="connsiteY0-52" fmla="*/ 4267613 h 4282863"/>
                <a:gd name="connsiteX1-53" fmla="*/ 530538 w 3009012"/>
                <a:gd name="connsiteY1-54" fmla="*/ 3564961 h 4282863"/>
                <a:gd name="connsiteX2-55" fmla="*/ 526579 w 3009012"/>
                <a:gd name="connsiteY2-56" fmla="*/ 727941 h 4282863"/>
                <a:gd name="connsiteX3-57" fmla="*/ 2903262 w 3009012"/>
                <a:gd name="connsiteY3-58" fmla="*/ 12326 h 4282863"/>
                <a:gd name="connsiteX4-59" fmla="*/ 3009012 w 3009012"/>
                <a:gd name="connsiteY4-60" fmla="*/ 4267613 h 4282863"/>
                <a:gd name="connsiteX0-61" fmla="*/ 3009012 w 3009012"/>
                <a:gd name="connsiteY0-62" fmla="*/ 4267613 h 4282863"/>
                <a:gd name="connsiteX1-63" fmla="*/ 530538 w 3009012"/>
                <a:gd name="connsiteY1-64" fmla="*/ 3564961 h 4282863"/>
                <a:gd name="connsiteX2-65" fmla="*/ 526579 w 3009012"/>
                <a:gd name="connsiteY2-66" fmla="*/ 727941 h 4282863"/>
                <a:gd name="connsiteX3-67" fmla="*/ 2903262 w 3009012"/>
                <a:gd name="connsiteY3-68" fmla="*/ 12326 h 4282863"/>
                <a:gd name="connsiteX4-69" fmla="*/ 3009012 w 3009012"/>
                <a:gd name="connsiteY4-70" fmla="*/ 4267613 h 4282863"/>
                <a:gd name="connsiteX0-71" fmla="*/ 3077772 w 3077772"/>
                <a:gd name="connsiteY0-72" fmla="*/ 4267613 h 4276293"/>
                <a:gd name="connsiteX1-73" fmla="*/ 599298 w 3077772"/>
                <a:gd name="connsiteY1-74" fmla="*/ 3564961 h 4276293"/>
                <a:gd name="connsiteX2-75" fmla="*/ 2 w 3077772"/>
                <a:gd name="connsiteY2-76" fmla="*/ 2060646 h 4276293"/>
                <a:gd name="connsiteX3-77" fmla="*/ 595339 w 3077772"/>
                <a:gd name="connsiteY3-78" fmla="*/ 727941 h 4276293"/>
                <a:gd name="connsiteX4-79" fmla="*/ 2972022 w 3077772"/>
                <a:gd name="connsiteY4-80" fmla="*/ 12326 h 4276293"/>
                <a:gd name="connsiteX5" fmla="*/ 3077772 w 3077772"/>
                <a:gd name="connsiteY5" fmla="*/ 4267613 h 427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 y="connsiteY5"/>
                </a:cxn>
              </a:cxnLst>
              <a:rect l="l" t="t" r="r" b="b"/>
              <a:pathLst>
                <a:path w="3077772" h="4276293">
                  <a:moveTo>
                    <a:pt x="3077772" y="4267613"/>
                  </a:moveTo>
                  <a:cubicBezTo>
                    <a:pt x="2126902" y="4341229"/>
                    <a:pt x="1112260" y="3932789"/>
                    <a:pt x="599298" y="3564961"/>
                  </a:cubicBezTo>
                  <a:cubicBezTo>
                    <a:pt x="86336" y="3197133"/>
                    <a:pt x="662" y="2533483"/>
                    <a:pt x="2" y="2060646"/>
                  </a:cubicBezTo>
                  <a:cubicBezTo>
                    <a:pt x="-658" y="1587809"/>
                    <a:pt x="113857" y="1083182"/>
                    <a:pt x="595339" y="727941"/>
                  </a:cubicBezTo>
                  <a:cubicBezTo>
                    <a:pt x="1219533" y="189565"/>
                    <a:pt x="2020347" y="-60335"/>
                    <a:pt x="2972022" y="12326"/>
                  </a:cubicBezTo>
                  <a:cubicBezTo>
                    <a:pt x="2973404" y="1452306"/>
                    <a:pt x="1644757" y="887998"/>
                    <a:pt x="3077772" y="4267613"/>
                  </a:cubicBez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 name="Group 4"/>
            <p:cNvGrpSpPr/>
            <p:nvPr/>
          </p:nvGrpSpPr>
          <p:grpSpPr>
            <a:xfrm>
              <a:off x="3009848" y="3872230"/>
              <a:ext cx="4796790" cy="1280795"/>
              <a:chOff x="999171" y="2756641"/>
              <a:chExt cx="4719635" cy="1280685"/>
            </a:xfrm>
          </p:grpSpPr>
          <p:grpSp>
            <p:nvGrpSpPr>
              <p:cNvPr id="43" name="Group 42"/>
              <p:cNvGrpSpPr/>
              <p:nvPr/>
            </p:nvGrpSpPr>
            <p:grpSpPr>
              <a:xfrm>
                <a:off x="4468788" y="2757280"/>
                <a:ext cx="1250018" cy="1280046"/>
                <a:chOff x="4468788" y="2757280"/>
                <a:chExt cx="1250018" cy="1280046"/>
              </a:xfrm>
            </p:grpSpPr>
            <p:sp>
              <p:nvSpPr>
                <p:cNvPr id="52" name="Rectangle: Rounded Corners 3"/>
                <p:cNvSpPr/>
                <p:nvPr/>
              </p:nvSpPr>
              <p:spPr>
                <a:xfrm rot="21419597" flipH="1" flipV="1">
                  <a:off x="4704722" y="2868513"/>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53" name="Group 52"/>
                <p:cNvGrpSpPr/>
                <p:nvPr/>
              </p:nvGrpSpPr>
              <p:grpSpPr>
                <a:xfrm>
                  <a:off x="4468788" y="2757280"/>
                  <a:ext cx="1250018" cy="1280046"/>
                  <a:chOff x="4478027" y="2757280"/>
                  <a:chExt cx="1250018" cy="1280046"/>
                </a:xfrm>
                <a:effectLst/>
              </p:grpSpPr>
              <p:sp>
                <p:nvSpPr>
                  <p:cNvPr id="54" name="Freeform: Shape 53"/>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 name="Freeform: Shape 54"/>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Freeform: Shape 55"/>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Arc 56"/>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58" name="Arc 57"/>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44" name="Group 43"/>
              <p:cNvGrpSpPr/>
              <p:nvPr/>
            </p:nvGrpSpPr>
            <p:grpSpPr>
              <a:xfrm>
                <a:off x="999171" y="2756641"/>
                <a:ext cx="1250018" cy="1280046"/>
                <a:chOff x="999171" y="2756641"/>
                <a:chExt cx="1250018" cy="1280046"/>
              </a:xfrm>
            </p:grpSpPr>
            <p:sp>
              <p:nvSpPr>
                <p:cNvPr id="45" name="Rectangle: Rounded Corners 3"/>
                <p:cNvSpPr/>
                <p:nvPr/>
              </p:nvSpPr>
              <p:spPr>
                <a:xfrm rot="180403" flipV="1">
                  <a:off x="1295254" y="2867874"/>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46" name="Group 45"/>
                <p:cNvGrpSpPr/>
                <p:nvPr/>
              </p:nvGrpSpPr>
              <p:grpSpPr>
                <a:xfrm flipH="1">
                  <a:off x="999171" y="2756641"/>
                  <a:ext cx="1250018" cy="1280046"/>
                  <a:chOff x="4478027" y="2757280"/>
                  <a:chExt cx="1250018" cy="1280046"/>
                </a:xfrm>
                <a:effectLst/>
              </p:grpSpPr>
              <p:sp>
                <p:nvSpPr>
                  <p:cNvPr id="47" name="Freeform: Shape 46"/>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Freeform: Shape 47"/>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Freeform: Shape 48"/>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Arc 49"/>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51" name="Arc 50"/>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grpSp>
          <p:nvGrpSpPr>
            <p:cNvPr id="6" name="Group 5"/>
            <p:cNvGrpSpPr/>
            <p:nvPr/>
          </p:nvGrpSpPr>
          <p:grpSpPr>
            <a:xfrm>
              <a:off x="4242977" y="1493665"/>
              <a:ext cx="2255883" cy="960610"/>
              <a:chOff x="6335" y="2646"/>
              <a:chExt cx="2953" cy="1291"/>
            </a:xfrm>
          </p:grpSpPr>
          <p:grpSp>
            <p:nvGrpSpPr>
              <p:cNvPr id="33" name="Group 32"/>
              <p:cNvGrpSpPr/>
              <p:nvPr/>
            </p:nvGrpSpPr>
            <p:grpSpPr>
              <a:xfrm>
                <a:off x="8494" y="2977"/>
                <a:ext cx="794" cy="960"/>
                <a:chOff x="8494" y="2977"/>
                <a:chExt cx="794" cy="960"/>
              </a:xfrm>
            </p:grpSpPr>
            <p:sp>
              <p:nvSpPr>
                <p:cNvPr id="41" name="Oval 5"/>
                <p:cNvSpPr/>
                <p:nvPr/>
              </p:nvSpPr>
              <p:spPr>
                <a:xfrm rot="2197598">
                  <a:off x="8494" y="2977"/>
                  <a:ext cx="794" cy="961"/>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42" name="Arc 7"/>
                <p:cNvSpPr/>
                <p:nvPr/>
              </p:nvSpPr>
              <p:spPr>
                <a:xfrm rot="21386969">
                  <a:off x="8748" y="3059"/>
                  <a:ext cx="436" cy="592"/>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34" name="Group 33"/>
              <p:cNvGrpSpPr/>
              <p:nvPr/>
            </p:nvGrpSpPr>
            <p:grpSpPr>
              <a:xfrm>
                <a:off x="7531" y="2646"/>
                <a:ext cx="1081" cy="1142"/>
                <a:chOff x="3157590" y="707662"/>
                <a:chExt cx="580307" cy="563809"/>
              </a:xfrm>
            </p:grpSpPr>
            <p:sp>
              <p:nvSpPr>
                <p:cNvPr id="39" name="Oval 5"/>
                <p:cNvSpPr/>
                <p:nvPr/>
              </p:nvSpPr>
              <p:spPr>
                <a:xfrm rot="1129641">
                  <a:off x="3249128" y="707662"/>
                  <a:ext cx="488769" cy="563809"/>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40" name="Arc 39"/>
                <p:cNvSpPr/>
                <p:nvPr/>
              </p:nvSpPr>
              <p:spPr>
                <a:xfrm rot="14908167" flipV="1">
                  <a:off x="3242362" y="692770"/>
                  <a:ext cx="377834" cy="547378"/>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35" name="Group 34"/>
              <p:cNvGrpSpPr/>
              <p:nvPr/>
            </p:nvGrpSpPr>
            <p:grpSpPr>
              <a:xfrm>
                <a:off x="6335" y="2975"/>
                <a:ext cx="794" cy="960"/>
                <a:chOff x="6335" y="2975"/>
                <a:chExt cx="794" cy="960"/>
              </a:xfrm>
            </p:grpSpPr>
            <p:sp>
              <p:nvSpPr>
                <p:cNvPr id="37" name="Oval 5"/>
                <p:cNvSpPr/>
                <p:nvPr/>
              </p:nvSpPr>
              <p:spPr>
                <a:xfrm rot="19402402" flipH="1">
                  <a:off x="6335" y="2975"/>
                  <a:ext cx="794" cy="961"/>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38" name="Arc 7"/>
                <p:cNvSpPr/>
                <p:nvPr/>
              </p:nvSpPr>
              <p:spPr>
                <a:xfrm rot="213031" flipH="1">
                  <a:off x="6440" y="3057"/>
                  <a:ext cx="436" cy="592"/>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sp>
            <p:nvSpPr>
              <p:cNvPr id="36" name="Oval 5"/>
              <p:cNvSpPr/>
              <p:nvPr/>
            </p:nvSpPr>
            <p:spPr>
              <a:xfrm rot="20470359" flipH="1">
                <a:off x="7011" y="2659"/>
                <a:ext cx="910" cy="1142"/>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grpSp>
        <p:grpSp>
          <p:nvGrpSpPr>
            <p:cNvPr id="7" name="Group 6"/>
            <p:cNvGrpSpPr/>
            <p:nvPr/>
          </p:nvGrpSpPr>
          <p:grpSpPr>
            <a:xfrm>
              <a:off x="6024193" y="1842770"/>
              <a:ext cx="1459230" cy="2124075"/>
              <a:chOff x="8811" y="2902"/>
              <a:chExt cx="2298" cy="3345"/>
            </a:xfrm>
          </p:grpSpPr>
          <p:grpSp>
            <p:nvGrpSpPr>
              <p:cNvPr id="21" name="Group 20"/>
              <p:cNvGrpSpPr/>
              <p:nvPr/>
            </p:nvGrpSpPr>
            <p:grpSpPr>
              <a:xfrm rot="4260000">
                <a:off x="9913" y="5051"/>
                <a:ext cx="985" cy="1407"/>
                <a:chOff x="13241" y="2391"/>
                <a:chExt cx="1594" cy="2463"/>
              </a:xfrm>
            </p:grpSpPr>
            <p:sp>
              <p:nvSpPr>
                <p:cNvPr id="30" name="Freeform 16"/>
                <p:cNvSpPr/>
                <p:nvPr/>
              </p:nvSpPr>
              <p:spPr>
                <a:xfrm>
                  <a:off x="13241" y="2408"/>
                  <a:ext cx="1594" cy="2220"/>
                </a:xfrm>
                <a:custGeom>
                  <a:avLst/>
                  <a:gdLst>
                    <a:gd name="connsiteX0" fmla="*/ 0 w 1594"/>
                    <a:gd name="connsiteY0" fmla="*/ 1202 h 2220"/>
                    <a:gd name="connsiteX1" fmla="*/ 760 w 1594"/>
                    <a:gd name="connsiteY1" fmla="*/ 0 h 2220"/>
                    <a:gd name="connsiteX2" fmla="*/ 1594 w 1594"/>
                    <a:gd name="connsiteY2" fmla="*/ 1202 h 2220"/>
                    <a:gd name="connsiteX3" fmla="*/ 794 w 1594"/>
                    <a:gd name="connsiteY3" fmla="*/ 2220 h 2220"/>
                    <a:gd name="connsiteX4" fmla="*/ 0 w 1594"/>
                    <a:gd name="connsiteY4" fmla="*/ 1202 h 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4" h="2220">
                      <a:moveTo>
                        <a:pt x="0" y="1202"/>
                      </a:moveTo>
                      <a:cubicBezTo>
                        <a:pt x="0" y="622"/>
                        <a:pt x="362" y="0"/>
                        <a:pt x="760" y="0"/>
                      </a:cubicBezTo>
                      <a:cubicBezTo>
                        <a:pt x="1158" y="0"/>
                        <a:pt x="1594" y="622"/>
                        <a:pt x="1594" y="1202"/>
                      </a:cubicBezTo>
                      <a:cubicBezTo>
                        <a:pt x="1594" y="1781"/>
                        <a:pt x="1192" y="2220"/>
                        <a:pt x="794" y="2220"/>
                      </a:cubicBezTo>
                      <a:cubicBezTo>
                        <a:pt x="396" y="2220"/>
                        <a:pt x="0" y="1781"/>
                        <a:pt x="0" y="1202"/>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c 30"/>
                <p:cNvSpPr/>
                <p:nvPr/>
              </p:nvSpPr>
              <p:spPr>
                <a:xfrm rot="7380000">
                  <a:off x="13457" y="2403"/>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Arc 31"/>
                <p:cNvSpPr/>
                <p:nvPr/>
              </p:nvSpPr>
              <p:spPr>
                <a:xfrm rot="14220000" flipV="1">
                  <a:off x="13489" y="3707"/>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2" name="Group 21"/>
              <p:cNvGrpSpPr/>
              <p:nvPr/>
            </p:nvGrpSpPr>
            <p:grpSpPr>
              <a:xfrm>
                <a:off x="8811" y="2902"/>
                <a:ext cx="1467" cy="1583"/>
                <a:chOff x="8811" y="2902"/>
                <a:chExt cx="1467" cy="1583"/>
              </a:xfrm>
            </p:grpSpPr>
            <p:sp>
              <p:nvSpPr>
                <p:cNvPr id="27" name="Oval 20"/>
                <p:cNvSpPr/>
                <p:nvPr/>
              </p:nvSpPr>
              <p:spPr>
                <a:xfrm rot="14209418" flipH="1" flipV="1">
                  <a:off x="9189" y="3397"/>
                  <a:ext cx="973" cy="1204"/>
                </a:xfrm>
                <a:custGeom>
                  <a:avLst/>
                  <a:gdLst>
                    <a:gd name="connsiteX0" fmla="*/ 0 w 973"/>
                    <a:gd name="connsiteY0" fmla="*/ 758 h 1203"/>
                    <a:gd name="connsiteX1" fmla="*/ 422 w 973"/>
                    <a:gd name="connsiteY1" fmla="*/ 19 h 1203"/>
                    <a:gd name="connsiteX2" fmla="*/ 797 w 973"/>
                    <a:gd name="connsiteY2" fmla="*/ 238 h 1203"/>
                    <a:gd name="connsiteX3" fmla="*/ 908 w 973"/>
                    <a:gd name="connsiteY3" fmla="*/ 426 h 1203"/>
                    <a:gd name="connsiteX4" fmla="*/ 920 w 973"/>
                    <a:gd name="connsiteY4" fmla="*/ 747 h 1203"/>
                    <a:gd name="connsiteX5" fmla="*/ 422 w 973"/>
                    <a:gd name="connsiteY5" fmla="*/ 1204 h 1203"/>
                    <a:gd name="connsiteX6" fmla="*/ 0 w 973"/>
                    <a:gd name="connsiteY6" fmla="*/ 758 h 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3" h="1204">
                      <a:moveTo>
                        <a:pt x="0" y="758"/>
                      </a:moveTo>
                      <a:cubicBezTo>
                        <a:pt x="0" y="431"/>
                        <a:pt x="269" y="21"/>
                        <a:pt x="422" y="19"/>
                      </a:cubicBezTo>
                      <a:cubicBezTo>
                        <a:pt x="555" y="-68"/>
                        <a:pt x="723" y="175"/>
                        <a:pt x="797" y="238"/>
                      </a:cubicBezTo>
                      <a:cubicBezTo>
                        <a:pt x="871" y="302"/>
                        <a:pt x="888" y="341"/>
                        <a:pt x="908" y="426"/>
                      </a:cubicBezTo>
                      <a:cubicBezTo>
                        <a:pt x="991" y="547"/>
                        <a:pt x="994" y="613"/>
                        <a:pt x="920" y="747"/>
                      </a:cubicBezTo>
                      <a:cubicBezTo>
                        <a:pt x="920" y="1074"/>
                        <a:pt x="576" y="1202"/>
                        <a:pt x="422" y="1204"/>
                      </a:cubicBezTo>
                      <a:cubicBezTo>
                        <a:pt x="269" y="1206"/>
                        <a:pt x="0" y="1085"/>
                        <a:pt x="0" y="758"/>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28" name="Arc 27"/>
                <p:cNvSpPr/>
                <p:nvPr/>
              </p:nvSpPr>
              <p:spPr>
                <a:xfrm rot="11376688" flipH="1" flipV="1">
                  <a:off x="8928" y="3858"/>
                  <a:ext cx="587" cy="625"/>
                </a:xfrm>
                <a:prstGeom prst="arc">
                  <a:avLst>
                    <a:gd name="adj1" fmla="val 15640686"/>
                    <a:gd name="adj2" fmla="val 824202"/>
                  </a:avLst>
                </a:prstGeom>
                <a:solidFill>
                  <a:schemeClr val="bg1"/>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sp>
              <p:nvSpPr>
                <p:cNvPr id="29" name="Arc 28"/>
                <p:cNvSpPr/>
                <p:nvPr/>
              </p:nvSpPr>
              <p:spPr>
                <a:xfrm rot="5580000">
                  <a:off x="8691" y="3022"/>
                  <a:ext cx="1548" cy="1308"/>
                </a:xfrm>
                <a:prstGeom prst="arc">
                  <a:avLst>
                    <a:gd name="adj1" fmla="val 16200000"/>
                    <a:gd name="adj2" fmla="val 2030295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3" name="Group 22"/>
              <p:cNvGrpSpPr/>
              <p:nvPr/>
            </p:nvGrpSpPr>
            <p:grpSpPr>
              <a:xfrm>
                <a:off x="9369" y="4202"/>
                <a:ext cx="1479" cy="1096"/>
                <a:chOff x="9369" y="4302"/>
                <a:chExt cx="1479" cy="996"/>
              </a:xfrm>
            </p:grpSpPr>
            <p:sp>
              <p:nvSpPr>
                <p:cNvPr id="24" name="Freeform 9"/>
                <p:cNvSpPr/>
                <p:nvPr/>
              </p:nvSpPr>
              <p:spPr>
                <a:xfrm rot="4260000">
                  <a:off x="9723" y="4172"/>
                  <a:ext cx="910" cy="1341"/>
                </a:xfrm>
                <a:custGeom>
                  <a:avLst/>
                  <a:gdLst>
                    <a:gd name="connsiteX0" fmla="*/ 16 w 962"/>
                    <a:gd name="connsiteY0" fmla="*/ 698 h 1353"/>
                    <a:gd name="connsiteX1" fmla="*/ 48 w 962"/>
                    <a:gd name="connsiteY1" fmla="*/ 374 h 1353"/>
                    <a:gd name="connsiteX2" fmla="*/ 419 w 962"/>
                    <a:gd name="connsiteY2" fmla="*/ 8 h 1353"/>
                    <a:gd name="connsiteX3" fmla="*/ 962 w 962"/>
                    <a:gd name="connsiteY3" fmla="*/ 732 h 1353"/>
                    <a:gd name="connsiteX4" fmla="*/ 441 w 962"/>
                    <a:gd name="connsiteY4" fmla="*/ 1346 h 1353"/>
                    <a:gd name="connsiteX5" fmla="*/ 150 w 962"/>
                    <a:gd name="connsiteY5" fmla="*/ 1133 h 1353"/>
                    <a:gd name="connsiteX6" fmla="*/ 16 w 962"/>
                    <a:gd name="connsiteY6" fmla="*/ 698 h 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 h="1354">
                      <a:moveTo>
                        <a:pt x="16" y="698"/>
                      </a:moveTo>
                      <a:cubicBezTo>
                        <a:pt x="13" y="593"/>
                        <a:pt x="-34" y="495"/>
                        <a:pt x="48" y="374"/>
                      </a:cubicBezTo>
                      <a:cubicBezTo>
                        <a:pt x="131" y="253"/>
                        <a:pt x="267" y="-52"/>
                        <a:pt x="419" y="8"/>
                      </a:cubicBezTo>
                      <a:cubicBezTo>
                        <a:pt x="678" y="8"/>
                        <a:pt x="962" y="383"/>
                        <a:pt x="962" y="732"/>
                      </a:cubicBezTo>
                      <a:cubicBezTo>
                        <a:pt x="962" y="1081"/>
                        <a:pt x="700" y="1346"/>
                        <a:pt x="441" y="1346"/>
                      </a:cubicBezTo>
                      <a:cubicBezTo>
                        <a:pt x="292" y="1391"/>
                        <a:pt x="236" y="1235"/>
                        <a:pt x="150" y="1133"/>
                      </a:cubicBezTo>
                      <a:cubicBezTo>
                        <a:pt x="64" y="1031"/>
                        <a:pt x="29" y="884"/>
                        <a:pt x="16" y="698"/>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c 24"/>
                <p:cNvSpPr/>
                <p:nvPr/>
              </p:nvSpPr>
              <p:spPr>
                <a:xfrm rot="11640000">
                  <a:off x="10126" y="4302"/>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Arc 25"/>
                <p:cNvSpPr/>
                <p:nvPr/>
              </p:nvSpPr>
              <p:spPr>
                <a:xfrm rot="18480000" flipV="1">
                  <a:off x="9390" y="4577"/>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nvGrpSpPr>
            <p:cNvPr id="8" name="Group 7"/>
            <p:cNvGrpSpPr/>
            <p:nvPr/>
          </p:nvGrpSpPr>
          <p:grpSpPr>
            <a:xfrm flipH="1">
              <a:off x="3331793" y="1849120"/>
              <a:ext cx="1459230" cy="2141855"/>
              <a:chOff x="8811" y="2874"/>
              <a:chExt cx="2298" cy="3373"/>
            </a:xfrm>
          </p:grpSpPr>
          <p:grpSp>
            <p:nvGrpSpPr>
              <p:cNvPr id="9" name="Group 8"/>
              <p:cNvGrpSpPr/>
              <p:nvPr/>
            </p:nvGrpSpPr>
            <p:grpSpPr>
              <a:xfrm rot="4260000">
                <a:off x="9913" y="5051"/>
                <a:ext cx="985" cy="1407"/>
                <a:chOff x="13241" y="2391"/>
                <a:chExt cx="1594" cy="2463"/>
              </a:xfrm>
            </p:grpSpPr>
            <p:sp>
              <p:nvSpPr>
                <p:cNvPr id="18" name="Freeform 67"/>
                <p:cNvSpPr/>
                <p:nvPr/>
              </p:nvSpPr>
              <p:spPr>
                <a:xfrm>
                  <a:off x="13241" y="2408"/>
                  <a:ext cx="1594" cy="2220"/>
                </a:xfrm>
                <a:custGeom>
                  <a:avLst/>
                  <a:gdLst>
                    <a:gd name="connsiteX0" fmla="*/ 0 w 1594"/>
                    <a:gd name="connsiteY0" fmla="*/ 1202 h 2220"/>
                    <a:gd name="connsiteX1" fmla="*/ 760 w 1594"/>
                    <a:gd name="connsiteY1" fmla="*/ 0 h 2220"/>
                    <a:gd name="connsiteX2" fmla="*/ 1594 w 1594"/>
                    <a:gd name="connsiteY2" fmla="*/ 1202 h 2220"/>
                    <a:gd name="connsiteX3" fmla="*/ 794 w 1594"/>
                    <a:gd name="connsiteY3" fmla="*/ 2220 h 2220"/>
                    <a:gd name="connsiteX4" fmla="*/ 0 w 1594"/>
                    <a:gd name="connsiteY4" fmla="*/ 1202 h 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4" h="2220">
                      <a:moveTo>
                        <a:pt x="0" y="1202"/>
                      </a:moveTo>
                      <a:cubicBezTo>
                        <a:pt x="0" y="622"/>
                        <a:pt x="362" y="0"/>
                        <a:pt x="760" y="0"/>
                      </a:cubicBezTo>
                      <a:cubicBezTo>
                        <a:pt x="1158" y="0"/>
                        <a:pt x="1594" y="622"/>
                        <a:pt x="1594" y="1202"/>
                      </a:cubicBezTo>
                      <a:cubicBezTo>
                        <a:pt x="1594" y="1781"/>
                        <a:pt x="1192" y="2220"/>
                        <a:pt x="794" y="2220"/>
                      </a:cubicBezTo>
                      <a:cubicBezTo>
                        <a:pt x="396" y="2220"/>
                        <a:pt x="0" y="1781"/>
                        <a:pt x="0" y="1202"/>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c 18"/>
                <p:cNvSpPr/>
                <p:nvPr/>
              </p:nvSpPr>
              <p:spPr>
                <a:xfrm rot="7380000">
                  <a:off x="13457" y="2403"/>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Arc 19"/>
                <p:cNvSpPr/>
                <p:nvPr/>
              </p:nvSpPr>
              <p:spPr>
                <a:xfrm rot="14220000" flipV="1">
                  <a:off x="13489" y="3707"/>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0" name="Group 9"/>
              <p:cNvGrpSpPr/>
              <p:nvPr/>
            </p:nvGrpSpPr>
            <p:grpSpPr>
              <a:xfrm>
                <a:off x="8811" y="2874"/>
                <a:ext cx="1550" cy="1609"/>
                <a:chOff x="8811" y="2874"/>
                <a:chExt cx="1550" cy="1609"/>
              </a:xfrm>
            </p:grpSpPr>
            <p:sp>
              <p:nvSpPr>
                <p:cNvPr id="15" name="Oval 20"/>
                <p:cNvSpPr/>
                <p:nvPr/>
              </p:nvSpPr>
              <p:spPr>
                <a:xfrm rot="14209418" flipH="1" flipV="1">
                  <a:off x="9272" y="3373"/>
                  <a:ext cx="973" cy="1204"/>
                </a:xfrm>
                <a:custGeom>
                  <a:avLst/>
                  <a:gdLst>
                    <a:gd name="connsiteX0" fmla="*/ 0 w 973"/>
                    <a:gd name="connsiteY0" fmla="*/ 758 h 1203"/>
                    <a:gd name="connsiteX1" fmla="*/ 422 w 973"/>
                    <a:gd name="connsiteY1" fmla="*/ 19 h 1203"/>
                    <a:gd name="connsiteX2" fmla="*/ 797 w 973"/>
                    <a:gd name="connsiteY2" fmla="*/ 238 h 1203"/>
                    <a:gd name="connsiteX3" fmla="*/ 908 w 973"/>
                    <a:gd name="connsiteY3" fmla="*/ 426 h 1203"/>
                    <a:gd name="connsiteX4" fmla="*/ 920 w 973"/>
                    <a:gd name="connsiteY4" fmla="*/ 747 h 1203"/>
                    <a:gd name="connsiteX5" fmla="*/ 422 w 973"/>
                    <a:gd name="connsiteY5" fmla="*/ 1204 h 1203"/>
                    <a:gd name="connsiteX6" fmla="*/ 0 w 973"/>
                    <a:gd name="connsiteY6" fmla="*/ 758 h 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3" h="1204">
                      <a:moveTo>
                        <a:pt x="0" y="758"/>
                      </a:moveTo>
                      <a:cubicBezTo>
                        <a:pt x="0" y="431"/>
                        <a:pt x="269" y="21"/>
                        <a:pt x="422" y="19"/>
                      </a:cubicBezTo>
                      <a:cubicBezTo>
                        <a:pt x="555" y="-68"/>
                        <a:pt x="723" y="175"/>
                        <a:pt x="797" y="238"/>
                      </a:cubicBezTo>
                      <a:cubicBezTo>
                        <a:pt x="871" y="302"/>
                        <a:pt x="888" y="341"/>
                        <a:pt x="908" y="426"/>
                      </a:cubicBezTo>
                      <a:cubicBezTo>
                        <a:pt x="991" y="547"/>
                        <a:pt x="994" y="613"/>
                        <a:pt x="920" y="747"/>
                      </a:cubicBezTo>
                      <a:cubicBezTo>
                        <a:pt x="920" y="1074"/>
                        <a:pt x="576" y="1202"/>
                        <a:pt x="422" y="1204"/>
                      </a:cubicBezTo>
                      <a:cubicBezTo>
                        <a:pt x="269" y="1206"/>
                        <a:pt x="0" y="1085"/>
                        <a:pt x="0" y="758"/>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6" name="Arc 15"/>
                <p:cNvSpPr/>
                <p:nvPr/>
              </p:nvSpPr>
              <p:spPr>
                <a:xfrm rot="11376688" flipH="1" flipV="1">
                  <a:off x="8928" y="3858"/>
                  <a:ext cx="587" cy="625"/>
                </a:xfrm>
                <a:prstGeom prst="arc">
                  <a:avLst>
                    <a:gd name="adj1" fmla="val 15640686"/>
                    <a:gd name="adj2" fmla="val 824202"/>
                  </a:avLst>
                </a:prstGeom>
                <a:solidFill>
                  <a:schemeClr val="bg1"/>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sp>
              <p:nvSpPr>
                <p:cNvPr id="17" name="Arc 16"/>
                <p:cNvSpPr/>
                <p:nvPr/>
              </p:nvSpPr>
              <p:spPr>
                <a:xfrm rot="5580000">
                  <a:off x="8691" y="2994"/>
                  <a:ext cx="1548" cy="1308"/>
                </a:xfrm>
                <a:prstGeom prst="arc">
                  <a:avLst>
                    <a:gd name="adj1" fmla="val 16200000"/>
                    <a:gd name="adj2" fmla="val 2030295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1" name="Group 10"/>
              <p:cNvGrpSpPr/>
              <p:nvPr/>
            </p:nvGrpSpPr>
            <p:grpSpPr>
              <a:xfrm>
                <a:off x="9369" y="4204"/>
                <a:ext cx="1455" cy="1102"/>
                <a:chOff x="9369" y="4302"/>
                <a:chExt cx="1455" cy="1001"/>
              </a:xfrm>
            </p:grpSpPr>
            <p:sp>
              <p:nvSpPr>
                <p:cNvPr id="12" name="Freeform 75"/>
                <p:cNvSpPr/>
                <p:nvPr/>
              </p:nvSpPr>
              <p:spPr>
                <a:xfrm rot="4260000">
                  <a:off x="9700" y="4189"/>
                  <a:ext cx="920" cy="1307"/>
                </a:xfrm>
                <a:custGeom>
                  <a:avLst/>
                  <a:gdLst>
                    <a:gd name="connsiteX0" fmla="*/ 16 w 962"/>
                    <a:gd name="connsiteY0" fmla="*/ 698 h 1353"/>
                    <a:gd name="connsiteX1" fmla="*/ 48 w 962"/>
                    <a:gd name="connsiteY1" fmla="*/ 374 h 1353"/>
                    <a:gd name="connsiteX2" fmla="*/ 419 w 962"/>
                    <a:gd name="connsiteY2" fmla="*/ 8 h 1353"/>
                    <a:gd name="connsiteX3" fmla="*/ 962 w 962"/>
                    <a:gd name="connsiteY3" fmla="*/ 732 h 1353"/>
                    <a:gd name="connsiteX4" fmla="*/ 441 w 962"/>
                    <a:gd name="connsiteY4" fmla="*/ 1346 h 1353"/>
                    <a:gd name="connsiteX5" fmla="*/ 150 w 962"/>
                    <a:gd name="connsiteY5" fmla="*/ 1133 h 1353"/>
                    <a:gd name="connsiteX6" fmla="*/ 16 w 962"/>
                    <a:gd name="connsiteY6" fmla="*/ 698 h 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 h="1354">
                      <a:moveTo>
                        <a:pt x="16" y="698"/>
                      </a:moveTo>
                      <a:cubicBezTo>
                        <a:pt x="13" y="593"/>
                        <a:pt x="-34" y="495"/>
                        <a:pt x="48" y="374"/>
                      </a:cubicBezTo>
                      <a:cubicBezTo>
                        <a:pt x="131" y="253"/>
                        <a:pt x="267" y="-52"/>
                        <a:pt x="419" y="8"/>
                      </a:cubicBezTo>
                      <a:cubicBezTo>
                        <a:pt x="678" y="8"/>
                        <a:pt x="962" y="383"/>
                        <a:pt x="962" y="732"/>
                      </a:cubicBezTo>
                      <a:cubicBezTo>
                        <a:pt x="962" y="1081"/>
                        <a:pt x="700" y="1346"/>
                        <a:pt x="441" y="1346"/>
                      </a:cubicBezTo>
                      <a:cubicBezTo>
                        <a:pt x="292" y="1391"/>
                        <a:pt x="236" y="1235"/>
                        <a:pt x="150" y="1133"/>
                      </a:cubicBezTo>
                      <a:cubicBezTo>
                        <a:pt x="64" y="1031"/>
                        <a:pt x="29" y="884"/>
                        <a:pt x="16" y="698"/>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c 12"/>
                <p:cNvSpPr/>
                <p:nvPr/>
              </p:nvSpPr>
              <p:spPr>
                <a:xfrm rot="11640000">
                  <a:off x="10126" y="4302"/>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Arc 13"/>
                <p:cNvSpPr/>
                <p:nvPr/>
              </p:nvSpPr>
              <p:spPr>
                <a:xfrm rot="18480000" flipV="1">
                  <a:off x="9390" y="4577"/>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grpSp>
        <p:nvGrpSpPr>
          <p:cNvPr id="59" name="Group 58"/>
          <p:cNvGrpSpPr/>
          <p:nvPr/>
        </p:nvGrpSpPr>
        <p:grpSpPr>
          <a:xfrm>
            <a:off x="2726055" y="622300"/>
            <a:ext cx="6895465" cy="1791970"/>
            <a:chOff x="4293" y="980"/>
            <a:chExt cx="10859" cy="2822"/>
          </a:xfrm>
        </p:grpSpPr>
        <p:sp>
          <p:nvSpPr>
            <p:cNvPr id="60" name="TextBox 59"/>
            <p:cNvSpPr txBox="1"/>
            <p:nvPr/>
          </p:nvSpPr>
          <p:spPr>
            <a:xfrm>
              <a:off x="5390" y="980"/>
              <a:ext cx="8904" cy="1283"/>
            </a:xfrm>
            <a:prstGeom prst="rect">
              <a:avLst/>
            </a:prstGeom>
            <a:noFill/>
          </p:spPr>
          <p:txBody>
            <a:bodyPr wrap="square" rtlCol="0">
              <a:spAutoFit/>
            </a:bodyPr>
            <a:lstStyle/>
            <a:p>
              <a:r>
                <a:rPr lang="en-IN" altLang="en-US" b="1" dirty="0"/>
                <a:t>                                       </a:t>
              </a:r>
              <a:r>
                <a:rPr lang="en-US" b="1" u="sng" dirty="0"/>
                <a:t>Ma</a:t>
              </a:r>
              <a:r>
                <a:rPr lang="en-IN" altLang="en-US" b="1" u="sng" dirty="0" err="1"/>
                <a:t>xillary arch</a:t>
              </a:r>
              <a:r>
                <a:rPr lang="en-US" b="1" u="sng" dirty="0"/>
                <a:t> </a:t>
              </a:r>
            </a:p>
            <a:p>
              <a:r>
                <a:rPr lang="en-US" b="1" dirty="0"/>
                <a:t>                            </a:t>
              </a:r>
              <a:r>
                <a:rPr lang="en-IN" altLang="en-US" b="1" dirty="0"/>
                <a:t>         </a:t>
              </a:r>
              <a:r>
                <a:rPr lang="en-US" b="1" dirty="0"/>
                <a:t> </a:t>
              </a:r>
              <a:r>
                <a:rPr lang="en-IN" altLang="en-US" b="1" dirty="0"/>
                <a:t>S</a:t>
              </a:r>
              <a:r>
                <a:rPr lang="en-IN" altLang="en-US" b="1" u="sng" dirty="0"/>
                <a:t>pace available</a:t>
              </a:r>
            </a:p>
            <a:p>
              <a:endParaRPr lang="en-IN" altLang="en-US" sz="1100" dirty="0"/>
            </a:p>
          </p:txBody>
        </p:sp>
        <p:sp>
          <p:nvSpPr>
            <p:cNvPr id="61" name="Text Box 1"/>
            <p:cNvSpPr txBox="1"/>
            <p:nvPr/>
          </p:nvSpPr>
          <p:spPr>
            <a:xfrm>
              <a:off x="4293" y="1912"/>
              <a:ext cx="10859" cy="1890"/>
            </a:xfrm>
            <a:prstGeom prst="rect">
              <a:avLst/>
            </a:prstGeom>
            <a:noFill/>
            <a:ln w="9525">
              <a:noFill/>
            </a:ln>
          </p:spPr>
          <p:txBody>
            <a:bodyPr wrap="square">
              <a:spAutoFit/>
            </a:bodyPr>
            <a:lstStyle/>
            <a:p>
              <a:pPr indent="0"/>
              <a:r>
                <a:rPr lang="en-US" b="0" dirty="0">
                  <a:latin typeface="Times New Roman" panose="02020603050405020304" charset="0"/>
                  <a:cs typeface="Carlito" charset="0"/>
                </a:rPr>
                <a:t>From of the </a:t>
              </a:r>
              <a:r>
                <a:rPr lang="en-US" dirty="0" err="1">
                  <a:latin typeface="Times New Roman" panose="02020603050405020304" charset="0"/>
                  <a:cs typeface="Carlito" charset="0"/>
                </a:rPr>
                <a:t>mesiobuccal</a:t>
              </a:r>
              <a:r>
                <a:rPr lang="en-US" dirty="0">
                  <a:latin typeface="Times New Roman" panose="02020603050405020304" charset="0"/>
                  <a:cs typeface="Carlito" charset="0"/>
                </a:rPr>
                <a:t> line angle of the </a:t>
              </a:r>
              <a:r>
                <a:rPr lang="en-US" b="0" dirty="0">
                  <a:latin typeface="Times New Roman" panose="02020603050405020304" charset="0"/>
                  <a:cs typeface="Carlito" charset="0"/>
                </a:rPr>
                <a:t>permanent 1st molar to the </a:t>
              </a:r>
              <a:r>
                <a:rPr lang="en-US" dirty="0" err="1">
                  <a:latin typeface="Times New Roman" panose="02020603050405020304" charset="0"/>
                  <a:cs typeface="Carlito" charset="0"/>
                </a:rPr>
                <a:t>mesiobuccal</a:t>
              </a:r>
              <a:r>
                <a:rPr lang="en-US" dirty="0">
                  <a:latin typeface="Times New Roman" panose="02020603050405020304" charset="0"/>
                  <a:cs typeface="Carlito" charset="0"/>
                </a:rPr>
                <a:t> line angle </a:t>
              </a:r>
              <a:r>
                <a:rPr lang="en-US" b="0" dirty="0">
                  <a:latin typeface="Times New Roman" panose="02020603050405020304" charset="0"/>
                  <a:cs typeface="Carlito" charset="0"/>
                </a:rPr>
                <a:t>the opposite permanent 1st molar along the</a:t>
              </a:r>
              <a:r>
                <a:rPr lang="en-IN" altLang="en-US" b="0" dirty="0">
                  <a:latin typeface="Times New Roman" panose="02020603050405020304" charset="0"/>
                  <a:cs typeface="Carlito" charset="0"/>
                </a:rPr>
                <a:t> buccal cusps</a:t>
              </a:r>
              <a:r>
                <a:rPr lang="en-US" b="0" dirty="0">
                  <a:latin typeface="Times New Roman" panose="02020603050405020304" charset="0"/>
                  <a:cs typeface="Carlito" charset="0"/>
                </a:rPr>
                <a:t> of posterior teeth and incisal edges of anterior teeth on</a:t>
              </a:r>
              <a:r>
                <a:rPr lang="en-IN" altLang="en-US" b="0" dirty="0">
                  <a:latin typeface="Times New Roman" panose="02020603050405020304" charset="0"/>
                  <a:cs typeface="Carlito" charset="0"/>
                </a:rPr>
                <a:t> </a:t>
              </a:r>
              <a:r>
                <a:rPr lang="en-US" b="0" dirty="0">
                  <a:latin typeface="Times New Roman" panose="02020603050405020304" charset="0"/>
                  <a:cs typeface="Carlito" charset="0"/>
                </a:rPr>
                <a:t>the basal bone.</a:t>
              </a:r>
              <a:endParaRPr lang="en-US" dirty="0"/>
            </a:p>
          </p:txBody>
        </p:sp>
      </p:grpSp>
      <p:sp>
        <p:nvSpPr>
          <p:cNvPr id="63" name="Arc 62"/>
          <p:cNvSpPr/>
          <p:nvPr/>
        </p:nvSpPr>
        <p:spPr>
          <a:xfrm rot="6691833" flipH="1" flipV="1">
            <a:off x="5227181" y="2366322"/>
            <a:ext cx="569451" cy="778947"/>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68" name="Group 67"/>
          <p:cNvGrpSpPr/>
          <p:nvPr/>
        </p:nvGrpSpPr>
        <p:grpSpPr>
          <a:xfrm>
            <a:off x="5153605" y="3284379"/>
            <a:ext cx="1122793" cy="346975"/>
            <a:chOff x="4836363" y="2472612"/>
            <a:chExt cx="1122793" cy="346975"/>
          </a:xfrm>
        </p:grpSpPr>
        <p:grpSp>
          <p:nvGrpSpPr>
            <p:cNvPr id="69" name="Group 68"/>
            <p:cNvGrpSpPr/>
            <p:nvPr/>
          </p:nvGrpSpPr>
          <p:grpSpPr>
            <a:xfrm>
              <a:off x="5495731" y="2472612"/>
              <a:ext cx="463425" cy="343871"/>
              <a:chOff x="5495731" y="2472612"/>
              <a:chExt cx="463425" cy="343871"/>
            </a:xfrm>
          </p:grpSpPr>
          <p:sp>
            <p:nvSpPr>
              <p:cNvPr id="74" name="Freeform: Shape 73"/>
              <p:cNvSpPr/>
              <p:nvPr/>
            </p:nvSpPr>
            <p:spPr>
              <a:xfrm>
                <a:off x="5495731" y="24726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sp>
            <p:nvSpPr>
              <p:cNvPr id="75" name="Freeform: Shape 74"/>
              <p:cNvSpPr/>
              <p:nvPr/>
            </p:nvSpPr>
            <p:spPr>
              <a:xfrm>
                <a:off x="5526829" y="26250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sp>
            <p:nvSpPr>
              <p:cNvPr id="76" name="Freeform: Shape 75"/>
              <p:cNvSpPr/>
              <p:nvPr/>
            </p:nvSpPr>
            <p:spPr>
              <a:xfrm>
                <a:off x="5529948" y="27774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grpSp>
        <p:grpSp>
          <p:nvGrpSpPr>
            <p:cNvPr id="70" name="Group 69"/>
            <p:cNvGrpSpPr/>
            <p:nvPr/>
          </p:nvGrpSpPr>
          <p:grpSpPr>
            <a:xfrm flipH="1">
              <a:off x="4836363" y="2475716"/>
              <a:ext cx="463425" cy="343871"/>
              <a:chOff x="5495731" y="2472612"/>
              <a:chExt cx="463425" cy="343871"/>
            </a:xfrm>
          </p:grpSpPr>
          <p:sp>
            <p:nvSpPr>
              <p:cNvPr id="71" name="Freeform: Shape 70"/>
              <p:cNvSpPr/>
              <p:nvPr/>
            </p:nvSpPr>
            <p:spPr>
              <a:xfrm>
                <a:off x="5495731" y="24726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sp>
            <p:nvSpPr>
              <p:cNvPr id="72" name="Freeform: Shape 71"/>
              <p:cNvSpPr/>
              <p:nvPr/>
            </p:nvSpPr>
            <p:spPr>
              <a:xfrm>
                <a:off x="5526829" y="26250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sp>
            <p:nvSpPr>
              <p:cNvPr id="73" name="Freeform: Shape 72"/>
              <p:cNvSpPr/>
              <p:nvPr/>
            </p:nvSpPr>
            <p:spPr>
              <a:xfrm>
                <a:off x="5529948" y="2777412"/>
                <a:ext cx="429208" cy="39071"/>
              </a:xfrm>
              <a:custGeom>
                <a:avLst/>
                <a:gdLst>
                  <a:gd name="connsiteX0" fmla="*/ 0 w 429208"/>
                  <a:gd name="connsiteY0" fmla="*/ 27992 h 39071"/>
                  <a:gd name="connsiteX1" fmla="*/ 139959 w 429208"/>
                  <a:gd name="connsiteY1" fmla="*/ 0 h 39071"/>
                  <a:gd name="connsiteX2" fmla="*/ 345232 w 429208"/>
                  <a:gd name="connsiteY2" fmla="*/ 9331 h 39071"/>
                  <a:gd name="connsiteX3" fmla="*/ 391885 w 429208"/>
                  <a:gd name="connsiteY3" fmla="*/ 37323 h 39071"/>
                  <a:gd name="connsiteX4" fmla="*/ 429208 w 429208"/>
                  <a:gd name="connsiteY4" fmla="*/ 37323 h 39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08" h="39071">
                    <a:moveTo>
                      <a:pt x="0" y="27992"/>
                    </a:moveTo>
                    <a:cubicBezTo>
                      <a:pt x="121669" y="7714"/>
                      <a:pt x="76072" y="21297"/>
                      <a:pt x="139959" y="0"/>
                    </a:cubicBezTo>
                    <a:cubicBezTo>
                      <a:pt x="208383" y="3110"/>
                      <a:pt x="276955" y="3869"/>
                      <a:pt x="345232" y="9331"/>
                    </a:cubicBezTo>
                    <a:cubicBezTo>
                      <a:pt x="420602" y="15361"/>
                      <a:pt x="331357" y="17146"/>
                      <a:pt x="391885" y="37323"/>
                    </a:cubicBezTo>
                    <a:cubicBezTo>
                      <a:pt x="403688" y="41257"/>
                      <a:pt x="416767" y="37323"/>
                      <a:pt x="429208" y="37323"/>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grpSp>
      </p:grpSp>
      <p:grpSp>
        <p:nvGrpSpPr>
          <p:cNvPr id="64" name="Group 63"/>
          <p:cNvGrpSpPr/>
          <p:nvPr/>
        </p:nvGrpSpPr>
        <p:grpSpPr>
          <a:xfrm>
            <a:off x="3809707" y="2295291"/>
            <a:ext cx="3846787" cy="2602572"/>
            <a:chOff x="3809707" y="2295291"/>
            <a:chExt cx="3846787" cy="2602572"/>
          </a:xfrm>
        </p:grpSpPr>
        <p:sp>
          <p:nvSpPr>
            <p:cNvPr id="62" name="Arc 7"/>
            <p:cNvSpPr/>
            <p:nvPr/>
          </p:nvSpPr>
          <p:spPr>
            <a:xfrm>
              <a:off x="5734685" y="2302689"/>
              <a:ext cx="1921809" cy="2595174"/>
            </a:xfrm>
            <a:custGeom>
              <a:avLst/>
              <a:gdLst>
                <a:gd name="connsiteX0" fmla="*/ 1419121 w 2838243"/>
                <a:gd name="connsiteY0" fmla="*/ 0 h 3906170"/>
                <a:gd name="connsiteX1" fmla="*/ 2591988 w 2838243"/>
                <a:gd name="connsiteY1" fmla="*/ 853547 h 3906170"/>
                <a:gd name="connsiteX2" fmla="*/ 2836682 w 2838243"/>
                <a:gd name="connsiteY2" fmla="*/ 2044668 h 3906170"/>
                <a:gd name="connsiteX3" fmla="*/ 1419122 w 2838243"/>
                <a:gd name="connsiteY3" fmla="*/ 1953085 h 3906170"/>
                <a:gd name="connsiteX4" fmla="*/ 1419121 w 2838243"/>
                <a:gd name="connsiteY4" fmla="*/ 0 h 3906170"/>
                <a:gd name="connsiteX0-1" fmla="*/ 1419121 w 2838243"/>
                <a:gd name="connsiteY0-2" fmla="*/ 0 h 3906170"/>
                <a:gd name="connsiteX1-3" fmla="*/ 2591988 w 2838243"/>
                <a:gd name="connsiteY1-4" fmla="*/ 853547 h 3906170"/>
                <a:gd name="connsiteX2-5" fmla="*/ 2836682 w 2838243"/>
                <a:gd name="connsiteY2-6" fmla="*/ 2044668 h 3906170"/>
                <a:gd name="connsiteX0-7" fmla="*/ 0 w 1420300"/>
                <a:gd name="connsiteY0-8" fmla="*/ 0 h 2044668"/>
                <a:gd name="connsiteX1-9" fmla="*/ 1172867 w 1420300"/>
                <a:gd name="connsiteY1-10" fmla="*/ 853547 h 2044668"/>
                <a:gd name="connsiteX2-11" fmla="*/ 1417561 w 1420300"/>
                <a:gd name="connsiteY2-12" fmla="*/ 2044668 h 2044668"/>
                <a:gd name="connsiteX3-13" fmla="*/ 1 w 1420300"/>
                <a:gd name="connsiteY3-14" fmla="*/ 1953085 h 2044668"/>
                <a:gd name="connsiteX4-15" fmla="*/ 0 w 1420300"/>
                <a:gd name="connsiteY4-16" fmla="*/ 0 h 2044668"/>
                <a:gd name="connsiteX0-17" fmla="*/ 0 w 1420300"/>
                <a:gd name="connsiteY0-18" fmla="*/ 0 h 2044668"/>
                <a:gd name="connsiteX1-19" fmla="*/ 1219520 w 1420300"/>
                <a:gd name="connsiteY1-20" fmla="*/ 750910 h 2044668"/>
                <a:gd name="connsiteX2-21" fmla="*/ 1417561 w 1420300"/>
                <a:gd name="connsiteY2-22" fmla="*/ 2044668 h 2044668"/>
                <a:gd name="connsiteX0-23" fmla="*/ 139959 w 1560259"/>
                <a:gd name="connsiteY0-24" fmla="*/ 0 h 2044668"/>
                <a:gd name="connsiteX1-25" fmla="*/ 1312826 w 1560259"/>
                <a:gd name="connsiteY1-26" fmla="*/ 853547 h 2044668"/>
                <a:gd name="connsiteX2-27" fmla="*/ 1557520 w 1560259"/>
                <a:gd name="connsiteY2-28" fmla="*/ 2044668 h 2044668"/>
                <a:gd name="connsiteX3-29" fmla="*/ 139960 w 1560259"/>
                <a:gd name="connsiteY3-30" fmla="*/ 1953085 h 2044668"/>
                <a:gd name="connsiteX4-31" fmla="*/ 139959 w 1560259"/>
                <a:gd name="connsiteY4-32" fmla="*/ 0 h 2044668"/>
                <a:gd name="connsiteX0-33" fmla="*/ 0 w 1560259"/>
                <a:gd name="connsiteY0-34" fmla="*/ 27992 h 2044668"/>
                <a:gd name="connsiteX1-35" fmla="*/ 1359479 w 1560259"/>
                <a:gd name="connsiteY1-36" fmla="*/ 750910 h 2044668"/>
                <a:gd name="connsiteX2-37" fmla="*/ 1557520 w 1560259"/>
                <a:gd name="connsiteY2-38" fmla="*/ 2044668 h 2044668"/>
                <a:gd name="connsiteX0-39" fmla="*/ 139959 w 1772713"/>
                <a:gd name="connsiteY0-40" fmla="*/ 0 h 2044668"/>
                <a:gd name="connsiteX1-41" fmla="*/ 1312826 w 1772713"/>
                <a:gd name="connsiteY1-42" fmla="*/ 853547 h 2044668"/>
                <a:gd name="connsiteX2-43" fmla="*/ 1557520 w 1772713"/>
                <a:gd name="connsiteY2-44" fmla="*/ 2044668 h 2044668"/>
                <a:gd name="connsiteX3-45" fmla="*/ 139960 w 1772713"/>
                <a:gd name="connsiteY3-46" fmla="*/ 1953085 h 2044668"/>
                <a:gd name="connsiteX4-47" fmla="*/ 139959 w 1772713"/>
                <a:gd name="connsiteY4-48" fmla="*/ 0 h 2044668"/>
                <a:gd name="connsiteX0-49" fmla="*/ 0 w 1772713"/>
                <a:gd name="connsiteY0-50" fmla="*/ 27992 h 2044668"/>
                <a:gd name="connsiteX1-51" fmla="*/ 1359479 w 1772713"/>
                <a:gd name="connsiteY1-52" fmla="*/ 750910 h 2044668"/>
                <a:gd name="connsiteX2-53" fmla="*/ 1772124 w 1772713"/>
                <a:gd name="connsiteY2-54" fmla="*/ 2044668 h 2044668"/>
                <a:gd name="connsiteX0-55" fmla="*/ 139959 w 1921791"/>
                <a:gd name="connsiteY0-56" fmla="*/ 0 h 2595174"/>
                <a:gd name="connsiteX1-57" fmla="*/ 1312826 w 1921791"/>
                <a:gd name="connsiteY1-58" fmla="*/ 853547 h 2595174"/>
                <a:gd name="connsiteX2-59" fmla="*/ 1557520 w 1921791"/>
                <a:gd name="connsiteY2-60" fmla="*/ 2044668 h 2595174"/>
                <a:gd name="connsiteX3-61" fmla="*/ 139960 w 1921791"/>
                <a:gd name="connsiteY3-62" fmla="*/ 1953085 h 2595174"/>
                <a:gd name="connsiteX4-63" fmla="*/ 139959 w 1921791"/>
                <a:gd name="connsiteY4-64" fmla="*/ 0 h 2595174"/>
                <a:gd name="connsiteX0-65" fmla="*/ 0 w 1921791"/>
                <a:gd name="connsiteY0-66" fmla="*/ 27992 h 2595174"/>
                <a:gd name="connsiteX1-67" fmla="*/ 1359479 w 1921791"/>
                <a:gd name="connsiteY1-68" fmla="*/ 750910 h 2595174"/>
                <a:gd name="connsiteX2-69" fmla="*/ 1921414 w 1921791"/>
                <a:gd name="connsiteY2-70" fmla="*/ 2595174 h 2595174"/>
                <a:gd name="connsiteX0-71" fmla="*/ 139959 w 1921809"/>
                <a:gd name="connsiteY0-72" fmla="*/ 0 h 2595174"/>
                <a:gd name="connsiteX1-73" fmla="*/ 1312826 w 1921809"/>
                <a:gd name="connsiteY1-74" fmla="*/ 853547 h 2595174"/>
                <a:gd name="connsiteX2-75" fmla="*/ 1557520 w 1921809"/>
                <a:gd name="connsiteY2-76" fmla="*/ 2044668 h 2595174"/>
                <a:gd name="connsiteX3-77" fmla="*/ 139960 w 1921809"/>
                <a:gd name="connsiteY3-78" fmla="*/ 1953085 h 2595174"/>
                <a:gd name="connsiteX4-79" fmla="*/ 139959 w 1921809"/>
                <a:gd name="connsiteY4-80" fmla="*/ 0 h 2595174"/>
                <a:gd name="connsiteX0-81" fmla="*/ 0 w 1921809"/>
                <a:gd name="connsiteY0-82" fmla="*/ 27992 h 2595174"/>
                <a:gd name="connsiteX1-83" fmla="*/ 1378140 w 1921809"/>
                <a:gd name="connsiteY1-84" fmla="*/ 750910 h 2595174"/>
                <a:gd name="connsiteX2-85" fmla="*/ 1921414 w 1921809"/>
                <a:gd name="connsiteY2-86" fmla="*/ 2595174 h 2595174"/>
              </a:gdLst>
              <a:ahLst/>
              <a:cxnLst>
                <a:cxn ang="0">
                  <a:pos x="connsiteX0-1" y="connsiteY0-2"/>
                </a:cxn>
                <a:cxn ang="0">
                  <a:pos x="connsiteX1-3" y="connsiteY1-4"/>
                </a:cxn>
                <a:cxn ang="0">
                  <a:pos x="connsiteX2-5" y="connsiteY2-6"/>
                </a:cxn>
              </a:cxnLst>
              <a:rect l="l" t="t" r="r" b="b"/>
              <a:pathLst>
                <a:path w="1921809" h="2595174" stroke="0" extrusionOk="0">
                  <a:moveTo>
                    <a:pt x="139959" y="0"/>
                  </a:moveTo>
                  <a:cubicBezTo>
                    <a:pt x="609433" y="0"/>
                    <a:pt x="1048524" y="319546"/>
                    <a:pt x="1312826" y="853547"/>
                  </a:cubicBezTo>
                  <a:cubicBezTo>
                    <a:pt x="1486070" y="1203573"/>
                    <a:pt x="1571950" y="1621617"/>
                    <a:pt x="1557520" y="2044668"/>
                  </a:cubicBezTo>
                  <a:lnTo>
                    <a:pt x="139960" y="1953085"/>
                  </a:lnTo>
                  <a:cubicBezTo>
                    <a:pt x="139960" y="1302057"/>
                    <a:pt x="139959" y="651028"/>
                    <a:pt x="139959" y="0"/>
                  </a:cubicBezTo>
                  <a:close/>
                </a:path>
                <a:path w="1921809" h="2595174" fill="none">
                  <a:moveTo>
                    <a:pt x="0" y="27992"/>
                  </a:moveTo>
                  <a:cubicBezTo>
                    <a:pt x="469474" y="27992"/>
                    <a:pt x="1113838" y="216909"/>
                    <a:pt x="1378140" y="750910"/>
                  </a:cubicBezTo>
                  <a:cubicBezTo>
                    <a:pt x="1551384" y="1100936"/>
                    <a:pt x="1935844" y="2172123"/>
                    <a:pt x="1921414" y="2595174"/>
                  </a:cubicBezTo>
                </a:path>
              </a:pathLst>
            </a:cu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77" name="Arc 7"/>
            <p:cNvSpPr/>
            <p:nvPr/>
          </p:nvSpPr>
          <p:spPr>
            <a:xfrm flipH="1">
              <a:off x="3809707" y="2295291"/>
              <a:ext cx="1921809" cy="2595174"/>
            </a:xfrm>
            <a:custGeom>
              <a:avLst/>
              <a:gdLst>
                <a:gd name="connsiteX0" fmla="*/ 1419121 w 2838243"/>
                <a:gd name="connsiteY0" fmla="*/ 0 h 3906170"/>
                <a:gd name="connsiteX1" fmla="*/ 2591988 w 2838243"/>
                <a:gd name="connsiteY1" fmla="*/ 853547 h 3906170"/>
                <a:gd name="connsiteX2" fmla="*/ 2836682 w 2838243"/>
                <a:gd name="connsiteY2" fmla="*/ 2044668 h 3906170"/>
                <a:gd name="connsiteX3" fmla="*/ 1419122 w 2838243"/>
                <a:gd name="connsiteY3" fmla="*/ 1953085 h 3906170"/>
                <a:gd name="connsiteX4" fmla="*/ 1419121 w 2838243"/>
                <a:gd name="connsiteY4" fmla="*/ 0 h 3906170"/>
                <a:gd name="connsiteX0-1" fmla="*/ 1419121 w 2838243"/>
                <a:gd name="connsiteY0-2" fmla="*/ 0 h 3906170"/>
                <a:gd name="connsiteX1-3" fmla="*/ 2591988 w 2838243"/>
                <a:gd name="connsiteY1-4" fmla="*/ 853547 h 3906170"/>
                <a:gd name="connsiteX2-5" fmla="*/ 2836682 w 2838243"/>
                <a:gd name="connsiteY2-6" fmla="*/ 2044668 h 3906170"/>
                <a:gd name="connsiteX0-7" fmla="*/ 0 w 1420300"/>
                <a:gd name="connsiteY0-8" fmla="*/ 0 h 2044668"/>
                <a:gd name="connsiteX1-9" fmla="*/ 1172867 w 1420300"/>
                <a:gd name="connsiteY1-10" fmla="*/ 853547 h 2044668"/>
                <a:gd name="connsiteX2-11" fmla="*/ 1417561 w 1420300"/>
                <a:gd name="connsiteY2-12" fmla="*/ 2044668 h 2044668"/>
                <a:gd name="connsiteX3-13" fmla="*/ 1 w 1420300"/>
                <a:gd name="connsiteY3-14" fmla="*/ 1953085 h 2044668"/>
                <a:gd name="connsiteX4-15" fmla="*/ 0 w 1420300"/>
                <a:gd name="connsiteY4-16" fmla="*/ 0 h 2044668"/>
                <a:gd name="connsiteX0-17" fmla="*/ 0 w 1420300"/>
                <a:gd name="connsiteY0-18" fmla="*/ 0 h 2044668"/>
                <a:gd name="connsiteX1-19" fmla="*/ 1219520 w 1420300"/>
                <a:gd name="connsiteY1-20" fmla="*/ 750910 h 2044668"/>
                <a:gd name="connsiteX2-21" fmla="*/ 1417561 w 1420300"/>
                <a:gd name="connsiteY2-22" fmla="*/ 2044668 h 2044668"/>
                <a:gd name="connsiteX0-23" fmla="*/ 139959 w 1560259"/>
                <a:gd name="connsiteY0-24" fmla="*/ 0 h 2044668"/>
                <a:gd name="connsiteX1-25" fmla="*/ 1312826 w 1560259"/>
                <a:gd name="connsiteY1-26" fmla="*/ 853547 h 2044668"/>
                <a:gd name="connsiteX2-27" fmla="*/ 1557520 w 1560259"/>
                <a:gd name="connsiteY2-28" fmla="*/ 2044668 h 2044668"/>
                <a:gd name="connsiteX3-29" fmla="*/ 139960 w 1560259"/>
                <a:gd name="connsiteY3-30" fmla="*/ 1953085 h 2044668"/>
                <a:gd name="connsiteX4-31" fmla="*/ 139959 w 1560259"/>
                <a:gd name="connsiteY4-32" fmla="*/ 0 h 2044668"/>
                <a:gd name="connsiteX0-33" fmla="*/ 0 w 1560259"/>
                <a:gd name="connsiteY0-34" fmla="*/ 27992 h 2044668"/>
                <a:gd name="connsiteX1-35" fmla="*/ 1359479 w 1560259"/>
                <a:gd name="connsiteY1-36" fmla="*/ 750910 h 2044668"/>
                <a:gd name="connsiteX2-37" fmla="*/ 1557520 w 1560259"/>
                <a:gd name="connsiteY2-38" fmla="*/ 2044668 h 2044668"/>
                <a:gd name="connsiteX0-39" fmla="*/ 139959 w 1772713"/>
                <a:gd name="connsiteY0-40" fmla="*/ 0 h 2044668"/>
                <a:gd name="connsiteX1-41" fmla="*/ 1312826 w 1772713"/>
                <a:gd name="connsiteY1-42" fmla="*/ 853547 h 2044668"/>
                <a:gd name="connsiteX2-43" fmla="*/ 1557520 w 1772713"/>
                <a:gd name="connsiteY2-44" fmla="*/ 2044668 h 2044668"/>
                <a:gd name="connsiteX3-45" fmla="*/ 139960 w 1772713"/>
                <a:gd name="connsiteY3-46" fmla="*/ 1953085 h 2044668"/>
                <a:gd name="connsiteX4-47" fmla="*/ 139959 w 1772713"/>
                <a:gd name="connsiteY4-48" fmla="*/ 0 h 2044668"/>
                <a:gd name="connsiteX0-49" fmla="*/ 0 w 1772713"/>
                <a:gd name="connsiteY0-50" fmla="*/ 27992 h 2044668"/>
                <a:gd name="connsiteX1-51" fmla="*/ 1359479 w 1772713"/>
                <a:gd name="connsiteY1-52" fmla="*/ 750910 h 2044668"/>
                <a:gd name="connsiteX2-53" fmla="*/ 1772124 w 1772713"/>
                <a:gd name="connsiteY2-54" fmla="*/ 2044668 h 2044668"/>
                <a:gd name="connsiteX0-55" fmla="*/ 139959 w 1921791"/>
                <a:gd name="connsiteY0-56" fmla="*/ 0 h 2595174"/>
                <a:gd name="connsiteX1-57" fmla="*/ 1312826 w 1921791"/>
                <a:gd name="connsiteY1-58" fmla="*/ 853547 h 2595174"/>
                <a:gd name="connsiteX2-59" fmla="*/ 1557520 w 1921791"/>
                <a:gd name="connsiteY2-60" fmla="*/ 2044668 h 2595174"/>
                <a:gd name="connsiteX3-61" fmla="*/ 139960 w 1921791"/>
                <a:gd name="connsiteY3-62" fmla="*/ 1953085 h 2595174"/>
                <a:gd name="connsiteX4-63" fmla="*/ 139959 w 1921791"/>
                <a:gd name="connsiteY4-64" fmla="*/ 0 h 2595174"/>
                <a:gd name="connsiteX0-65" fmla="*/ 0 w 1921791"/>
                <a:gd name="connsiteY0-66" fmla="*/ 27992 h 2595174"/>
                <a:gd name="connsiteX1-67" fmla="*/ 1359479 w 1921791"/>
                <a:gd name="connsiteY1-68" fmla="*/ 750910 h 2595174"/>
                <a:gd name="connsiteX2-69" fmla="*/ 1921414 w 1921791"/>
                <a:gd name="connsiteY2-70" fmla="*/ 2595174 h 2595174"/>
                <a:gd name="connsiteX0-71" fmla="*/ 139959 w 1921809"/>
                <a:gd name="connsiteY0-72" fmla="*/ 0 h 2595174"/>
                <a:gd name="connsiteX1-73" fmla="*/ 1312826 w 1921809"/>
                <a:gd name="connsiteY1-74" fmla="*/ 853547 h 2595174"/>
                <a:gd name="connsiteX2-75" fmla="*/ 1557520 w 1921809"/>
                <a:gd name="connsiteY2-76" fmla="*/ 2044668 h 2595174"/>
                <a:gd name="connsiteX3-77" fmla="*/ 139960 w 1921809"/>
                <a:gd name="connsiteY3-78" fmla="*/ 1953085 h 2595174"/>
                <a:gd name="connsiteX4-79" fmla="*/ 139959 w 1921809"/>
                <a:gd name="connsiteY4-80" fmla="*/ 0 h 2595174"/>
                <a:gd name="connsiteX0-81" fmla="*/ 0 w 1921809"/>
                <a:gd name="connsiteY0-82" fmla="*/ 27992 h 2595174"/>
                <a:gd name="connsiteX1-83" fmla="*/ 1378140 w 1921809"/>
                <a:gd name="connsiteY1-84" fmla="*/ 750910 h 2595174"/>
                <a:gd name="connsiteX2-85" fmla="*/ 1921414 w 1921809"/>
                <a:gd name="connsiteY2-86" fmla="*/ 2595174 h 2595174"/>
              </a:gdLst>
              <a:ahLst/>
              <a:cxnLst>
                <a:cxn ang="0">
                  <a:pos x="connsiteX0-1" y="connsiteY0-2"/>
                </a:cxn>
                <a:cxn ang="0">
                  <a:pos x="connsiteX1-3" y="connsiteY1-4"/>
                </a:cxn>
                <a:cxn ang="0">
                  <a:pos x="connsiteX2-5" y="connsiteY2-6"/>
                </a:cxn>
              </a:cxnLst>
              <a:rect l="l" t="t" r="r" b="b"/>
              <a:pathLst>
                <a:path w="1921809" h="2595174" stroke="0" extrusionOk="0">
                  <a:moveTo>
                    <a:pt x="139959" y="0"/>
                  </a:moveTo>
                  <a:cubicBezTo>
                    <a:pt x="609433" y="0"/>
                    <a:pt x="1048524" y="319546"/>
                    <a:pt x="1312826" y="853547"/>
                  </a:cubicBezTo>
                  <a:cubicBezTo>
                    <a:pt x="1486070" y="1203573"/>
                    <a:pt x="1571950" y="1621617"/>
                    <a:pt x="1557520" y="2044668"/>
                  </a:cubicBezTo>
                  <a:lnTo>
                    <a:pt x="139960" y="1953085"/>
                  </a:lnTo>
                  <a:cubicBezTo>
                    <a:pt x="139960" y="1302057"/>
                    <a:pt x="139959" y="651028"/>
                    <a:pt x="139959" y="0"/>
                  </a:cubicBezTo>
                  <a:close/>
                </a:path>
                <a:path w="1921809" h="2595174" fill="none">
                  <a:moveTo>
                    <a:pt x="0" y="27992"/>
                  </a:moveTo>
                  <a:cubicBezTo>
                    <a:pt x="469474" y="27992"/>
                    <a:pt x="1113838" y="216909"/>
                    <a:pt x="1378140" y="750910"/>
                  </a:cubicBezTo>
                  <a:cubicBezTo>
                    <a:pt x="1551384" y="1100936"/>
                    <a:pt x="1935844" y="2172123"/>
                    <a:pt x="1921414" y="2595174"/>
                  </a:cubicBezTo>
                </a:path>
              </a:pathLst>
            </a:cu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extBox 156"/>
          <p:cNvSpPr txBox="1"/>
          <p:nvPr/>
        </p:nvSpPr>
        <p:spPr>
          <a:xfrm>
            <a:off x="119981" y="71656"/>
            <a:ext cx="1570667" cy="369332"/>
          </a:xfrm>
          <a:prstGeom prst="rect">
            <a:avLst/>
          </a:prstGeom>
          <a:solidFill>
            <a:schemeClr val="accent2"/>
          </a:solidFill>
        </p:spPr>
        <p:txBody>
          <a:bodyPr wrap="square" rtlCol="0">
            <a:spAutoFit/>
          </a:bodyPr>
          <a:lstStyle/>
          <a:p>
            <a:r>
              <a:rPr lang="en-IN" dirty="0"/>
              <a:t>S13-2</a:t>
            </a:r>
          </a:p>
        </p:txBody>
      </p:sp>
      <p:grpSp>
        <p:nvGrpSpPr>
          <p:cNvPr id="100" name="Group 99"/>
          <p:cNvGrpSpPr/>
          <p:nvPr/>
        </p:nvGrpSpPr>
        <p:grpSpPr>
          <a:xfrm>
            <a:off x="2113485" y="98113"/>
            <a:ext cx="6895465" cy="1423035"/>
            <a:chOff x="4293" y="980"/>
            <a:chExt cx="10859" cy="2241"/>
          </a:xfrm>
        </p:grpSpPr>
        <p:sp>
          <p:nvSpPr>
            <p:cNvPr id="101" name="TextBox 100"/>
            <p:cNvSpPr txBox="1"/>
            <p:nvPr/>
          </p:nvSpPr>
          <p:spPr>
            <a:xfrm>
              <a:off x="5390" y="980"/>
              <a:ext cx="8904" cy="1309"/>
            </a:xfrm>
            <a:prstGeom prst="rect">
              <a:avLst/>
            </a:prstGeom>
            <a:noFill/>
          </p:spPr>
          <p:txBody>
            <a:bodyPr wrap="square" rtlCol="0">
              <a:spAutoFit/>
            </a:bodyPr>
            <a:lstStyle/>
            <a:p>
              <a:r>
                <a:rPr lang="en-IN" altLang="en-US" sz="1600" b="1" dirty="0"/>
                <a:t>                                       </a:t>
              </a:r>
              <a:r>
                <a:rPr lang="en-US" sz="1600" b="1" u="sng" dirty="0"/>
                <a:t>Ma</a:t>
              </a:r>
              <a:r>
                <a:rPr lang="en-IN" sz="1600" b="1" u="sng" dirty="0" err="1"/>
                <a:t>ndibular</a:t>
              </a:r>
              <a:r>
                <a:rPr lang="en-IN" altLang="en-US" sz="1600" b="1" u="sng" dirty="0"/>
                <a:t> arch</a:t>
              </a:r>
              <a:r>
                <a:rPr lang="en-US" sz="1600" b="1" u="sng" dirty="0"/>
                <a:t> </a:t>
              </a:r>
            </a:p>
            <a:p>
              <a:r>
                <a:rPr lang="en-US" sz="1600" b="1" dirty="0"/>
                <a:t>                            </a:t>
              </a:r>
              <a:r>
                <a:rPr lang="en-IN" altLang="en-US" sz="1600" b="1" dirty="0"/>
                <a:t>         </a:t>
              </a:r>
              <a:r>
                <a:rPr lang="en-US" sz="1600" b="1" dirty="0"/>
                <a:t>   </a:t>
              </a:r>
              <a:r>
                <a:rPr lang="en-IN" altLang="en-US" sz="1600" b="1" dirty="0"/>
                <a:t>S</a:t>
              </a:r>
              <a:r>
                <a:rPr lang="en-IN" altLang="en-US" sz="1600" b="1" u="sng" dirty="0"/>
                <a:t>pace available</a:t>
              </a:r>
            </a:p>
            <a:p>
              <a:endParaRPr lang="en-IN" altLang="en-US" sz="1600" dirty="0"/>
            </a:p>
          </p:txBody>
        </p:sp>
        <p:sp>
          <p:nvSpPr>
            <p:cNvPr id="102" name="Text Box 1"/>
            <p:cNvSpPr txBox="1"/>
            <p:nvPr/>
          </p:nvSpPr>
          <p:spPr>
            <a:xfrm>
              <a:off x="4293" y="1912"/>
              <a:ext cx="10859" cy="1309"/>
            </a:xfrm>
            <a:prstGeom prst="rect">
              <a:avLst/>
            </a:prstGeom>
            <a:noFill/>
            <a:ln w="9525">
              <a:noFill/>
            </a:ln>
          </p:spPr>
          <p:txBody>
            <a:bodyPr wrap="square">
              <a:spAutoFit/>
            </a:bodyPr>
            <a:lstStyle/>
            <a:p>
              <a:pPr indent="0"/>
              <a:r>
                <a:rPr lang="en-US" sz="1600" b="0" dirty="0">
                  <a:latin typeface="Times New Roman" panose="02020603050405020304" charset="0"/>
                  <a:cs typeface="Carlito" charset="0"/>
                </a:rPr>
                <a:t>From of the </a:t>
              </a:r>
              <a:r>
                <a:rPr lang="en-US" sz="1600" dirty="0">
                  <a:latin typeface="Times New Roman" panose="02020603050405020304" charset="0"/>
                  <a:cs typeface="Carlito" charset="0"/>
                </a:rPr>
                <a:t>mesial surface of the </a:t>
              </a:r>
              <a:r>
                <a:rPr lang="en-US" sz="1600" b="0" dirty="0">
                  <a:latin typeface="Times New Roman" panose="02020603050405020304" charset="0"/>
                  <a:cs typeface="Carlito" charset="0"/>
                </a:rPr>
                <a:t>permanent 1st molar to the </a:t>
              </a:r>
              <a:r>
                <a:rPr lang="en-US" sz="1600" dirty="0">
                  <a:latin typeface="Times New Roman" panose="02020603050405020304" charset="0"/>
                  <a:cs typeface="Carlito" charset="0"/>
                </a:rPr>
                <a:t>mesial surface of  </a:t>
              </a:r>
              <a:r>
                <a:rPr lang="en-US" sz="1600" b="0" dirty="0">
                  <a:latin typeface="Times New Roman" panose="02020603050405020304" charset="0"/>
                  <a:cs typeface="Carlito" charset="0"/>
                </a:rPr>
                <a:t>the opposite permanent 1st molar along the</a:t>
              </a:r>
              <a:r>
                <a:rPr lang="en-IN" altLang="en-US" sz="1600" b="0" dirty="0">
                  <a:latin typeface="Times New Roman" panose="02020603050405020304" charset="0"/>
                  <a:cs typeface="Carlito" charset="0"/>
                </a:rPr>
                <a:t> buccal cusps </a:t>
              </a:r>
              <a:r>
                <a:rPr lang="en-US" sz="1600" b="0" dirty="0">
                  <a:latin typeface="Times New Roman" panose="02020603050405020304" charset="0"/>
                  <a:cs typeface="Carlito" charset="0"/>
                </a:rPr>
                <a:t>of posterior teeth and incisal edges of anterior teeth on</a:t>
              </a:r>
              <a:r>
                <a:rPr lang="en-IN" altLang="en-US" sz="1600" b="0" dirty="0">
                  <a:latin typeface="Times New Roman" panose="02020603050405020304" charset="0"/>
                  <a:cs typeface="Carlito" charset="0"/>
                </a:rPr>
                <a:t> </a:t>
              </a:r>
              <a:r>
                <a:rPr lang="en-US" sz="1600" b="0" dirty="0">
                  <a:latin typeface="Times New Roman" panose="02020603050405020304" charset="0"/>
                  <a:cs typeface="Carlito" charset="0"/>
                </a:rPr>
                <a:t>the basal bone</a:t>
              </a:r>
              <a:endParaRPr lang="en-US" sz="1600" dirty="0"/>
            </a:p>
          </p:txBody>
        </p:sp>
      </p:grpSp>
      <p:grpSp>
        <p:nvGrpSpPr>
          <p:cNvPr id="12" name="Group 11"/>
          <p:cNvGrpSpPr/>
          <p:nvPr/>
        </p:nvGrpSpPr>
        <p:grpSpPr>
          <a:xfrm>
            <a:off x="725302" y="513715"/>
            <a:ext cx="10731134" cy="4787302"/>
            <a:chOff x="725302" y="513715"/>
            <a:chExt cx="10731134" cy="4787302"/>
          </a:xfrm>
        </p:grpSpPr>
        <p:grpSp>
          <p:nvGrpSpPr>
            <p:cNvPr id="62" name="Group 61"/>
            <p:cNvGrpSpPr/>
            <p:nvPr/>
          </p:nvGrpSpPr>
          <p:grpSpPr>
            <a:xfrm>
              <a:off x="725302" y="1476257"/>
              <a:ext cx="10731134" cy="3824760"/>
              <a:chOff x="725302" y="1476257"/>
              <a:chExt cx="10731134" cy="3824760"/>
            </a:xfrm>
          </p:grpSpPr>
          <p:grpSp>
            <p:nvGrpSpPr>
              <p:cNvPr id="158" name="Group 157"/>
              <p:cNvGrpSpPr/>
              <p:nvPr/>
            </p:nvGrpSpPr>
            <p:grpSpPr>
              <a:xfrm>
                <a:off x="725302" y="1476257"/>
                <a:ext cx="10731134" cy="3824760"/>
                <a:chOff x="725302" y="1476257"/>
                <a:chExt cx="10731134" cy="3824760"/>
              </a:xfrm>
            </p:grpSpPr>
            <p:grpSp>
              <p:nvGrpSpPr>
                <p:cNvPr id="153" name="Group 152"/>
                <p:cNvGrpSpPr/>
                <p:nvPr/>
              </p:nvGrpSpPr>
              <p:grpSpPr>
                <a:xfrm>
                  <a:off x="3260144" y="1833619"/>
                  <a:ext cx="4039662" cy="3102637"/>
                  <a:chOff x="3260144" y="1833619"/>
                  <a:chExt cx="4039662" cy="3102637"/>
                </a:xfrm>
              </p:grpSpPr>
              <p:sp>
                <p:nvSpPr>
                  <p:cNvPr id="3" name="Block Arc 143"/>
                  <p:cNvSpPr/>
                  <p:nvPr/>
                </p:nvSpPr>
                <p:spPr>
                  <a:xfrm rot="10800000">
                    <a:off x="3260144" y="1833619"/>
                    <a:ext cx="4032196" cy="2812040"/>
                  </a:xfrm>
                  <a:custGeom>
                    <a:avLst/>
                    <a:gdLst>
                      <a:gd name="connsiteX0" fmla="*/ 3367 w 3977194"/>
                      <a:gd name="connsiteY0" fmla="*/ 2902205 h 5485356"/>
                      <a:gd name="connsiteX1" fmla="*/ 734760 w 3977194"/>
                      <a:gd name="connsiteY1" fmla="*/ 613871 h 5485356"/>
                      <a:gd name="connsiteX2" fmla="*/ 3332061 w 3977194"/>
                      <a:gd name="connsiteY2" fmla="*/ 720548 h 5485356"/>
                      <a:gd name="connsiteX3" fmla="*/ 3967717 w 3977194"/>
                      <a:gd name="connsiteY3" fmla="*/ 3010127 h 5485356"/>
                      <a:gd name="connsiteX4" fmla="*/ 2980051 w 3977194"/>
                      <a:gd name="connsiteY4" fmla="*/ 2876658 h 5485356"/>
                      <a:gd name="connsiteX5" fmla="*/ 2744007 w 3977194"/>
                      <a:gd name="connsiteY5" fmla="*/ 1605663 h 5485356"/>
                      <a:gd name="connsiteX6" fmla="*/ 1273264 w 3977194"/>
                      <a:gd name="connsiteY6" fmla="*/ 1528163 h 5485356"/>
                      <a:gd name="connsiteX7" fmla="*/ 995255 w 3977194"/>
                      <a:gd name="connsiteY7" fmla="*/ 2822500 h 5485356"/>
                      <a:gd name="connsiteX8" fmla="*/ 3367 w 3977194"/>
                      <a:gd name="connsiteY8" fmla="*/ 2902205 h 5485356"/>
                      <a:gd name="connsiteX0-1" fmla="*/ 3373 w 3977213"/>
                      <a:gd name="connsiteY0-2" fmla="*/ 2902209 h 3010131"/>
                      <a:gd name="connsiteX1-3" fmla="*/ 734766 w 3977213"/>
                      <a:gd name="connsiteY1-4" fmla="*/ 613875 h 3010131"/>
                      <a:gd name="connsiteX2-5" fmla="*/ 3332067 w 3977213"/>
                      <a:gd name="connsiteY2-6" fmla="*/ 720552 h 3010131"/>
                      <a:gd name="connsiteX3-7" fmla="*/ 3967723 w 3977213"/>
                      <a:gd name="connsiteY3-8" fmla="*/ 3010131 h 3010131"/>
                      <a:gd name="connsiteX4-9" fmla="*/ 2980057 w 3977213"/>
                      <a:gd name="connsiteY4-10" fmla="*/ 2876662 h 3010131"/>
                      <a:gd name="connsiteX5-11" fmla="*/ 2744013 w 3977213"/>
                      <a:gd name="connsiteY5-12" fmla="*/ 1605667 h 3010131"/>
                      <a:gd name="connsiteX6-13" fmla="*/ 2050745 w 3977213"/>
                      <a:gd name="connsiteY6-14" fmla="*/ 816468 h 3010131"/>
                      <a:gd name="connsiteX7-15" fmla="*/ 1273270 w 3977213"/>
                      <a:gd name="connsiteY7-16" fmla="*/ 1528167 h 3010131"/>
                      <a:gd name="connsiteX8-17" fmla="*/ 995261 w 3977213"/>
                      <a:gd name="connsiteY8-18" fmla="*/ 2822504 h 3010131"/>
                      <a:gd name="connsiteX9" fmla="*/ 3373 w 3977213"/>
                      <a:gd name="connsiteY9" fmla="*/ 2902209 h 3010131"/>
                      <a:gd name="connsiteX0-19" fmla="*/ 3373 w 3977213"/>
                      <a:gd name="connsiteY0-20" fmla="*/ 2902209 h 3010131"/>
                      <a:gd name="connsiteX1-21" fmla="*/ 734766 w 3977213"/>
                      <a:gd name="connsiteY1-22" fmla="*/ 613875 h 3010131"/>
                      <a:gd name="connsiteX2-23" fmla="*/ 3332067 w 3977213"/>
                      <a:gd name="connsiteY2-24" fmla="*/ 720552 h 3010131"/>
                      <a:gd name="connsiteX3-25" fmla="*/ 3967723 w 3977213"/>
                      <a:gd name="connsiteY3-26" fmla="*/ 3010131 h 3010131"/>
                      <a:gd name="connsiteX4-27" fmla="*/ 2980057 w 3977213"/>
                      <a:gd name="connsiteY4-28" fmla="*/ 2876662 h 3010131"/>
                      <a:gd name="connsiteX5-29" fmla="*/ 2744013 w 3977213"/>
                      <a:gd name="connsiteY5-30" fmla="*/ 1605667 h 3010131"/>
                      <a:gd name="connsiteX6-31" fmla="*/ 2050745 w 3977213"/>
                      <a:gd name="connsiteY6-32" fmla="*/ 851979 h 3010131"/>
                      <a:gd name="connsiteX7-33" fmla="*/ 1273270 w 3977213"/>
                      <a:gd name="connsiteY7-34" fmla="*/ 1528167 h 3010131"/>
                      <a:gd name="connsiteX8-35" fmla="*/ 995261 w 3977213"/>
                      <a:gd name="connsiteY8-36" fmla="*/ 2822504 h 3010131"/>
                      <a:gd name="connsiteX9-37" fmla="*/ 3373 w 3977213"/>
                      <a:gd name="connsiteY9-38" fmla="*/ 2902209 h 3010131"/>
                      <a:gd name="connsiteX0-39" fmla="*/ 3373 w 3977213"/>
                      <a:gd name="connsiteY0-40" fmla="*/ 2902209 h 3010131"/>
                      <a:gd name="connsiteX1-41" fmla="*/ 734766 w 3977213"/>
                      <a:gd name="connsiteY1-42" fmla="*/ 613875 h 3010131"/>
                      <a:gd name="connsiteX2-43" fmla="*/ 3332067 w 3977213"/>
                      <a:gd name="connsiteY2-44" fmla="*/ 720552 h 3010131"/>
                      <a:gd name="connsiteX3-45" fmla="*/ 3967723 w 3977213"/>
                      <a:gd name="connsiteY3-46" fmla="*/ 3010131 h 3010131"/>
                      <a:gd name="connsiteX4-47" fmla="*/ 2980057 w 3977213"/>
                      <a:gd name="connsiteY4-48" fmla="*/ 2876662 h 3010131"/>
                      <a:gd name="connsiteX5-49" fmla="*/ 2894933 w 3977213"/>
                      <a:gd name="connsiteY5-50" fmla="*/ 1534645 h 3010131"/>
                      <a:gd name="connsiteX6-51" fmla="*/ 2050745 w 3977213"/>
                      <a:gd name="connsiteY6-52" fmla="*/ 851979 h 3010131"/>
                      <a:gd name="connsiteX7-53" fmla="*/ 1273270 w 3977213"/>
                      <a:gd name="connsiteY7-54" fmla="*/ 1528167 h 3010131"/>
                      <a:gd name="connsiteX8-55" fmla="*/ 995261 w 3977213"/>
                      <a:gd name="connsiteY8-56" fmla="*/ 2822504 h 3010131"/>
                      <a:gd name="connsiteX9-57" fmla="*/ 3373 w 3977213"/>
                      <a:gd name="connsiteY9-58" fmla="*/ 2902209 h 3010131"/>
                      <a:gd name="connsiteX0-59" fmla="*/ 3373 w 3977213"/>
                      <a:gd name="connsiteY0-60" fmla="*/ 2902209 h 3010131"/>
                      <a:gd name="connsiteX1-61" fmla="*/ 734766 w 3977213"/>
                      <a:gd name="connsiteY1-62" fmla="*/ 613875 h 3010131"/>
                      <a:gd name="connsiteX2-63" fmla="*/ 3332067 w 3977213"/>
                      <a:gd name="connsiteY2-64" fmla="*/ 720552 h 3010131"/>
                      <a:gd name="connsiteX3-65" fmla="*/ 3967723 w 3977213"/>
                      <a:gd name="connsiteY3-66" fmla="*/ 3010131 h 3010131"/>
                      <a:gd name="connsiteX4-67" fmla="*/ 3175366 w 3977213"/>
                      <a:gd name="connsiteY4-68" fmla="*/ 2796763 h 3010131"/>
                      <a:gd name="connsiteX5-69" fmla="*/ 2894933 w 3977213"/>
                      <a:gd name="connsiteY5-70" fmla="*/ 1534645 h 3010131"/>
                      <a:gd name="connsiteX6-71" fmla="*/ 2050745 w 3977213"/>
                      <a:gd name="connsiteY6-72" fmla="*/ 851979 h 3010131"/>
                      <a:gd name="connsiteX7-73" fmla="*/ 1273270 w 3977213"/>
                      <a:gd name="connsiteY7-74" fmla="*/ 1528167 h 3010131"/>
                      <a:gd name="connsiteX8-75" fmla="*/ 995261 w 3977213"/>
                      <a:gd name="connsiteY8-76" fmla="*/ 2822504 h 3010131"/>
                      <a:gd name="connsiteX9-77" fmla="*/ 3373 w 3977213"/>
                      <a:gd name="connsiteY9-78" fmla="*/ 2902209 h 3010131"/>
                      <a:gd name="connsiteX0-79" fmla="*/ 3373 w 3977213"/>
                      <a:gd name="connsiteY0-80" fmla="*/ 2902209 h 3010131"/>
                      <a:gd name="connsiteX1-81" fmla="*/ 734766 w 3977213"/>
                      <a:gd name="connsiteY1-82" fmla="*/ 613875 h 3010131"/>
                      <a:gd name="connsiteX2-83" fmla="*/ 3332067 w 3977213"/>
                      <a:gd name="connsiteY2-84" fmla="*/ 720552 h 3010131"/>
                      <a:gd name="connsiteX3-85" fmla="*/ 3967723 w 3977213"/>
                      <a:gd name="connsiteY3-86" fmla="*/ 3010131 h 3010131"/>
                      <a:gd name="connsiteX4-87" fmla="*/ 3175366 w 3977213"/>
                      <a:gd name="connsiteY4-88" fmla="*/ 2796763 h 3010131"/>
                      <a:gd name="connsiteX5-89" fmla="*/ 2894933 w 3977213"/>
                      <a:gd name="connsiteY5-90" fmla="*/ 1534645 h 3010131"/>
                      <a:gd name="connsiteX6-91" fmla="*/ 2050745 w 3977213"/>
                      <a:gd name="connsiteY6-92" fmla="*/ 851979 h 3010131"/>
                      <a:gd name="connsiteX7-93" fmla="*/ 1148983 w 3977213"/>
                      <a:gd name="connsiteY7-94" fmla="*/ 1439391 h 3010131"/>
                      <a:gd name="connsiteX8-95" fmla="*/ 995261 w 3977213"/>
                      <a:gd name="connsiteY8-96" fmla="*/ 2822504 h 3010131"/>
                      <a:gd name="connsiteX9-97" fmla="*/ 3373 w 3977213"/>
                      <a:gd name="connsiteY9-98" fmla="*/ 2902209 h 3010131"/>
                      <a:gd name="connsiteX0-99" fmla="*/ 3373 w 3977213"/>
                      <a:gd name="connsiteY0-100" fmla="*/ 2902209 h 3010131"/>
                      <a:gd name="connsiteX1-101" fmla="*/ 734766 w 3977213"/>
                      <a:gd name="connsiteY1-102" fmla="*/ 613875 h 3010131"/>
                      <a:gd name="connsiteX2-103" fmla="*/ 3332067 w 3977213"/>
                      <a:gd name="connsiteY2-104" fmla="*/ 720552 h 3010131"/>
                      <a:gd name="connsiteX3-105" fmla="*/ 3967723 w 3977213"/>
                      <a:gd name="connsiteY3-106" fmla="*/ 3010131 h 3010131"/>
                      <a:gd name="connsiteX4-107" fmla="*/ 3175366 w 3977213"/>
                      <a:gd name="connsiteY4-108" fmla="*/ 2796763 h 3010131"/>
                      <a:gd name="connsiteX5-109" fmla="*/ 2894933 w 3977213"/>
                      <a:gd name="connsiteY5-110" fmla="*/ 1534645 h 3010131"/>
                      <a:gd name="connsiteX6-111" fmla="*/ 2032990 w 3977213"/>
                      <a:gd name="connsiteY6-112" fmla="*/ 718814 h 3010131"/>
                      <a:gd name="connsiteX7-113" fmla="*/ 1148983 w 3977213"/>
                      <a:gd name="connsiteY7-114" fmla="*/ 1439391 h 3010131"/>
                      <a:gd name="connsiteX8-115" fmla="*/ 995261 w 3977213"/>
                      <a:gd name="connsiteY8-116" fmla="*/ 2822504 h 3010131"/>
                      <a:gd name="connsiteX9-117" fmla="*/ 3373 w 3977213"/>
                      <a:gd name="connsiteY9-118" fmla="*/ 2902209 h 3010131"/>
                      <a:gd name="connsiteX0-119" fmla="*/ 3373 w 3977213"/>
                      <a:gd name="connsiteY0-120" fmla="*/ 2902209 h 3010131"/>
                      <a:gd name="connsiteX1-121" fmla="*/ 734766 w 3977213"/>
                      <a:gd name="connsiteY1-122" fmla="*/ 613875 h 3010131"/>
                      <a:gd name="connsiteX2-123" fmla="*/ 3332067 w 3977213"/>
                      <a:gd name="connsiteY2-124" fmla="*/ 720552 h 3010131"/>
                      <a:gd name="connsiteX3-125" fmla="*/ 3967723 w 3977213"/>
                      <a:gd name="connsiteY3-126" fmla="*/ 3010131 h 3010131"/>
                      <a:gd name="connsiteX4-127" fmla="*/ 3175366 w 3977213"/>
                      <a:gd name="connsiteY4-128" fmla="*/ 2796763 h 3010131"/>
                      <a:gd name="connsiteX5-129" fmla="*/ 2894933 w 3977213"/>
                      <a:gd name="connsiteY5-130" fmla="*/ 1534645 h 3010131"/>
                      <a:gd name="connsiteX6-131" fmla="*/ 2032990 w 3977213"/>
                      <a:gd name="connsiteY6-132" fmla="*/ 718814 h 3010131"/>
                      <a:gd name="connsiteX7-133" fmla="*/ 1148983 w 3977213"/>
                      <a:gd name="connsiteY7-134" fmla="*/ 1439391 h 3010131"/>
                      <a:gd name="connsiteX8-135" fmla="*/ 799952 w 3977213"/>
                      <a:gd name="connsiteY8-136" fmla="*/ 2778116 h 3010131"/>
                      <a:gd name="connsiteX9-137" fmla="*/ 3373 w 3977213"/>
                      <a:gd name="connsiteY9-138" fmla="*/ 2902209 h 3010131"/>
                      <a:gd name="connsiteX0-139" fmla="*/ 3791 w 3974761"/>
                      <a:gd name="connsiteY0-140" fmla="*/ 2679097 h 2787019"/>
                      <a:gd name="connsiteX1-141" fmla="*/ 735184 w 3974761"/>
                      <a:gd name="connsiteY1-142" fmla="*/ 390763 h 2787019"/>
                      <a:gd name="connsiteX2-143" fmla="*/ 3199320 w 3974761"/>
                      <a:gd name="connsiteY2-144" fmla="*/ 568461 h 2787019"/>
                      <a:gd name="connsiteX3-145" fmla="*/ 3968141 w 3974761"/>
                      <a:gd name="connsiteY3-146" fmla="*/ 2787019 h 2787019"/>
                      <a:gd name="connsiteX4-147" fmla="*/ 3175784 w 3974761"/>
                      <a:gd name="connsiteY4-148" fmla="*/ 2573651 h 2787019"/>
                      <a:gd name="connsiteX5-149" fmla="*/ 2895351 w 3974761"/>
                      <a:gd name="connsiteY5-150" fmla="*/ 1311533 h 2787019"/>
                      <a:gd name="connsiteX6-151" fmla="*/ 2033408 w 3974761"/>
                      <a:gd name="connsiteY6-152" fmla="*/ 495702 h 2787019"/>
                      <a:gd name="connsiteX7-153" fmla="*/ 1149401 w 3974761"/>
                      <a:gd name="connsiteY7-154" fmla="*/ 1216279 h 2787019"/>
                      <a:gd name="connsiteX8-155" fmla="*/ 800370 w 3974761"/>
                      <a:gd name="connsiteY8-156" fmla="*/ 2555004 h 2787019"/>
                      <a:gd name="connsiteX9-157" fmla="*/ 3791 w 3974761"/>
                      <a:gd name="connsiteY9-158" fmla="*/ 2679097 h 2787019"/>
                      <a:gd name="connsiteX0-159" fmla="*/ 2327 w 3974091"/>
                      <a:gd name="connsiteY0-160" fmla="*/ 2456735 h 2564657"/>
                      <a:gd name="connsiteX1-161" fmla="*/ 911273 w 3974091"/>
                      <a:gd name="connsiteY1-162" fmla="*/ 221667 h 2564657"/>
                      <a:gd name="connsiteX2-163" fmla="*/ 3197856 w 3974091"/>
                      <a:gd name="connsiteY2-164" fmla="*/ 346099 h 2564657"/>
                      <a:gd name="connsiteX3-165" fmla="*/ 3966677 w 3974091"/>
                      <a:gd name="connsiteY3-166" fmla="*/ 2564657 h 2564657"/>
                      <a:gd name="connsiteX4-167" fmla="*/ 3174320 w 3974091"/>
                      <a:gd name="connsiteY4-168" fmla="*/ 2351289 h 2564657"/>
                      <a:gd name="connsiteX5-169" fmla="*/ 2893887 w 3974091"/>
                      <a:gd name="connsiteY5-170" fmla="*/ 1089171 h 2564657"/>
                      <a:gd name="connsiteX6-171" fmla="*/ 2031944 w 3974091"/>
                      <a:gd name="connsiteY6-172" fmla="*/ 273340 h 2564657"/>
                      <a:gd name="connsiteX7-173" fmla="*/ 1147937 w 3974091"/>
                      <a:gd name="connsiteY7-174" fmla="*/ 993917 h 2564657"/>
                      <a:gd name="connsiteX8-175" fmla="*/ 798906 w 3974091"/>
                      <a:gd name="connsiteY8-176" fmla="*/ 2332642 h 2564657"/>
                      <a:gd name="connsiteX9-177" fmla="*/ 2327 w 3974091"/>
                      <a:gd name="connsiteY9-178" fmla="*/ 2456735 h 2564657"/>
                      <a:gd name="connsiteX0-179" fmla="*/ 2297 w 3973444"/>
                      <a:gd name="connsiteY0-180" fmla="*/ 2495233 h 2603155"/>
                      <a:gd name="connsiteX1-181" fmla="*/ 911243 w 3973444"/>
                      <a:gd name="connsiteY1-182" fmla="*/ 260165 h 2603155"/>
                      <a:gd name="connsiteX2-183" fmla="*/ 3162315 w 3973444"/>
                      <a:gd name="connsiteY2-184" fmla="*/ 307358 h 2603155"/>
                      <a:gd name="connsiteX3-185" fmla="*/ 3966647 w 3973444"/>
                      <a:gd name="connsiteY3-186" fmla="*/ 2603155 h 2603155"/>
                      <a:gd name="connsiteX4-187" fmla="*/ 3174290 w 3973444"/>
                      <a:gd name="connsiteY4-188" fmla="*/ 2389787 h 2603155"/>
                      <a:gd name="connsiteX5-189" fmla="*/ 2893857 w 3973444"/>
                      <a:gd name="connsiteY5-190" fmla="*/ 1127669 h 2603155"/>
                      <a:gd name="connsiteX6-191" fmla="*/ 2031914 w 3973444"/>
                      <a:gd name="connsiteY6-192" fmla="*/ 311838 h 2603155"/>
                      <a:gd name="connsiteX7-193" fmla="*/ 1147907 w 3973444"/>
                      <a:gd name="connsiteY7-194" fmla="*/ 1032415 h 2603155"/>
                      <a:gd name="connsiteX8-195" fmla="*/ 798876 w 3973444"/>
                      <a:gd name="connsiteY8-196" fmla="*/ 2371140 h 2603155"/>
                      <a:gd name="connsiteX9-197" fmla="*/ 2297 w 3973444"/>
                      <a:gd name="connsiteY9-198" fmla="*/ 2495233 h 2603155"/>
                      <a:gd name="connsiteX0-199" fmla="*/ 2438 w 3973654"/>
                      <a:gd name="connsiteY0-200" fmla="*/ 2516084 h 2624006"/>
                      <a:gd name="connsiteX1-201" fmla="*/ 884751 w 3973654"/>
                      <a:gd name="connsiteY1-202" fmla="*/ 246687 h 2624006"/>
                      <a:gd name="connsiteX2-203" fmla="*/ 3162456 w 3973654"/>
                      <a:gd name="connsiteY2-204" fmla="*/ 328209 h 2624006"/>
                      <a:gd name="connsiteX3-205" fmla="*/ 3966788 w 3973654"/>
                      <a:gd name="connsiteY3-206" fmla="*/ 2624006 h 2624006"/>
                      <a:gd name="connsiteX4-207" fmla="*/ 3174431 w 3973654"/>
                      <a:gd name="connsiteY4-208" fmla="*/ 2410638 h 2624006"/>
                      <a:gd name="connsiteX5-209" fmla="*/ 2893998 w 3973654"/>
                      <a:gd name="connsiteY5-210" fmla="*/ 1148520 h 2624006"/>
                      <a:gd name="connsiteX6-211" fmla="*/ 2032055 w 3973654"/>
                      <a:gd name="connsiteY6-212" fmla="*/ 332689 h 2624006"/>
                      <a:gd name="connsiteX7-213" fmla="*/ 1148048 w 3973654"/>
                      <a:gd name="connsiteY7-214" fmla="*/ 1053266 h 2624006"/>
                      <a:gd name="connsiteX8-215" fmla="*/ 799017 w 3973654"/>
                      <a:gd name="connsiteY8-216" fmla="*/ 2391991 h 2624006"/>
                      <a:gd name="connsiteX9-217" fmla="*/ 2438 w 3973654"/>
                      <a:gd name="connsiteY9-218" fmla="*/ 2516084 h 2624006"/>
                      <a:gd name="connsiteX0-219" fmla="*/ 1754 w 3972550"/>
                      <a:gd name="connsiteY0-220" fmla="*/ 2614478 h 2722400"/>
                      <a:gd name="connsiteX1-221" fmla="*/ 1052743 w 3972550"/>
                      <a:gd name="connsiteY1-222" fmla="*/ 199186 h 2722400"/>
                      <a:gd name="connsiteX2-223" fmla="*/ 3161772 w 3972550"/>
                      <a:gd name="connsiteY2-224" fmla="*/ 426603 h 2722400"/>
                      <a:gd name="connsiteX3-225" fmla="*/ 3966104 w 3972550"/>
                      <a:gd name="connsiteY3-226" fmla="*/ 2722400 h 2722400"/>
                      <a:gd name="connsiteX4-227" fmla="*/ 3173747 w 3972550"/>
                      <a:gd name="connsiteY4-228" fmla="*/ 2509032 h 2722400"/>
                      <a:gd name="connsiteX5-229" fmla="*/ 2893314 w 3972550"/>
                      <a:gd name="connsiteY5-230" fmla="*/ 1246914 h 2722400"/>
                      <a:gd name="connsiteX6-231" fmla="*/ 2031371 w 3972550"/>
                      <a:gd name="connsiteY6-232" fmla="*/ 431083 h 2722400"/>
                      <a:gd name="connsiteX7-233" fmla="*/ 1147364 w 3972550"/>
                      <a:gd name="connsiteY7-234" fmla="*/ 1151660 h 2722400"/>
                      <a:gd name="connsiteX8-235" fmla="*/ 798333 w 3972550"/>
                      <a:gd name="connsiteY8-236" fmla="*/ 2490385 h 2722400"/>
                      <a:gd name="connsiteX9-237" fmla="*/ 1754 w 3972550"/>
                      <a:gd name="connsiteY9-238" fmla="*/ 2614478 h 2722400"/>
                      <a:gd name="connsiteX0-239" fmla="*/ 1724 w 3971729"/>
                      <a:gd name="connsiteY0-240" fmla="*/ 2632079 h 2740001"/>
                      <a:gd name="connsiteX1-241" fmla="*/ 1052713 w 3971729"/>
                      <a:gd name="connsiteY1-242" fmla="*/ 216787 h 2740001"/>
                      <a:gd name="connsiteX2-243" fmla="*/ 3099598 w 3971729"/>
                      <a:gd name="connsiteY2-244" fmla="*/ 401294 h 2740001"/>
                      <a:gd name="connsiteX3-245" fmla="*/ 3966074 w 3971729"/>
                      <a:gd name="connsiteY3-246" fmla="*/ 2740001 h 2740001"/>
                      <a:gd name="connsiteX4-247" fmla="*/ 3173717 w 3971729"/>
                      <a:gd name="connsiteY4-248" fmla="*/ 2526633 h 2740001"/>
                      <a:gd name="connsiteX5-249" fmla="*/ 2893284 w 3971729"/>
                      <a:gd name="connsiteY5-250" fmla="*/ 1264515 h 2740001"/>
                      <a:gd name="connsiteX6-251" fmla="*/ 2031341 w 3971729"/>
                      <a:gd name="connsiteY6-252" fmla="*/ 448684 h 2740001"/>
                      <a:gd name="connsiteX7-253" fmla="*/ 1147334 w 3971729"/>
                      <a:gd name="connsiteY7-254" fmla="*/ 1169261 h 2740001"/>
                      <a:gd name="connsiteX8-255" fmla="*/ 798303 w 3971729"/>
                      <a:gd name="connsiteY8-256" fmla="*/ 2507986 h 2740001"/>
                      <a:gd name="connsiteX9-257" fmla="*/ 1724 w 3971729"/>
                      <a:gd name="connsiteY9-258" fmla="*/ 2632079 h 2740001"/>
                      <a:gd name="connsiteX0-259" fmla="*/ 1724 w 3971729"/>
                      <a:gd name="connsiteY0-260" fmla="*/ 2632079 h 2740001"/>
                      <a:gd name="connsiteX1-261" fmla="*/ 1052713 w 3971729"/>
                      <a:gd name="connsiteY1-262" fmla="*/ 216787 h 2740001"/>
                      <a:gd name="connsiteX2-263" fmla="*/ 3099598 w 3971729"/>
                      <a:gd name="connsiteY2-264" fmla="*/ 401294 h 2740001"/>
                      <a:gd name="connsiteX3-265" fmla="*/ 3966074 w 3971729"/>
                      <a:gd name="connsiteY3-266" fmla="*/ 2740001 h 2740001"/>
                      <a:gd name="connsiteX4-267" fmla="*/ 3182595 w 3971729"/>
                      <a:gd name="connsiteY4-268" fmla="*/ 2578126 h 2740001"/>
                      <a:gd name="connsiteX5-269" fmla="*/ 2893284 w 3971729"/>
                      <a:gd name="connsiteY5-270" fmla="*/ 1264515 h 2740001"/>
                      <a:gd name="connsiteX6-271" fmla="*/ 2031341 w 3971729"/>
                      <a:gd name="connsiteY6-272" fmla="*/ 448684 h 2740001"/>
                      <a:gd name="connsiteX7-273" fmla="*/ 1147334 w 3971729"/>
                      <a:gd name="connsiteY7-274" fmla="*/ 1169261 h 2740001"/>
                      <a:gd name="connsiteX8-275" fmla="*/ 798303 w 3971729"/>
                      <a:gd name="connsiteY8-276" fmla="*/ 2507986 h 2740001"/>
                      <a:gd name="connsiteX9-277" fmla="*/ 1724 w 3971729"/>
                      <a:gd name="connsiteY9-278" fmla="*/ 2632079 h 2740001"/>
                      <a:gd name="connsiteX0-279" fmla="*/ 1724 w 3962876"/>
                      <a:gd name="connsiteY0-280" fmla="*/ 2629270 h 2678609"/>
                      <a:gd name="connsiteX1-281" fmla="*/ 1052713 w 3962876"/>
                      <a:gd name="connsiteY1-282" fmla="*/ 213978 h 2678609"/>
                      <a:gd name="connsiteX2-283" fmla="*/ 3099598 w 3962876"/>
                      <a:gd name="connsiteY2-284" fmla="*/ 398485 h 2678609"/>
                      <a:gd name="connsiteX3-285" fmla="*/ 3957136 w 3962876"/>
                      <a:gd name="connsiteY3-286" fmla="*/ 2678609 h 2678609"/>
                      <a:gd name="connsiteX4-287" fmla="*/ 3182595 w 3962876"/>
                      <a:gd name="connsiteY4-288" fmla="*/ 2575317 h 2678609"/>
                      <a:gd name="connsiteX5-289" fmla="*/ 2893284 w 3962876"/>
                      <a:gd name="connsiteY5-290" fmla="*/ 1261706 h 2678609"/>
                      <a:gd name="connsiteX6-291" fmla="*/ 2031341 w 3962876"/>
                      <a:gd name="connsiteY6-292" fmla="*/ 445875 h 2678609"/>
                      <a:gd name="connsiteX7-293" fmla="*/ 1147334 w 3962876"/>
                      <a:gd name="connsiteY7-294" fmla="*/ 1166452 h 2678609"/>
                      <a:gd name="connsiteX8-295" fmla="*/ 798303 w 3962876"/>
                      <a:gd name="connsiteY8-296" fmla="*/ 2505177 h 2678609"/>
                      <a:gd name="connsiteX9-297" fmla="*/ 1724 w 3962876"/>
                      <a:gd name="connsiteY9-298" fmla="*/ 2629270 h 2678609"/>
                      <a:gd name="connsiteX0-299" fmla="*/ 1724 w 3962876"/>
                      <a:gd name="connsiteY0-300" fmla="*/ 2629270 h 2678609"/>
                      <a:gd name="connsiteX1-301" fmla="*/ 1052713 w 3962876"/>
                      <a:gd name="connsiteY1-302" fmla="*/ 213978 h 2678609"/>
                      <a:gd name="connsiteX2-303" fmla="*/ 3099598 w 3962876"/>
                      <a:gd name="connsiteY2-304" fmla="*/ 398485 h 2678609"/>
                      <a:gd name="connsiteX3-305" fmla="*/ 3957136 w 3962876"/>
                      <a:gd name="connsiteY3-306" fmla="*/ 2678609 h 2678609"/>
                      <a:gd name="connsiteX4-307" fmla="*/ 3173656 w 3962876"/>
                      <a:gd name="connsiteY4-308" fmla="*/ 2483259 h 2678609"/>
                      <a:gd name="connsiteX5-309" fmla="*/ 2893284 w 3962876"/>
                      <a:gd name="connsiteY5-310" fmla="*/ 1261706 h 2678609"/>
                      <a:gd name="connsiteX6-311" fmla="*/ 2031341 w 3962876"/>
                      <a:gd name="connsiteY6-312" fmla="*/ 445875 h 2678609"/>
                      <a:gd name="connsiteX7-313" fmla="*/ 1147334 w 3962876"/>
                      <a:gd name="connsiteY7-314" fmla="*/ 1166452 h 2678609"/>
                      <a:gd name="connsiteX8-315" fmla="*/ 798303 w 3962876"/>
                      <a:gd name="connsiteY8-316" fmla="*/ 2505177 h 2678609"/>
                      <a:gd name="connsiteX9-317" fmla="*/ 1724 w 3962876"/>
                      <a:gd name="connsiteY9-318" fmla="*/ 2629270 h 2678609"/>
                      <a:gd name="connsiteX0-319" fmla="*/ 1724 w 3962876"/>
                      <a:gd name="connsiteY0-320" fmla="*/ 2624926 h 2624926"/>
                      <a:gd name="connsiteX1-321" fmla="*/ 1052713 w 3962876"/>
                      <a:gd name="connsiteY1-322" fmla="*/ 209634 h 2624926"/>
                      <a:gd name="connsiteX2-323" fmla="*/ 3099598 w 3962876"/>
                      <a:gd name="connsiteY2-324" fmla="*/ 394141 h 2624926"/>
                      <a:gd name="connsiteX3-325" fmla="*/ 3957136 w 3962876"/>
                      <a:gd name="connsiteY3-326" fmla="*/ 2582207 h 2624926"/>
                      <a:gd name="connsiteX4-327" fmla="*/ 3173656 w 3962876"/>
                      <a:gd name="connsiteY4-328" fmla="*/ 2478915 h 2624926"/>
                      <a:gd name="connsiteX5-329" fmla="*/ 2893284 w 3962876"/>
                      <a:gd name="connsiteY5-330" fmla="*/ 1257362 h 2624926"/>
                      <a:gd name="connsiteX6-331" fmla="*/ 2031341 w 3962876"/>
                      <a:gd name="connsiteY6-332" fmla="*/ 441531 h 2624926"/>
                      <a:gd name="connsiteX7-333" fmla="*/ 1147334 w 3962876"/>
                      <a:gd name="connsiteY7-334" fmla="*/ 1162108 h 2624926"/>
                      <a:gd name="connsiteX8-335" fmla="*/ 798303 w 3962876"/>
                      <a:gd name="connsiteY8-336" fmla="*/ 2500833 h 2624926"/>
                      <a:gd name="connsiteX9-337" fmla="*/ 1724 w 3962876"/>
                      <a:gd name="connsiteY9-338" fmla="*/ 2624926 h 2624926"/>
                      <a:gd name="connsiteX0-339" fmla="*/ 1724 w 3962876"/>
                      <a:gd name="connsiteY0-340" fmla="*/ 2624926 h 2624926"/>
                      <a:gd name="connsiteX1-341" fmla="*/ 1052713 w 3962876"/>
                      <a:gd name="connsiteY1-342" fmla="*/ 209634 h 2624926"/>
                      <a:gd name="connsiteX2-343" fmla="*/ 3099598 w 3962876"/>
                      <a:gd name="connsiteY2-344" fmla="*/ 394141 h 2624926"/>
                      <a:gd name="connsiteX3-345" fmla="*/ 3957136 w 3962876"/>
                      <a:gd name="connsiteY3-346" fmla="*/ 2582207 h 2624926"/>
                      <a:gd name="connsiteX4-347" fmla="*/ 3173656 w 3962876"/>
                      <a:gd name="connsiteY4-348" fmla="*/ 2478915 h 2624926"/>
                      <a:gd name="connsiteX5-349" fmla="*/ 2893284 w 3962876"/>
                      <a:gd name="connsiteY5-350" fmla="*/ 1257362 h 2624926"/>
                      <a:gd name="connsiteX6-351" fmla="*/ 2031341 w 3962876"/>
                      <a:gd name="connsiteY6-352" fmla="*/ 441531 h 2624926"/>
                      <a:gd name="connsiteX7-353" fmla="*/ 1147334 w 3962876"/>
                      <a:gd name="connsiteY7-354" fmla="*/ 1162108 h 2624926"/>
                      <a:gd name="connsiteX8-355" fmla="*/ 798303 w 3962876"/>
                      <a:gd name="connsiteY8-356" fmla="*/ 2500833 h 2624926"/>
                      <a:gd name="connsiteX9-357" fmla="*/ 1724 w 3962876"/>
                      <a:gd name="connsiteY9-358" fmla="*/ 2624926 h 2624926"/>
                      <a:gd name="connsiteX0-359" fmla="*/ 1606 w 3962675"/>
                      <a:gd name="connsiteY0-360" fmla="*/ 2579158 h 2579158"/>
                      <a:gd name="connsiteX1-361" fmla="*/ 1097289 w 3962675"/>
                      <a:gd name="connsiteY1-362" fmla="*/ 230817 h 2579158"/>
                      <a:gd name="connsiteX2-363" fmla="*/ 3099480 w 3962675"/>
                      <a:gd name="connsiteY2-364" fmla="*/ 348373 h 2579158"/>
                      <a:gd name="connsiteX3-365" fmla="*/ 3957018 w 3962675"/>
                      <a:gd name="connsiteY3-366" fmla="*/ 2536439 h 2579158"/>
                      <a:gd name="connsiteX4-367" fmla="*/ 3173538 w 3962675"/>
                      <a:gd name="connsiteY4-368" fmla="*/ 2433147 h 2579158"/>
                      <a:gd name="connsiteX5-369" fmla="*/ 2893166 w 3962675"/>
                      <a:gd name="connsiteY5-370" fmla="*/ 1211594 h 2579158"/>
                      <a:gd name="connsiteX6-371" fmla="*/ 2031223 w 3962675"/>
                      <a:gd name="connsiteY6-372" fmla="*/ 395763 h 2579158"/>
                      <a:gd name="connsiteX7-373" fmla="*/ 1147216 w 3962675"/>
                      <a:gd name="connsiteY7-374" fmla="*/ 1116340 h 2579158"/>
                      <a:gd name="connsiteX8-375" fmla="*/ 798185 w 3962675"/>
                      <a:gd name="connsiteY8-376" fmla="*/ 2455065 h 2579158"/>
                      <a:gd name="connsiteX9-377" fmla="*/ 1606 w 3962675"/>
                      <a:gd name="connsiteY9-378" fmla="*/ 2579158 h 2579158"/>
                      <a:gd name="connsiteX0-379" fmla="*/ 1606 w 3847816"/>
                      <a:gd name="connsiteY0-380" fmla="*/ 2578284 h 2578284"/>
                      <a:gd name="connsiteX1-381" fmla="*/ 1097289 w 3847816"/>
                      <a:gd name="connsiteY1-382" fmla="*/ 229943 h 2578284"/>
                      <a:gd name="connsiteX2-383" fmla="*/ 3099480 w 3847816"/>
                      <a:gd name="connsiteY2-384" fmla="*/ 347499 h 2578284"/>
                      <a:gd name="connsiteX3-385" fmla="*/ 3840815 w 3847816"/>
                      <a:gd name="connsiteY3-386" fmla="*/ 2518827 h 2578284"/>
                      <a:gd name="connsiteX4-387" fmla="*/ 3173538 w 3847816"/>
                      <a:gd name="connsiteY4-388" fmla="*/ 2432273 h 2578284"/>
                      <a:gd name="connsiteX5-389" fmla="*/ 2893166 w 3847816"/>
                      <a:gd name="connsiteY5-390" fmla="*/ 1210720 h 2578284"/>
                      <a:gd name="connsiteX6-391" fmla="*/ 2031223 w 3847816"/>
                      <a:gd name="connsiteY6-392" fmla="*/ 394889 h 2578284"/>
                      <a:gd name="connsiteX7-393" fmla="*/ 1147216 w 3847816"/>
                      <a:gd name="connsiteY7-394" fmla="*/ 1115466 h 2578284"/>
                      <a:gd name="connsiteX8-395" fmla="*/ 798185 w 3847816"/>
                      <a:gd name="connsiteY8-396" fmla="*/ 2454191 h 2578284"/>
                      <a:gd name="connsiteX9-397" fmla="*/ 1606 w 3847816"/>
                      <a:gd name="connsiteY9-398" fmla="*/ 2578284 h 2578284"/>
                      <a:gd name="connsiteX0-399" fmla="*/ 1938 w 3714069"/>
                      <a:gd name="connsiteY0-400" fmla="*/ 2578284 h 2578284"/>
                      <a:gd name="connsiteX1-401" fmla="*/ 963542 w 3714069"/>
                      <a:gd name="connsiteY1-402" fmla="*/ 229943 h 2578284"/>
                      <a:gd name="connsiteX2-403" fmla="*/ 2965733 w 3714069"/>
                      <a:gd name="connsiteY2-404" fmla="*/ 347499 h 2578284"/>
                      <a:gd name="connsiteX3-405" fmla="*/ 3707068 w 3714069"/>
                      <a:gd name="connsiteY3-406" fmla="*/ 2518827 h 2578284"/>
                      <a:gd name="connsiteX4-407" fmla="*/ 3039791 w 3714069"/>
                      <a:gd name="connsiteY4-408" fmla="*/ 2432273 h 2578284"/>
                      <a:gd name="connsiteX5-409" fmla="*/ 2759419 w 3714069"/>
                      <a:gd name="connsiteY5-410" fmla="*/ 1210720 h 2578284"/>
                      <a:gd name="connsiteX6-411" fmla="*/ 1897476 w 3714069"/>
                      <a:gd name="connsiteY6-412" fmla="*/ 394889 h 2578284"/>
                      <a:gd name="connsiteX7-413" fmla="*/ 1013469 w 3714069"/>
                      <a:gd name="connsiteY7-414" fmla="*/ 1115466 h 2578284"/>
                      <a:gd name="connsiteX8-415" fmla="*/ 664438 w 3714069"/>
                      <a:gd name="connsiteY8-416" fmla="*/ 2454191 h 2578284"/>
                      <a:gd name="connsiteX9-417" fmla="*/ 1938 w 3714069"/>
                      <a:gd name="connsiteY9-418" fmla="*/ 2578284 h 2578284"/>
                      <a:gd name="connsiteX0-419" fmla="*/ 1815 w 3711465"/>
                      <a:gd name="connsiteY0-420" fmla="*/ 2633321 h 2633321"/>
                      <a:gd name="connsiteX1-421" fmla="*/ 963419 w 3711465"/>
                      <a:gd name="connsiteY1-422" fmla="*/ 284980 h 2633321"/>
                      <a:gd name="connsiteX2-423" fmla="*/ 2742143 w 3711465"/>
                      <a:gd name="connsiteY2-424" fmla="*/ 293741 h 2633321"/>
                      <a:gd name="connsiteX3-425" fmla="*/ 3706945 w 3711465"/>
                      <a:gd name="connsiteY3-426" fmla="*/ 2573864 h 2633321"/>
                      <a:gd name="connsiteX4-427" fmla="*/ 3039668 w 3711465"/>
                      <a:gd name="connsiteY4-428" fmla="*/ 2487310 h 2633321"/>
                      <a:gd name="connsiteX5-429" fmla="*/ 2759296 w 3711465"/>
                      <a:gd name="connsiteY5-430" fmla="*/ 1265757 h 2633321"/>
                      <a:gd name="connsiteX6-431" fmla="*/ 1897353 w 3711465"/>
                      <a:gd name="connsiteY6-432" fmla="*/ 449926 h 2633321"/>
                      <a:gd name="connsiteX7-433" fmla="*/ 1013346 w 3711465"/>
                      <a:gd name="connsiteY7-434" fmla="*/ 1170503 h 2633321"/>
                      <a:gd name="connsiteX8-435" fmla="*/ 664315 w 3711465"/>
                      <a:gd name="connsiteY8-436" fmla="*/ 2509228 h 2633321"/>
                      <a:gd name="connsiteX9-437" fmla="*/ 1815 w 3711465"/>
                      <a:gd name="connsiteY9-438" fmla="*/ 2633321 h 2633321"/>
                      <a:gd name="connsiteX0-439" fmla="*/ 1815 w 3711465"/>
                      <a:gd name="connsiteY0-440" fmla="*/ 2614563 h 2614563"/>
                      <a:gd name="connsiteX1-441" fmla="*/ 963419 w 3711465"/>
                      <a:gd name="connsiteY1-442" fmla="*/ 299698 h 2614563"/>
                      <a:gd name="connsiteX2-443" fmla="*/ 2742143 w 3711465"/>
                      <a:gd name="connsiteY2-444" fmla="*/ 274983 h 2614563"/>
                      <a:gd name="connsiteX3-445" fmla="*/ 3706945 w 3711465"/>
                      <a:gd name="connsiteY3-446" fmla="*/ 2555106 h 2614563"/>
                      <a:gd name="connsiteX4-447" fmla="*/ 3039668 w 3711465"/>
                      <a:gd name="connsiteY4-448" fmla="*/ 2468552 h 2614563"/>
                      <a:gd name="connsiteX5-449" fmla="*/ 2759296 w 3711465"/>
                      <a:gd name="connsiteY5-450" fmla="*/ 1246999 h 2614563"/>
                      <a:gd name="connsiteX6-451" fmla="*/ 1897353 w 3711465"/>
                      <a:gd name="connsiteY6-452" fmla="*/ 431168 h 2614563"/>
                      <a:gd name="connsiteX7-453" fmla="*/ 1013346 w 3711465"/>
                      <a:gd name="connsiteY7-454" fmla="*/ 1151745 h 2614563"/>
                      <a:gd name="connsiteX8-455" fmla="*/ 664315 w 3711465"/>
                      <a:gd name="connsiteY8-456" fmla="*/ 2490470 h 2614563"/>
                      <a:gd name="connsiteX9-457" fmla="*/ 1815 w 3711465"/>
                      <a:gd name="connsiteY9-458" fmla="*/ 2614563 h 2614563"/>
                      <a:gd name="connsiteX0-459" fmla="*/ 1815 w 3711465"/>
                      <a:gd name="connsiteY0-460" fmla="*/ 2579050 h 2579050"/>
                      <a:gd name="connsiteX1-461" fmla="*/ 963419 w 3711465"/>
                      <a:gd name="connsiteY1-462" fmla="*/ 297660 h 2579050"/>
                      <a:gd name="connsiteX2-463" fmla="*/ 2742143 w 3711465"/>
                      <a:gd name="connsiteY2-464" fmla="*/ 272945 h 2579050"/>
                      <a:gd name="connsiteX3-465" fmla="*/ 3706945 w 3711465"/>
                      <a:gd name="connsiteY3-466" fmla="*/ 2553068 h 2579050"/>
                      <a:gd name="connsiteX4-467" fmla="*/ 3039668 w 3711465"/>
                      <a:gd name="connsiteY4-468" fmla="*/ 2466514 h 2579050"/>
                      <a:gd name="connsiteX5-469" fmla="*/ 2759296 w 3711465"/>
                      <a:gd name="connsiteY5-470" fmla="*/ 1244961 h 2579050"/>
                      <a:gd name="connsiteX6-471" fmla="*/ 1897353 w 3711465"/>
                      <a:gd name="connsiteY6-472" fmla="*/ 429130 h 2579050"/>
                      <a:gd name="connsiteX7-473" fmla="*/ 1013346 w 3711465"/>
                      <a:gd name="connsiteY7-474" fmla="*/ 1149707 h 2579050"/>
                      <a:gd name="connsiteX8-475" fmla="*/ 664315 w 3711465"/>
                      <a:gd name="connsiteY8-476" fmla="*/ 2488432 h 2579050"/>
                      <a:gd name="connsiteX9-477" fmla="*/ 1815 w 3711465"/>
                      <a:gd name="connsiteY9-478" fmla="*/ 2579050 h 25790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3711465" h="2579050">
                        <a:moveTo>
                          <a:pt x="1815" y="2579050"/>
                        </a:moveTo>
                        <a:cubicBezTo>
                          <a:pt x="-35386" y="1698438"/>
                          <a:pt x="506698" y="682011"/>
                          <a:pt x="963419" y="297660"/>
                        </a:cubicBezTo>
                        <a:cubicBezTo>
                          <a:pt x="1420140" y="-86691"/>
                          <a:pt x="2284889" y="-102956"/>
                          <a:pt x="2742143" y="272945"/>
                        </a:cubicBezTo>
                        <a:cubicBezTo>
                          <a:pt x="3199397" y="648846"/>
                          <a:pt x="3767941" y="1694467"/>
                          <a:pt x="3706945" y="2553068"/>
                        </a:cubicBezTo>
                        <a:cubicBezTo>
                          <a:pt x="3445785" y="2499110"/>
                          <a:pt x="3300828" y="2520472"/>
                          <a:pt x="3039668" y="2466514"/>
                        </a:cubicBezTo>
                        <a:cubicBezTo>
                          <a:pt x="3059858" y="2004593"/>
                          <a:pt x="2949682" y="1584525"/>
                          <a:pt x="2759296" y="1244961"/>
                        </a:cubicBezTo>
                        <a:cubicBezTo>
                          <a:pt x="2568910" y="905397"/>
                          <a:pt x="2142477" y="442047"/>
                          <a:pt x="1897353" y="429130"/>
                        </a:cubicBezTo>
                        <a:cubicBezTo>
                          <a:pt x="1652229" y="416213"/>
                          <a:pt x="1184821" y="847919"/>
                          <a:pt x="1013346" y="1149707"/>
                        </a:cubicBezTo>
                        <a:cubicBezTo>
                          <a:pt x="823407" y="1495589"/>
                          <a:pt x="651832" y="2008126"/>
                          <a:pt x="664315" y="2488432"/>
                        </a:cubicBezTo>
                        <a:lnTo>
                          <a:pt x="1815" y="2579050"/>
                        </a:ln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grpSp>
                <p:nvGrpSpPr>
                  <p:cNvPr id="113" name="Group 112"/>
                  <p:cNvGrpSpPr/>
                  <p:nvPr/>
                </p:nvGrpSpPr>
                <p:grpSpPr>
                  <a:xfrm>
                    <a:off x="5219011" y="1876448"/>
                    <a:ext cx="2080795" cy="3047373"/>
                    <a:chOff x="5247004" y="1876448"/>
                    <a:chExt cx="2080795" cy="3047373"/>
                  </a:xfrm>
                </p:grpSpPr>
                <p:grpSp>
                  <p:nvGrpSpPr>
                    <p:cNvPr id="7" name="Group 6"/>
                    <p:cNvGrpSpPr/>
                    <p:nvPr/>
                  </p:nvGrpSpPr>
                  <p:grpSpPr>
                    <a:xfrm rot="235357" flipH="1">
                      <a:off x="6573138" y="1876448"/>
                      <a:ext cx="754661" cy="738044"/>
                      <a:chOff x="1706479" y="2595904"/>
                      <a:chExt cx="637226" cy="670091"/>
                    </a:xfrm>
                  </p:grpSpPr>
                  <p:grpSp>
                    <p:nvGrpSpPr>
                      <p:cNvPr id="29" name="Group 28"/>
                      <p:cNvGrpSpPr/>
                      <p:nvPr/>
                    </p:nvGrpSpPr>
                    <p:grpSpPr>
                      <a:xfrm rot="21419597">
                        <a:off x="1706479" y="2595904"/>
                        <a:ext cx="637226" cy="670091"/>
                        <a:chOff x="3537752" y="930136"/>
                        <a:chExt cx="843378" cy="1003177"/>
                      </a:xfrm>
                    </p:grpSpPr>
                    <p:grpSp>
                      <p:nvGrpSpPr>
                        <p:cNvPr id="35" name="Group 34"/>
                        <p:cNvGrpSpPr/>
                        <p:nvPr/>
                      </p:nvGrpSpPr>
                      <p:grpSpPr>
                        <a:xfrm>
                          <a:off x="3537752" y="930136"/>
                          <a:ext cx="843378" cy="1003177"/>
                          <a:chOff x="3537752" y="930136"/>
                          <a:chExt cx="843378" cy="1003177"/>
                        </a:xfrm>
                      </p:grpSpPr>
                      <p:grpSp>
                        <p:nvGrpSpPr>
                          <p:cNvPr id="39" name="Group 38"/>
                          <p:cNvGrpSpPr/>
                          <p:nvPr/>
                        </p:nvGrpSpPr>
                        <p:grpSpPr>
                          <a:xfrm>
                            <a:off x="3537752" y="930136"/>
                            <a:ext cx="843378" cy="1003177"/>
                            <a:chOff x="3537752" y="930136"/>
                            <a:chExt cx="843378" cy="1003177"/>
                          </a:xfrm>
                        </p:grpSpPr>
                        <p:grpSp>
                          <p:nvGrpSpPr>
                            <p:cNvPr id="41" name="Group 40"/>
                            <p:cNvGrpSpPr/>
                            <p:nvPr/>
                          </p:nvGrpSpPr>
                          <p:grpSpPr>
                            <a:xfrm>
                              <a:off x="3537752" y="930136"/>
                              <a:ext cx="843378" cy="1003177"/>
                              <a:chOff x="3537752" y="930136"/>
                              <a:chExt cx="843378" cy="1003177"/>
                            </a:xfrm>
                          </p:grpSpPr>
                          <p:sp>
                            <p:nvSpPr>
                              <p:cNvPr id="43"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44" name="Freeform: Shape 43"/>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42" name="Freeform: Shape 41"/>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40" name="Freeform: Shape 39"/>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36" name="Freeform: Shape 35"/>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7" name="Freeform: Shape 36"/>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8" name="Freeform: Shape 37"/>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30" name="Freeform: Shape 29"/>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1" name="Freeform: Shape 30"/>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2" name="Freeform: Shape 31"/>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3" name="Freeform: Shape 32"/>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4" name="Freeform: Shape 33"/>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109" name="Group 108"/>
                    <p:cNvGrpSpPr/>
                    <p:nvPr/>
                  </p:nvGrpSpPr>
                  <p:grpSpPr>
                    <a:xfrm>
                      <a:off x="5247004" y="4070201"/>
                      <a:ext cx="989527" cy="853620"/>
                      <a:chOff x="5312322" y="4088863"/>
                      <a:chExt cx="738585" cy="648705"/>
                    </a:xfrm>
                  </p:grpSpPr>
                  <p:grpSp>
                    <p:nvGrpSpPr>
                      <p:cNvPr id="8" name="Group 7"/>
                      <p:cNvGrpSpPr/>
                      <p:nvPr/>
                    </p:nvGrpSpPr>
                    <p:grpSpPr>
                      <a:xfrm flipH="1">
                        <a:off x="5312322" y="4260237"/>
                        <a:ext cx="407245" cy="477331"/>
                        <a:chOff x="8500874" y="5598603"/>
                        <a:chExt cx="407281" cy="477337"/>
                      </a:xfrm>
                    </p:grpSpPr>
                    <p:sp>
                      <p:nvSpPr>
                        <p:cNvPr id="27"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28"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9" name="Group 8"/>
                      <p:cNvGrpSpPr/>
                      <p:nvPr/>
                    </p:nvGrpSpPr>
                    <p:grpSpPr>
                      <a:xfrm rot="20647014" flipH="1">
                        <a:off x="5628540" y="4088863"/>
                        <a:ext cx="422367" cy="477331"/>
                        <a:chOff x="8527647" y="5598603"/>
                        <a:chExt cx="407281" cy="477337"/>
                      </a:xfrm>
                    </p:grpSpPr>
                    <p:sp>
                      <p:nvSpPr>
                        <p:cNvPr id="25"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26"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83" name="Group 82"/>
                    <p:cNvGrpSpPr/>
                    <p:nvPr/>
                  </p:nvGrpSpPr>
                  <p:grpSpPr>
                    <a:xfrm flipV="1">
                      <a:off x="5747755" y="2589522"/>
                      <a:ext cx="1365398" cy="2033729"/>
                      <a:chOff x="8811" y="2932"/>
                      <a:chExt cx="2298" cy="3315"/>
                    </a:xfrm>
                  </p:grpSpPr>
                  <p:grpSp>
                    <p:nvGrpSpPr>
                      <p:cNvPr id="84" name="Group 83"/>
                      <p:cNvGrpSpPr/>
                      <p:nvPr/>
                    </p:nvGrpSpPr>
                    <p:grpSpPr>
                      <a:xfrm rot="4260000">
                        <a:off x="9913" y="5051"/>
                        <a:ext cx="985" cy="1407"/>
                        <a:chOff x="13241" y="2391"/>
                        <a:chExt cx="1594" cy="2463"/>
                      </a:xfrm>
                    </p:grpSpPr>
                    <p:sp>
                      <p:nvSpPr>
                        <p:cNvPr id="93" name="Freeform 16"/>
                        <p:cNvSpPr/>
                        <p:nvPr/>
                      </p:nvSpPr>
                      <p:spPr>
                        <a:xfrm>
                          <a:off x="13241" y="2408"/>
                          <a:ext cx="1594" cy="2220"/>
                        </a:xfrm>
                        <a:custGeom>
                          <a:avLst/>
                          <a:gdLst>
                            <a:gd name="connsiteX0" fmla="*/ 0 w 1594"/>
                            <a:gd name="connsiteY0" fmla="*/ 1202 h 2220"/>
                            <a:gd name="connsiteX1" fmla="*/ 760 w 1594"/>
                            <a:gd name="connsiteY1" fmla="*/ 0 h 2220"/>
                            <a:gd name="connsiteX2" fmla="*/ 1594 w 1594"/>
                            <a:gd name="connsiteY2" fmla="*/ 1202 h 2220"/>
                            <a:gd name="connsiteX3" fmla="*/ 794 w 1594"/>
                            <a:gd name="connsiteY3" fmla="*/ 2220 h 2220"/>
                            <a:gd name="connsiteX4" fmla="*/ 0 w 1594"/>
                            <a:gd name="connsiteY4" fmla="*/ 1202 h 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4" h="2220">
                              <a:moveTo>
                                <a:pt x="0" y="1202"/>
                              </a:moveTo>
                              <a:cubicBezTo>
                                <a:pt x="0" y="622"/>
                                <a:pt x="362" y="0"/>
                                <a:pt x="760" y="0"/>
                              </a:cubicBezTo>
                              <a:cubicBezTo>
                                <a:pt x="1158" y="0"/>
                                <a:pt x="1594" y="622"/>
                                <a:pt x="1594" y="1202"/>
                              </a:cubicBezTo>
                              <a:cubicBezTo>
                                <a:pt x="1594" y="1781"/>
                                <a:pt x="1192" y="2220"/>
                                <a:pt x="794" y="2220"/>
                              </a:cubicBezTo>
                              <a:cubicBezTo>
                                <a:pt x="396" y="2220"/>
                                <a:pt x="0" y="1781"/>
                                <a:pt x="0" y="1202"/>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Arc 93"/>
                        <p:cNvSpPr/>
                        <p:nvPr/>
                      </p:nvSpPr>
                      <p:spPr>
                        <a:xfrm rot="7380000">
                          <a:off x="13457" y="2403"/>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5" name="Arc 94"/>
                        <p:cNvSpPr/>
                        <p:nvPr/>
                      </p:nvSpPr>
                      <p:spPr>
                        <a:xfrm rot="14220000" flipV="1">
                          <a:off x="13489" y="3707"/>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85" name="Group 84"/>
                      <p:cNvGrpSpPr/>
                      <p:nvPr/>
                    </p:nvGrpSpPr>
                    <p:grpSpPr>
                      <a:xfrm>
                        <a:off x="8811" y="2932"/>
                        <a:ext cx="1467" cy="1553"/>
                        <a:chOff x="8811" y="2932"/>
                        <a:chExt cx="1467" cy="1553"/>
                      </a:xfrm>
                    </p:grpSpPr>
                    <p:sp>
                      <p:nvSpPr>
                        <p:cNvPr id="90" name="Oval 20"/>
                        <p:cNvSpPr/>
                        <p:nvPr/>
                      </p:nvSpPr>
                      <p:spPr>
                        <a:xfrm rot="14209418" flipH="1" flipV="1">
                          <a:off x="9189" y="3397"/>
                          <a:ext cx="973" cy="1204"/>
                        </a:xfrm>
                        <a:custGeom>
                          <a:avLst/>
                          <a:gdLst>
                            <a:gd name="connsiteX0" fmla="*/ 0 w 973"/>
                            <a:gd name="connsiteY0" fmla="*/ 758 h 1203"/>
                            <a:gd name="connsiteX1" fmla="*/ 422 w 973"/>
                            <a:gd name="connsiteY1" fmla="*/ 19 h 1203"/>
                            <a:gd name="connsiteX2" fmla="*/ 797 w 973"/>
                            <a:gd name="connsiteY2" fmla="*/ 238 h 1203"/>
                            <a:gd name="connsiteX3" fmla="*/ 908 w 973"/>
                            <a:gd name="connsiteY3" fmla="*/ 426 h 1203"/>
                            <a:gd name="connsiteX4" fmla="*/ 920 w 973"/>
                            <a:gd name="connsiteY4" fmla="*/ 747 h 1203"/>
                            <a:gd name="connsiteX5" fmla="*/ 422 w 973"/>
                            <a:gd name="connsiteY5" fmla="*/ 1204 h 1203"/>
                            <a:gd name="connsiteX6" fmla="*/ 0 w 973"/>
                            <a:gd name="connsiteY6" fmla="*/ 758 h 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3" h="1204">
                              <a:moveTo>
                                <a:pt x="0" y="758"/>
                              </a:moveTo>
                              <a:cubicBezTo>
                                <a:pt x="0" y="431"/>
                                <a:pt x="269" y="21"/>
                                <a:pt x="422" y="19"/>
                              </a:cubicBezTo>
                              <a:cubicBezTo>
                                <a:pt x="555" y="-68"/>
                                <a:pt x="723" y="175"/>
                                <a:pt x="797" y="238"/>
                              </a:cubicBezTo>
                              <a:cubicBezTo>
                                <a:pt x="871" y="302"/>
                                <a:pt x="888" y="341"/>
                                <a:pt x="908" y="426"/>
                              </a:cubicBezTo>
                              <a:cubicBezTo>
                                <a:pt x="991" y="547"/>
                                <a:pt x="994" y="613"/>
                                <a:pt x="920" y="747"/>
                              </a:cubicBezTo>
                              <a:cubicBezTo>
                                <a:pt x="920" y="1074"/>
                                <a:pt x="576" y="1202"/>
                                <a:pt x="422" y="1204"/>
                              </a:cubicBezTo>
                              <a:cubicBezTo>
                                <a:pt x="269" y="1206"/>
                                <a:pt x="0" y="1085"/>
                                <a:pt x="0" y="758"/>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91" name="Arc 90"/>
                        <p:cNvSpPr/>
                        <p:nvPr/>
                      </p:nvSpPr>
                      <p:spPr>
                        <a:xfrm rot="11376688" flipH="1" flipV="1">
                          <a:off x="8928" y="3858"/>
                          <a:ext cx="587" cy="625"/>
                        </a:xfrm>
                        <a:prstGeom prst="arc">
                          <a:avLst>
                            <a:gd name="adj1" fmla="val 15640686"/>
                            <a:gd name="adj2" fmla="val 824202"/>
                          </a:avLst>
                        </a:prstGeom>
                        <a:solidFill>
                          <a:schemeClr val="bg1"/>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sp>
                      <p:nvSpPr>
                        <p:cNvPr id="92" name="Arc 91"/>
                        <p:cNvSpPr/>
                        <p:nvPr/>
                      </p:nvSpPr>
                      <p:spPr>
                        <a:xfrm rot="5580000">
                          <a:off x="8691" y="3052"/>
                          <a:ext cx="1548" cy="1308"/>
                        </a:xfrm>
                        <a:prstGeom prst="arc">
                          <a:avLst>
                            <a:gd name="adj1" fmla="val 16200000"/>
                            <a:gd name="adj2" fmla="val 2030295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86" name="Group 85"/>
                      <p:cNvGrpSpPr/>
                      <p:nvPr/>
                    </p:nvGrpSpPr>
                    <p:grpSpPr>
                      <a:xfrm>
                        <a:off x="9369" y="4202"/>
                        <a:ext cx="1479" cy="1096"/>
                        <a:chOff x="9369" y="4302"/>
                        <a:chExt cx="1479" cy="996"/>
                      </a:xfrm>
                    </p:grpSpPr>
                    <p:sp>
                      <p:nvSpPr>
                        <p:cNvPr id="87" name="Freeform 9"/>
                        <p:cNvSpPr/>
                        <p:nvPr/>
                      </p:nvSpPr>
                      <p:spPr>
                        <a:xfrm rot="4260000">
                          <a:off x="9723" y="4172"/>
                          <a:ext cx="910" cy="1341"/>
                        </a:xfrm>
                        <a:custGeom>
                          <a:avLst/>
                          <a:gdLst>
                            <a:gd name="connsiteX0" fmla="*/ 16 w 962"/>
                            <a:gd name="connsiteY0" fmla="*/ 698 h 1353"/>
                            <a:gd name="connsiteX1" fmla="*/ 48 w 962"/>
                            <a:gd name="connsiteY1" fmla="*/ 374 h 1353"/>
                            <a:gd name="connsiteX2" fmla="*/ 419 w 962"/>
                            <a:gd name="connsiteY2" fmla="*/ 8 h 1353"/>
                            <a:gd name="connsiteX3" fmla="*/ 962 w 962"/>
                            <a:gd name="connsiteY3" fmla="*/ 732 h 1353"/>
                            <a:gd name="connsiteX4" fmla="*/ 441 w 962"/>
                            <a:gd name="connsiteY4" fmla="*/ 1346 h 1353"/>
                            <a:gd name="connsiteX5" fmla="*/ 150 w 962"/>
                            <a:gd name="connsiteY5" fmla="*/ 1133 h 1353"/>
                            <a:gd name="connsiteX6" fmla="*/ 16 w 962"/>
                            <a:gd name="connsiteY6" fmla="*/ 698 h 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 h="1354">
                              <a:moveTo>
                                <a:pt x="16" y="698"/>
                              </a:moveTo>
                              <a:cubicBezTo>
                                <a:pt x="13" y="593"/>
                                <a:pt x="-34" y="495"/>
                                <a:pt x="48" y="374"/>
                              </a:cubicBezTo>
                              <a:cubicBezTo>
                                <a:pt x="131" y="253"/>
                                <a:pt x="267" y="-52"/>
                                <a:pt x="419" y="8"/>
                              </a:cubicBezTo>
                              <a:cubicBezTo>
                                <a:pt x="678" y="8"/>
                                <a:pt x="962" y="383"/>
                                <a:pt x="962" y="732"/>
                              </a:cubicBezTo>
                              <a:cubicBezTo>
                                <a:pt x="962" y="1081"/>
                                <a:pt x="700" y="1346"/>
                                <a:pt x="441" y="1346"/>
                              </a:cubicBezTo>
                              <a:cubicBezTo>
                                <a:pt x="292" y="1391"/>
                                <a:pt x="236" y="1235"/>
                                <a:pt x="150" y="1133"/>
                              </a:cubicBezTo>
                              <a:cubicBezTo>
                                <a:pt x="64" y="1031"/>
                                <a:pt x="29" y="884"/>
                                <a:pt x="16" y="698"/>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Arc 87"/>
                        <p:cNvSpPr/>
                        <p:nvPr/>
                      </p:nvSpPr>
                      <p:spPr>
                        <a:xfrm rot="11640000">
                          <a:off x="10126" y="4302"/>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9" name="Arc 88"/>
                        <p:cNvSpPr/>
                        <p:nvPr/>
                      </p:nvSpPr>
                      <p:spPr>
                        <a:xfrm rot="18480000" flipV="1">
                          <a:off x="9390" y="4577"/>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grpSp>
                <p:nvGrpSpPr>
                  <p:cNvPr id="114" name="Group 113"/>
                  <p:cNvGrpSpPr/>
                  <p:nvPr/>
                </p:nvGrpSpPr>
                <p:grpSpPr>
                  <a:xfrm flipH="1">
                    <a:off x="3262680" y="1888883"/>
                    <a:ext cx="2080795" cy="3047373"/>
                    <a:chOff x="5247004" y="1876448"/>
                    <a:chExt cx="2080795" cy="3047373"/>
                  </a:xfrm>
                </p:grpSpPr>
                <p:grpSp>
                  <p:nvGrpSpPr>
                    <p:cNvPr id="115" name="Group 114"/>
                    <p:cNvGrpSpPr/>
                    <p:nvPr/>
                  </p:nvGrpSpPr>
                  <p:grpSpPr>
                    <a:xfrm rot="235357" flipH="1">
                      <a:off x="6573138" y="1876448"/>
                      <a:ext cx="754661" cy="738044"/>
                      <a:chOff x="1706479" y="2595904"/>
                      <a:chExt cx="637226" cy="670091"/>
                    </a:xfrm>
                  </p:grpSpPr>
                  <p:grpSp>
                    <p:nvGrpSpPr>
                      <p:cNvPr id="136" name="Group 135"/>
                      <p:cNvGrpSpPr/>
                      <p:nvPr/>
                    </p:nvGrpSpPr>
                    <p:grpSpPr>
                      <a:xfrm rot="21419597">
                        <a:off x="1706479" y="2595904"/>
                        <a:ext cx="637226" cy="670091"/>
                        <a:chOff x="3537752" y="930136"/>
                        <a:chExt cx="843378" cy="1003177"/>
                      </a:xfrm>
                    </p:grpSpPr>
                    <p:grpSp>
                      <p:nvGrpSpPr>
                        <p:cNvPr id="142" name="Group 141"/>
                        <p:cNvGrpSpPr/>
                        <p:nvPr/>
                      </p:nvGrpSpPr>
                      <p:grpSpPr>
                        <a:xfrm>
                          <a:off x="3537752" y="930136"/>
                          <a:ext cx="843378" cy="1003177"/>
                          <a:chOff x="3537752" y="930136"/>
                          <a:chExt cx="843378" cy="1003177"/>
                        </a:xfrm>
                      </p:grpSpPr>
                      <p:grpSp>
                        <p:nvGrpSpPr>
                          <p:cNvPr id="146" name="Group 145"/>
                          <p:cNvGrpSpPr/>
                          <p:nvPr/>
                        </p:nvGrpSpPr>
                        <p:grpSpPr>
                          <a:xfrm>
                            <a:off x="3537752" y="930136"/>
                            <a:ext cx="843378" cy="1003177"/>
                            <a:chOff x="3537752" y="930136"/>
                            <a:chExt cx="843378" cy="1003177"/>
                          </a:xfrm>
                        </p:grpSpPr>
                        <p:grpSp>
                          <p:nvGrpSpPr>
                            <p:cNvPr id="148" name="Group 147"/>
                            <p:cNvGrpSpPr/>
                            <p:nvPr/>
                          </p:nvGrpSpPr>
                          <p:grpSpPr>
                            <a:xfrm>
                              <a:off x="3537752" y="930136"/>
                              <a:ext cx="843378" cy="1003177"/>
                              <a:chOff x="3537752" y="930136"/>
                              <a:chExt cx="843378" cy="1003177"/>
                            </a:xfrm>
                          </p:grpSpPr>
                          <p:sp>
                            <p:nvSpPr>
                              <p:cNvPr id="150"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151" name="Freeform: Shape 150"/>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149" name="Freeform: Shape 148"/>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147" name="Freeform: Shape 146"/>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143" name="Freeform: Shape 142"/>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44" name="Freeform: Shape 143"/>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45" name="Freeform: Shape 144"/>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137" name="Freeform: Shape 136"/>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38" name="Freeform: Shape 137"/>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39" name="Freeform: Shape 138"/>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40" name="Freeform: Shape 139"/>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41" name="Freeform: Shape 140"/>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116" name="Group 115"/>
                    <p:cNvGrpSpPr/>
                    <p:nvPr/>
                  </p:nvGrpSpPr>
                  <p:grpSpPr>
                    <a:xfrm>
                      <a:off x="5247004" y="4070201"/>
                      <a:ext cx="989527" cy="853620"/>
                      <a:chOff x="5312322" y="4088863"/>
                      <a:chExt cx="738585" cy="648705"/>
                    </a:xfrm>
                  </p:grpSpPr>
                  <p:grpSp>
                    <p:nvGrpSpPr>
                      <p:cNvPr id="130" name="Group 129"/>
                      <p:cNvGrpSpPr/>
                      <p:nvPr/>
                    </p:nvGrpSpPr>
                    <p:grpSpPr>
                      <a:xfrm flipH="1">
                        <a:off x="5312322" y="4260237"/>
                        <a:ext cx="407245" cy="477331"/>
                        <a:chOff x="8500874" y="5598603"/>
                        <a:chExt cx="407281" cy="477337"/>
                      </a:xfrm>
                    </p:grpSpPr>
                    <p:sp>
                      <p:nvSpPr>
                        <p:cNvPr id="134"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35"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131" name="Group 130"/>
                      <p:cNvGrpSpPr/>
                      <p:nvPr/>
                    </p:nvGrpSpPr>
                    <p:grpSpPr>
                      <a:xfrm rot="20647014" flipH="1">
                        <a:off x="5628540" y="4088863"/>
                        <a:ext cx="422367" cy="477331"/>
                        <a:chOff x="8527647" y="5598603"/>
                        <a:chExt cx="407281" cy="477337"/>
                      </a:xfrm>
                    </p:grpSpPr>
                    <p:sp>
                      <p:nvSpPr>
                        <p:cNvPr id="132"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33"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117" name="Group 116"/>
                    <p:cNvGrpSpPr/>
                    <p:nvPr/>
                  </p:nvGrpSpPr>
                  <p:grpSpPr>
                    <a:xfrm flipV="1">
                      <a:off x="5747763" y="2579706"/>
                      <a:ext cx="1434918" cy="2043545"/>
                      <a:chOff x="8811" y="2932"/>
                      <a:chExt cx="2415" cy="3331"/>
                    </a:xfrm>
                  </p:grpSpPr>
                  <p:grpSp>
                    <p:nvGrpSpPr>
                      <p:cNvPr id="118" name="Group 117"/>
                      <p:cNvGrpSpPr/>
                      <p:nvPr/>
                    </p:nvGrpSpPr>
                    <p:grpSpPr>
                      <a:xfrm rot="4260000">
                        <a:off x="9985" y="5023"/>
                        <a:ext cx="985" cy="1496"/>
                        <a:chOff x="13305" y="2208"/>
                        <a:chExt cx="1594" cy="2621"/>
                      </a:xfrm>
                    </p:grpSpPr>
                    <p:sp>
                      <p:nvSpPr>
                        <p:cNvPr id="127" name="Freeform 16"/>
                        <p:cNvSpPr/>
                        <p:nvPr/>
                      </p:nvSpPr>
                      <p:spPr>
                        <a:xfrm>
                          <a:off x="13305" y="2208"/>
                          <a:ext cx="1594" cy="2220"/>
                        </a:xfrm>
                        <a:custGeom>
                          <a:avLst/>
                          <a:gdLst>
                            <a:gd name="connsiteX0" fmla="*/ 0 w 1594"/>
                            <a:gd name="connsiteY0" fmla="*/ 1202 h 2220"/>
                            <a:gd name="connsiteX1" fmla="*/ 760 w 1594"/>
                            <a:gd name="connsiteY1" fmla="*/ 0 h 2220"/>
                            <a:gd name="connsiteX2" fmla="*/ 1594 w 1594"/>
                            <a:gd name="connsiteY2" fmla="*/ 1202 h 2220"/>
                            <a:gd name="connsiteX3" fmla="*/ 794 w 1594"/>
                            <a:gd name="connsiteY3" fmla="*/ 2220 h 2220"/>
                            <a:gd name="connsiteX4" fmla="*/ 0 w 1594"/>
                            <a:gd name="connsiteY4" fmla="*/ 1202 h 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4" h="2220">
                              <a:moveTo>
                                <a:pt x="0" y="1202"/>
                              </a:moveTo>
                              <a:cubicBezTo>
                                <a:pt x="0" y="622"/>
                                <a:pt x="362" y="0"/>
                                <a:pt x="760" y="0"/>
                              </a:cubicBezTo>
                              <a:cubicBezTo>
                                <a:pt x="1158" y="0"/>
                                <a:pt x="1594" y="622"/>
                                <a:pt x="1594" y="1202"/>
                              </a:cubicBezTo>
                              <a:cubicBezTo>
                                <a:pt x="1594" y="1781"/>
                                <a:pt x="1192" y="2220"/>
                                <a:pt x="794" y="2220"/>
                              </a:cubicBezTo>
                              <a:cubicBezTo>
                                <a:pt x="396" y="2220"/>
                                <a:pt x="0" y="1781"/>
                                <a:pt x="0" y="1202"/>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Arc 127"/>
                        <p:cNvSpPr/>
                        <p:nvPr/>
                      </p:nvSpPr>
                      <p:spPr>
                        <a:xfrm rot="7380000">
                          <a:off x="13457" y="2403"/>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9" name="Arc 128"/>
                        <p:cNvSpPr/>
                        <p:nvPr/>
                      </p:nvSpPr>
                      <p:spPr>
                        <a:xfrm rot="14220000" flipV="1">
                          <a:off x="13497" y="3682"/>
                          <a:ext cx="1159" cy="1135"/>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grpSp>
                    <p:nvGrpSpPr>
                      <p:cNvPr id="119" name="Group 118"/>
                      <p:cNvGrpSpPr/>
                      <p:nvPr/>
                    </p:nvGrpSpPr>
                    <p:grpSpPr>
                      <a:xfrm>
                        <a:off x="8811" y="2932"/>
                        <a:ext cx="1467" cy="1553"/>
                        <a:chOff x="8811" y="2932"/>
                        <a:chExt cx="1467" cy="1553"/>
                      </a:xfrm>
                    </p:grpSpPr>
                    <p:sp>
                      <p:nvSpPr>
                        <p:cNvPr id="124" name="Oval 20"/>
                        <p:cNvSpPr/>
                        <p:nvPr/>
                      </p:nvSpPr>
                      <p:spPr>
                        <a:xfrm rot="14209418" flipH="1" flipV="1">
                          <a:off x="9189" y="3397"/>
                          <a:ext cx="973" cy="1204"/>
                        </a:xfrm>
                        <a:custGeom>
                          <a:avLst/>
                          <a:gdLst>
                            <a:gd name="connsiteX0" fmla="*/ 0 w 973"/>
                            <a:gd name="connsiteY0" fmla="*/ 758 h 1203"/>
                            <a:gd name="connsiteX1" fmla="*/ 422 w 973"/>
                            <a:gd name="connsiteY1" fmla="*/ 19 h 1203"/>
                            <a:gd name="connsiteX2" fmla="*/ 797 w 973"/>
                            <a:gd name="connsiteY2" fmla="*/ 238 h 1203"/>
                            <a:gd name="connsiteX3" fmla="*/ 908 w 973"/>
                            <a:gd name="connsiteY3" fmla="*/ 426 h 1203"/>
                            <a:gd name="connsiteX4" fmla="*/ 920 w 973"/>
                            <a:gd name="connsiteY4" fmla="*/ 747 h 1203"/>
                            <a:gd name="connsiteX5" fmla="*/ 422 w 973"/>
                            <a:gd name="connsiteY5" fmla="*/ 1204 h 1203"/>
                            <a:gd name="connsiteX6" fmla="*/ 0 w 973"/>
                            <a:gd name="connsiteY6" fmla="*/ 758 h 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3" h="1204">
                              <a:moveTo>
                                <a:pt x="0" y="758"/>
                              </a:moveTo>
                              <a:cubicBezTo>
                                <a:pt x="0" y="431"/>
                                <a:pt x="269" y="21"/>
                                <a:pt x="422" y="19"/>
                              </a:cubicBezTo>
                              <a:cubicBezTo>
                                <a:pt x="555" y="-68"/>
                                <a:pt x="723" y="175"/>
                                <a:pt x="797" y="238"/>
                              </a:cubicBezTo>
                              <a:cubicBezTo>
                                <a:pt x="871" y="302"/>
                                <a:pt x="888" y="341"/>
                                <a:pt x="908" y="426"/>
                              </a:cubicBezTo>
                              <a:cubicBezTo>
                                <a:pt x="991" y="547"/>
                                <a:pt x="994" y="613"/>
                                <a:pt x="920" y="747"/>
                              </a:cubicBezTo>
                              <a:cubicBezTo>
                                <a:pt x="920" y="1074"/>
                                <a:pt x="576" y="1202"/>
                                <a:pt x="422" y="1204"/>
                              </a:cubicBezTo>
                              <a:cubicBezTo>
                                <a:pt x="269" y="1206"/>
                                <a:pt x="0" y="1085"/>
                                <a:pt x="0" y="758"/>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25" name="Arc 124"/>
                        <p:cNvSpPr/>
                        <p:nvPr/>
                      </p:nvSpPr>
                      <p:spPr>
                        <a:xfrm rot="11376688" flipH="1" flipV="1">
                          <a:off x="8928" y="3858"/>
                          <a:ext cx="587" cy="625"/>
                        </a:xfrm>
                        <a:prstGeom prst="arc">
                          <a:avLst>
                            <a:gd name="adj1" fmla="val 15640686"/>
                            <a:gd name="adj2" fmla="val 824202"/>
                          </a:avLst>
                        </a:prstGeom>
                        <a:solidFill>
                          <a:schemeClr val="bg1"/>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sp>
                      <p:nvSpPr>
                        <p:cNvPr id="126" name="Arc 125"/>
                        <p:cNvSpPr/>
                        <p:nvPr/>
                      </p:nvSpPr>
                      <p:spPr>
                        <a:xfrm rot="5580000">
                          <a:off x="8691" y="3052"/>
                          <a:ext cx="1548" cy="1308"/>
                        </a:xfrm>
                        <a:prstGeom prst="arc">
                          <a:avLst>
                            <a:gd name="adj1" fmla="val 16200000"/>
                            <a:gd name="adj2" fmla="val 2030295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20" name="Group 119"/>
                      <p:cNvGrpSpPr/>
                      <p:nvPr/>
                    </p:nvGrpSpPr>
                    <p:grpSpPr>
                      <a:xfrm>
                        <a:off x="9369" y="4202"/>
                        <a:ext cx="1479" cy="1096"/>
                        <a:chOff x="9369" y="4302"/>
                        <a:chExt cx="1479" cy="996"/>
                      </a:xfrm>
                    </p:grpSpPr>
                    <p:sp>
                      <p:nvSpPr>
                        <p:cNvPr id="121" name="Freeform 9"/>
                        <p:cNvSpPr/>
                        <p:nvPr/>
                      </p:nvSpPr>
                      <p:spPr>
                        <a:xfrm rot="4260000">
                          <a:off x="9723" y="4172"/>
                          <a:ext cx="910" cy="1341"/>
                        </a:xfrm>
                        <a:custGeom>
                          <a:avLst/>
                          <a:gdLst>
                            <a:gd name="connsiteX0" fmla="*/ 16 w 962"/>
                            <a:gd name="connsiteY0" fmla="*/ 698 h 1353"/>
                            <a:gd name="connsiteX1" fmla="*/ 48 w 962"/>
                            <a:gd name="connsiteY1" fmla="*/ 374 h 1353"/>
                            <a:gd name="connsiteX2" fmla="*/ 419 w 962"/>
                            <a:gd name="connsiteY2" fmla="*/ 8 h 1353"/>
                            <a:gd name="connsiteX3" fmla="*/ 962 w 962"/>
                            <a:gd name="connsiteY3" fmla="*/ 732 h 1353"/>
                            <a:gd name="connsiteX4" fmla="*/ 441 w 962"/>
                            <a:gd name="connsiteY4" fmla="*/ 1346 h 1353"/>
                            <a:gd name="connsiteX5" fmla="*/ 150 w 962"/>
                            <a:gd name="connsiteY5" fmla="*/ 1133 h 1353"/>
                            <a:gd name="connsiteX6" fmla="*/ 16 w 962"/>
                            <a:gd name="connsiteY6" fmla="*/ 698 h 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 h="1354">
                              <a:moveTo>
                                <a:pt x="16" y="698"/>
                              </a:moveTo>
                              <a:cubicBezTo>
                                <a:pt x="13" y="593"/>
                                <a:pt x="-34" y="495"/>
                                <a:pt x="48" y="374"/>
                              </a:cubicBezTo>
                              <a:cubicBezTo>
                                <a:pt x="131" y="253"/>
                                <a:pt x="267" y="-52"/>
                                <a:pt x="419" y="8"/>
                              </a:cubicBezTo>
                              <a:cubicBezTo>
                                <a:pt x="678" y="8"/>
                                <a:pt x="962" y="383"/>
                                <a:pt x="962" y="732"/>
                              </a:cubicBezTo>
                              <a:cubicBezTo>
                                <a:pt x="962" y="1081"/>
                                <a:pt x="700" y="1346"/>
                                <a:pt x="441" y="1346"/>
                              </a:cubicBezTo>
                              <a:cubicBezTo>
                                <a:pt x="292" y="1391"/>
                                <a:pt x="236" y="1235"/>
                                <a:pt x="150" y="1133"/>
                              </a:cubicBezTo>
                              <a:cubicBezTo>
                                <a:pt x="64" y="1031"/>
                                <a:pt x="29" y="884"/>
                                <a:pt x="16" y="698"/>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Arc 121"/>
                        <p:cNvSpPr/>
                        <p:nvPr/>
                      </p:nvSpPr>
                      <p:spPr>
                        <a:xfrm rot="11640000">
                          <a:off x="10126" y="4302"/>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3" name="Arc 122"/>
                        <p:cNvSpPr/>
                        <p:nvPr/>
                      </p:nvSpPr>
                      <p:spPr>
                        <a:xfrm rot="18480000" flipV="1">
                          <a:off x="9390" y="4577"/>
                          <a:ext cx="698" cy="739"/>
                        </a:xfrm>
                        <a:prstGeom prst="arc">
                          <a:avLst>
                            <a:gd name="adj1" fmla="val 16200000"/>
                            <a:gd name="adj2" fmla="val 1588007"/>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grpSp>
            <p:sp>
              <p:nvSpPr>
                <p:cNvPr id="154" name="TextBox 153"/>
                <p:cNvSpPr txBox="1"/>
                <p:nvPr/>
              </p:nvSpPr>
              <p:spPr>
                <a:xfrm>
                  <a:off x="725302" y="1546143"/>
                  <a:ext cx="3297691" cy="3754874"/>
                </a:xfrm>
                <a:prstGeom prst="rect">
                  <a:avLst/>
                </a:prstGeom>
                <a:noFill/>
              </p:spPr>
              <p:txBody>
                <a:bodyPr wrap="square" rtlCol="0">
                  <a:spAutoFit/>
                </a:bodyPr>
                <a:lstStyle/>
                <a:p>
                  <a:r>
                    <a:rPr lang="en-US" sz="1100" b="1" dirty="0"/>
                    <a:t>     </a:t>
                  </a:r>
                </a:p>
                <a:p>
                  <a:r>
                    <a:rPr lang="en-US" sz="1100" b="1" dirty="0"/>
                    <a:t>            RIGHT</a:t>
                  </a:r>
                </a:p>
                <a:p>
                  <a:r>
                    <a:rPr lang="en-US" sz="1100" dirty="0"/>
                    <a:t>               </a:t>
                  </a:r>
                </a:p>
                <a:p>
                  <a:r>
                    <a:rPr lang="en-US" sz="1100" dirty="0"/>
                    <a:t>Permanent first molar, 46</a:t>
                  </a:r>
                </a:p>
                <a:p>
                  <a:endParaRPr lang="en-US" sz="1100" dirty="0"/>
                </a:p>
                <a:p>
                  <a:endParaRPr lang="en-US" sz="1100" dirty="0"/>
                </a:p>
                <a:p>
                  <a:endParaRPr lang="en-US" sz="1100" dirty="0"/>
                </a:p>
                <a:p>
                  <a:r>
                    <a:rPr lang="en-US" sz="1100" dirty="0"/>
                    <a:t>Second premolar, 45</a:t>
                  </a:r>
                </a:p>
                <a:p>
                  <a:endParaRPr lang="en-US" sz="1100" dirty="0"/>
                </a:p>
                <a:p>
                  <a:endParaRPr lang="en-US" sz="1100" dirty="0"/>
                </a:p>
                <a:p>
                  <a:r>
                    <a:rPr lang="en-US" sz="1100" dirty="0"/>
                    <a:t>First premolar, 44</a:t>
                  </a:r>
                </a:p>
                <a:p>
                  <a:endParaRPr lang="en-US" sz="1100" dirty="0"/>
                </a:p>
                <a:p>
                  <a:endParaRPr lang="en-US" sz="1100" dirty="0"/>
                </a:p>
                <a:p>
                  <a:endParaRPr lang="en-US" sz="1100" dirty="0"/>
                </a:p>
                <a:p>
                  <a:r>
                    <a:rPr lang="en-US" sz="1100" dirty="0"/>
                    <a:t>Permanent canine, 43</a:t>
                  </a:r>
                </a:p>
                <a:p>
                  <a:endParaRPr lang="en-US" sz="1100" dirty="0"/>
                </a:p>
                <a:p>
                  <a:endParaRPr lang="en-US" sz="1100" dirty="0"/>
                </a:p>
                <a:p>
                  <a:r>
                    <a:rPr lang="en-US" sz="1100" dirty="0"/>
                    <a:t>Permanent lateral incisor, 42</a:t>
                  </a:r>
                </a:p>
                <a:p>
                  <a:endParaRPr lang="en-US" sz="1100" dirty="0"/>
                </a:p>
                <a:p>
                  <a:r>
                    <a:rPr lang="en-US" sz="1100" dirty="0"/>
                    <a:t>Permanent central incisor, 41</a:t>
                  </a:r>
                </a:p>
                <a:p>
                  <a:r>
                    <a:rPr lang="en-US" sz="1100" dirty="0"/>
                    <a:t>  </a:t>
                  </a:r>
                  <a:r>
                    <a:rPr lang="en-US" dirty="0"/>
                    <a:t>     </a:t>
                  </a:r>
                  <a:endParaRPr lang="en-IN" dirty="0"/>
                </a:p>
              </p:txBody>
            </p:sp>
            <p:sp>
              <p:nvSpPr>
                <p:cNvPr id="155" name="TextBox 154"/>
                <p:cNvSpPr txBox="1"/>
                <p:nvPr/>
              </p:nvSpPr>
              <p:spPr>
                <a:xfrm>
                  <a:off x="8158745" y="1476257"/>
                  <a:ext cx="3297691" cy="3754874"/>
                </a:xfrm>
                <a:prstGeom prst="rect">
                  <a:avLst/>
                </a:prstGeom>
                <a:noFill/>
              </p:spPr>
              <p:txBody>
                <a:bodyPr wrap="square" rtlCol="0">
                  <a:spAutoFit/>
                </a:bodyPr>
                <a:lstStyle/>
                <a:p>
                  <a:r>
                    <a:rPr lang="en-US" sz="1100" b="1" dirty="0"/>
                    <a:t>     </a:t>
                  </a:r>
                </a:p>
                <a:p>
                  <a:r>
                    <a:rPr lang="en-US" sz="1100" b="1" dirty="0"/>
                    <a:t>            LEFT</a:t>
                  </a:r>
                </a:p>
                <a:p>
                  <a:r>
                    <a:rPr lang="en-US" sz="1100" dirty="0"/>
                    <a:t>               </a:t>
                  </a:r>
                </a:p>
                <a:p>
                  <a:r>
                    <a:rPr lang="en-US" sz="1100" dirty="0"/>
                    <a:t>Permanent first molar, 36</a:t>
                  </a:r>
                </a:p>
                <a:p>
                  <a:endParaRPr lang="en-US" sz="1100" dirty="0"/>
                </a:p>
                <a:p>
                  <a:endParaRPr lang="en-US" sz="1100" dirty="0"/>
                </a:p>
                <a:p>
                  <a:endParaRPr lang="en-US" sz="1100" dirty="0"/>
                </a:p>
                <a:p>
                  <a:r>
                    <a:rPr lang="en-US" sz="1100" dirty="0"/>
                    <a:t>Second premolar, 35</a:t>
                  </a:r>
                </a:p>
                <a:p>
                  <a:endParaRPr lang="en-US" sz="1100" dirty="0"/>
                </a:p>
                <a:p>
                  <a:endParaRPr lang="en-US" sz="1100" dirty="0"/>
                </a:p>
                <a:p>
                  <a:r>
                    <a:rPr lang="en-US" sz="1100" dirty="0"/>
                    <a:t>First premolar, 34</a:t>
                  </a:r>
                </a:p>
                <a:p>
                  <a:endParaRPr lang="en-US" sz="1100" dirty="0"/>
                </a:p>
                <a:p>
                  <a:endParaRPr lang="en-US" sz="1100" dirty="0"/>
                </a:p>
                <a:p>
                  <a:endParaRPr lang="en-US" sz="1100" dirty="0"/>
                </a:p>
                <a:p>
                  <a:r>
                    <a:rPr lang="en-US" sz="1100" dirty="0"/>
                    <a:t>Permanent canine, 33</a:t>
                  </a:r>
                </a:p>
                <a:p>
                  <a:endParaRPr lang="en-US" sz="1100" dirty="0"/>
                </a:p>
                <a:p>
                  <a:endParaRPr lang="en-US" sz="1100" dirty="0"/>
                </a:p>
                <a:p>
                  <a:r>
                    <a:rPr lang="en-US" sz="1100" dirty="0"/>
                    <a:t>Permanent lateral incisor, 32</a:t>
                  </a:r>
                </a:p>
                <a:p>
                  <a:endParaRPr lang="en-US" sz="1100" dirty="0"/>
                </a:p>
                <a:p>
                  <a:r>
                    <a:rPr lang="en-US" sz="1100" dirty="0"/>
                    <a:t>Permanent central incisor, 31</a:t>
                  </a:r>
                </a:p>
                <a:p>
                  <a:r>
                    <a:rPr lang="en-US" sz="1100" dirty="0"/>
                    <a:t>  </a:t>
                  </a:r>
                  <a:r>
                    <a:rPr lang="en-US" dirty="0"/>
                    <a:t>     </a:t>
                  </a:r>
                  <a:endParaRPr lang="en-IN" dirty="0"/>
                </a:p>
              </p:txBody>
            </p:sp>
          </p:grpSp>
          <p:grpSp>
            <p:nvGrpSpPr>
              <p:cNvPr id="61" name="Group 60"/>
              <p:cNvGrpSpPr/>
              <p:nvPr/>
            </p:nvGrpSpPr>
            <p:grpSpPr>
              <a:xfrm>
                <a:off x="2512291" y="2175766"/>
                <a:ext cx="2440201" cy="2734076"/>
                <a:chOff x="2512291" y="2175766"/>
                <a:chExt cx="2440201" cy="2734076"/>
              </a:xfrm>
            </p:grpSpPr>
            <p:cxnSp>
              <p:nvCxnSpPr>
                <p:cNvPr id="13" name="Straight Connector 12"/>
                <p:cNvCxnSpPr/>
                <p:nvPr/>
              </p:nvCxnSpPr>
              <p:spPr>
                <a:xfrm>
                  <a:off x="2521527" y="2175766"/>
                  <a:ext cx="73861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521527" y="2844801"/>
                  <a:ext cx="10069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521527" y="3388646"/>
                  <a:ext cx="11797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2521527" y="4073236"/>
                  <a:ext cx="147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endCxn id="132" idx="1"/>
                </p:cNvCxnSpPr>
                <p:nvPr/>
              </p:nvCxnSpPr>
              <p:spPr>
                <a:xfrm>
                  <a:off x="2513422" y="4609765"/>
                  <a:ext cx="18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V="1">
                  <a:off x="2512291" y="4909842"/>
                  <a:ext cx="24402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flipH="1">
                <a:off x="5620331" y="2143440"/>
                <a:ext cx="2440201" cy="2734076"/>
                <a:chOff x="2512291" y="2175766"/>
                <a:chExt cx="2440201" cy="2734076"/>
              </a:xfrm>
            </p:grpSpPr>
            <p:cxnSp>
              <p:nvCxnSpPr>
                <p:cNvPr id="159" name="Straight Connector 158"/>
                <p:cNvCxnSpPr/>
                <p:nvPr/>
              </p:nvCxnSpPr>
              <p:spPr>
                <a:xfrm>
                  <a:off x="2521527" y="2175766"/>
                  <a:ext cx="73861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2521527" y="2844801"/>
                  <a:ext cx="10069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2521527" y="3388646"/>
                  <a:ext cx="117977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2521527" y="4073236"/>
                  <a:ext cx="147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2513422" y="4609765"/>
                  <a:ext cx="18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V="1">
                  <a:off x="2512291" y="4909842"/>
                  <a:ext cx="24402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11" name="Arc 10"/>
            <p:cNvSpPr/>
            <p:nvPr/>
          </p:nvSpPr>
          <p:spPr>
            <a:xfrm rot="10800000">
              <a:off x="3624545" y="513715"/>
              <a:ext cx="3307877" cy="4383687"/>
            </a:xfrm>
            <a:prstGeom prst="arc">
              <a:avLst>
                <a:gd name="adj1" fmla="val 10547739"/>
                <a:gd name="adj2" fmla="val 218622"/>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266330" y="4746798"/>
            <a:ext cx="6951510" cy="1946237"/>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Box 1"/>
          <p:cNvSpPr txBox="1"/>
          <p:nvPr/>
        </p:nvSpPr>
        <p:spPr>
          <a:xfrm>
            <a:off x="3049626" y="164965"/>
            <a:ext cx="4505270" cy="369332"/>
          </a:xfrm>
          <a:prstGeom prst="rect">
            <a:avLst/>
          </a:prstGeom>
          <a:noFill/>
        </p:spPr>
        <p:txBody>
          <a:bodyPr wrap="square" rtlCol="0">
            <a:spAutoFit/>
          </a:bodyPr>
          <a:lstStyle/>
          <a:p>
            <a:r>
              <a:rPr lang="en-IN" altLang="en-US" dirty="0"/>
              <a:t>       </a:t>
            </a:r>
            <a:r>
              <a:rPr lang="en-IN" altLang="en-US" b="1" u="sng" dirty="0"/>
              <a:t>Palatal Height/ Maxillary (palatal) Depth</a:t>
            </a:r>
          </a:p>
        </p:txBody>
      </p:sp>
      <p:grpSp>
        <p:nvGrpSpPr>
          <p:cNvPr id="9" name="Group 8"/>
          <p:cNvGrpSpPr/>
          <p:nvPr/>
        </p:nvGrpSpPr>
        <p:grpSpPr>
          <a:xfrm>
            <a:off x="266330" y="732774"/>
            <a:ext cx="7108129" cy="4014024"/>
            <a:chOff x="1065320" y="604522"/>
            <a:chExt cx="7108129" cy="4014024"/>
          </a:xfrm>
        </p:grpSpPr>
        <p:sp>
          <p:nvSpPr>
            <p:cNvPr id="8" name="Rectangle 7"/>
            <p:cNvSpPr/>
            <p:nvPr/>
          </p:nvSpPr>
          <p:spPr>
            <a:xfrm>
              <a:off x="1065320" y="604522"/>
              <a:ext cx="6951510" cy="401402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7" name="Group 16"/>
            <p:cNvGrpSpPr/>
            <p:nvPr/>
          </p:nvGrpSpPr>
          <p:grpSpPr>
            <a:xfrm>
              <a:off x="1260063" y="604522"/>
              <a:ext cx="6913386" cy="3809365"/>
              <a:chOff x="1542624" y="1304804"/>
              <a:chExt cx="6913386" cy="3975812"/>
            </a:xfrm>
          </p:grpSpPr>
          <p:sp>
            <p:nvSpPr>
              <p:cNvPr id="5" name="TextBox 4"/>
              <p:cNvSpPr txBox="1"/>
              <p:nvPr/>
            </p:nvSpPr>
            <p:spPr>
              <a:xfrm>
                <a:off x="1542624" y="1304804"/>
                <a:ext cx="3927607" cy="1829841"/>
              </a:xfrm>
              <a:prstGeom prst="rect">
                <a:avLst/>
              </a:prstGeom>
              <a:noFill/>
              <a:ln>
                <a:noFill/>
              </a:ln>
            </p:spPr>
            <p:txBody>
              <a:bodyPr wrap="square" rtlCol="0">
                <a:spAutoFit/>
              </a:bodyPr>
              <a:lstStyle/>
              <a:p>
                <a:r>
                  <a:rPr lang="en-US" sz="1000" dirty="0"/>
                  <a:t>                                  </a:t>
                </a:r>
                <a:r>
                  <a:rPr lang="en-US" sz="1200" dirty="0"/>
                  <a:t>   KORKHAUS Palatal Index (PHI)</a:t>
                </a:r>
              </a:p>
              <a:p>
                <a:endParaRPr lang="en-US" sz="1200" dirty="0"/>
              </a:p>
              <a:p>
                <a:r>
                  <a:rPr lang="en-US" sz="1200" dirty="0"/>
                  <a:t>According to </a:t>
                </a:r>
                <a:r>
                  <a:rPr lang="en-US" sz="1200" dirty="0" err="1"/>
                  <a:t>Korkhaus</a:t>
                </a:r>
                <a:r>
                  <a:rPr lang="en-US" sz="1200" dirty="0"/>
                  <a:t> (1939)- Palatal height is measured as a vertical line perpendicular to the </a:t>
                </a:r>
                <a:r>
                  <a:rPr lang="en-US" sz="1200" dirty="0" err="1"/>
                  <a:t>midpalatal</a:t>
                </a:r>
                <a:r>
                  <a:rPr lang="en-US" sz="1200" dirty="0"/>
                  <a:t> raphe runs from the surface of the palate to the level of palatal plane, measured between the reference point of the Pont’s index</a:t>
                </a:r>
                <a:r>
                  <a:rPr lang="en-US" sz="1200" dirty="0">
                    <a:solidFill>
                      <a:srgbClr val="FF0000"/>
                    </a:solidFill>
                  </a:rPr>
                  <a:t> (Measured molar value (MMV)- Width of the arch in the molar region between the mesial pit of the maxillary right and left permanent 1st molars)</a:t>
                </a:r>
                <a:r>
                  <a:rPr lang="en-IN" sz="1200" dirty="0"/>
                  <a:t> </a:t>
                </a:r>
                <a:r>
                  <a:rPr lang="en-US" sz="1200" dirty="0"/>
                  <a:t>for posterior arch width. </a:t>
                </a:r>
                <a:endParaRPr lang="en-IN" sz="1200" dirty="0"/>
              </a:p>
            </p:txBody>
          </p:sp>
          <p:grpSp>
            <p:nvGrpSpPr>
              <p:cNvPr id="7" name="Group 6"/>
              <p:cNvGrpSpPr/>
              <p:nvPr/>
            </p:nvGrpSpPr>
            <p:grpSpPr>
              <a:xfrm>
                <a:off x="1542624" y="3099908"/>
                <a:ext cx="6913386" cy="2180708"/>
                <a:chOff x="1276831" y="1889053"/>
                <a:chExt cx="6913386" cy="2180708"/>
              </a:xfrm>
            </p:grpSpPr>
            <p:sp>
              <p:nvSpPr>
                <p:cNvPr id="3" name="Rectangle 2"/>
                <p:cNvSpPr/>
                <p:nvPr/>
              </p:nvSpPr>
              <p:spPr>
                <a:xfrm>
                  <a:off x="1276831" y="1889053"/>
                  <a:ext cx="3927607" cy="1636982"/>
                </a:xfrm>
                <a:prstGeom prst="rect">
                  <a:avLst/>
                </a:prstGeom>
                <a:ln>
                  <a:noFill/>
                </a:ln>
              </p:spPr>
              <p:txBody>
                <a:bodyPr wrap="square">
                  <a:spAutoFit/>
                </a:bodyPr>
                <a:lstStyle/>
                <a:p>
                  <a:r>
                    <a:rPr lang="en-US" sz="1200" dirty="0"/>
                    <a:t>The vertical distance between depth of palate and occlusal surface at first molar region was measured using metallic scale and depth rod of digital Vernier caliper. The vertical distance between depth of first molar fissure and height of palatal cusp of first molar was subtracted from this distance to obtain the palatal height as described by </a:t>
                  </a:r>
                  <a:r>
                    <a:rPr lang="en-US" sz="1200" dirty="0" err="1"/>
                    <a:t>Korkhaus</a:t>
                  </a:r>
                  <a:r>
                    <a:rPr lang="en-US" sz="1200" dirty="0"/>
                    <a:t>.</a:t>
                  </a:r>
                </a:p>
                <a:p>
                  <a:endParaRPr lang="en-US" sz="1200" dirty="0"/>
                </a:p>
                <a:p>
                  <a:endParaRPr lang="en-IN" sz="1200" dirty="0"/>
                </a:p>
              </p:txBody>
            </p:sp>
            <p:pic>
              <p:nvPicPr>
                <p:cNvPr id="6" name="Picture 5"/>
                <p:cNvPicPr>
                  <a:picLocks noChangeAspect="1"/>
                </p:cNvPicPr>
                <p:nvPr/>
              </p:nvPicPr>
              <p:blipFill rotWithShape="1">
                <a:blip r:embed="rId3"/>
                <a:srcRect l="58348" t="22759" r="12161" b="44559"/>
                <a:stretch>
                  <a:fillRect/>
                </a:stretch>
              </p:blipFill>
              <p:spPr>
                <a:xfrm>
                  <a:off x="5065277" y="2121727"/>
                  <a:ext cx="3124940" cy="1948034"/>
                </a:xfrm>
                <a:prstGeom prst="rect">
                  <a:avLst/>
                </a:prstGeom>
                <a:solidFill>
                  <a:schemeClr val="bg1">
                    <a:lumMod val="95000"/>
                  </a:schemeClr>
                </a:solidFill>
                <a:ln>
                  <a:noFill/>
                </a:ln>
              </p:spPr>
            </p:pic>
          </p:grpSp>
        </p:grpSp>
      </p:grpSp>
      <p:grpSp>
        <p:nvGrpSpPr>
          <p:cNvPr id="13" name="Group 12"/>
          <p:cNvGrpSpPr/>
          <p:nvPr/>
        </p:nvGrpSpPr>
        <p:grpSpPr>
          <a:xfrm>
            <a:off x="4365016" y="809180"/>
            <a:ext cx="2681744" cy="1866479"/>
            <a:chOff x="2000250" y="1433513"/>
            <a:chExt cx="5143500" cy="3990975"/>
          </a:xfrm>
        </p:grpSpPr>
        <p:pic>
          <p:nvPicPr>
            <p:cNvPr id="18" name="Picture 2"/>
            <p:cNvPicPr>
              <a:picLocks noChangeAspect="1" noChangeArrowheads="1"/>
            </p:cNvPicPr>
            <p:nvPr/>
          </p:nvPicPr>
          <p:blipFill>
            <a:blip r:embed="rId4" cstate="print"/>
            <a:srcRect/>
            <a:stretch>
              <a:fillRect/>
            </a:stretch>
          </p:blipFill>
          <p:spPr bwMode="auto">
            <a:xfrm>
              <a:off x="2000250" y="1433513"/>
              <a:ext cx="5143500" cy="3990975"/>
            </a:xfrm>
            <a:prstGeom prst="rect">
              <a:avLst/>
            </a:prstGeom>
            <a:noFill/>
            <a:ln w="19050">
              <a:solidFill>
                <a:schemeClr val="tx1"/>
              </a:solidFill>
              <a:miter lim="800000"/>
              <a:headEnd/>
              <a:tailEnd/>
            </a:ln>
          </p:spPr>
        </p:pic>
        <p:cxnSp>
          <p:nvCxnSpPr>
            <p:cNvPr id="19" name="Straight Connector 18"/>
            <p:cNvCxnSpPr/>
            <p:nvPr/>
          </p:nvCxnSpPr>
          <p:spPr>
            <a:xfrm>
              <a:off x="2819400" y="4343400"/>
              <a:ext cx="3657600" cy="7620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461073" y="4746798"/>
            <a:ext cx="6756768" cy="1740542"/>
            <a:chOff x="461073" y="4746798"/>
            <a:chExt cx="6756768" cy="1740542"/>
          </a:xfrm>
        </p:grpSpPr>
        <p:grpSp>
          <p:nvGrpSpPr>
            <p:cNvPr id="10" name="Group 9"/>
            <p:cNvGrpSpPr/>
            <p:nvPr/>
          </p:nvGrpSpPr>
          <p:grpSpPr>
            <a:xfrm>
              <a:off x="4084318" y="4765072"/>
              <a:ext cx="3133523" cy="1722268"/>
              <a:chOff x="4084318" y="4765072"/>
              <a:chExt cx="3133523" cy="1722268"/>
            </a:xfrm>
          </p:grpSpPr>
          <p:pic>
            <p:nvPicPr>
              <p:cNvPr id="16" name="Picture 15"/>
              <p:cNvPicPr>
                <a:picLocks noChangeAspect="1" noChangeArrowheads="1"/>
              </p:cNvPicPr>
              <p:nvPr/>
            </p:nvPicPr>
            <p:blipFill>
              <a:blip r:embed="rId5" cstate="print"/>
              <a:srcRect/>
              <a:stretch>
                <a:fillRect/>
              </a:stretch>
            </p:blipFill>
            <p:spPr bwMode="auto">
              <a:xfrm>
                <a:off x="4084318" y="4765072"/>
                <a:ext cx="3133523" cy="1722268"/>
              </a:xfrm>
              <a:prstGeom prst="rect">
                <a:avLst/>
              </a:prstGeom>
              <a:noFill/>
              <a:ln w="9525">
                <a:noFill/>
                <a:miter lim="800000"/>
                <a:headEnd/>
                <a:tailEnd/>
              </a:ln>
            </p:spPr>
          </p:pic>
          <p:grpSp>
            <p:nvGrpSpPr>
              <p:cNvPr id="20" name="Group 19"/>
              <p:cNvGrpSpPr/>
              <p:nvPr/>
            </p:nvGrpSpPr>
            <p:grpSpPr>
              <a:xfrm>
                <a:off x="4672005" y="4903618"/>
                <a:ext cx="2126319" cy="704314"/>
                <a:chOff x="2590800" y="2209800"/>
                <a:chExt cx="4343400" cy="1219200"/>
              </a:xfrm>
            </p:grpSpPr>
            <p:cxnSp>
              <p:nvCxnSpPr>
                <p:cNvPr id="21" name="Straight Connector 20"/>
                <p:cNvCxnSpPr/>
                <p:nvPr/>
              </p:nvCxnSpPr>
              <p:spPr>
                <a:xfrm flipV="1">
                  <a:off x="2590800" y="2209800"/>
                  <a:ext cx="4343400" cy="7620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4572000" y="2241000"/>
                  <a:ext cx="0" cy="118800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5" name="Rectangle 14"/>
            <p:cNvSpPr/>
            <p:nvPr/>
          </p:nvSpPr>
          <p:spPr>
            <a:xfrm>
              <a:off x="461073" y="4746798"/>
              <a:ext cx="3133525" cy="1568450"/>
            </a:xfrm>
            <a:prstGeom prst="rect">
              <a:avLst/>
            </a:prstGeom>
          </p:spPr>
          <p:txBody>
            <a:bodyPr wrap="square">
              <a:spAutoFit/>
            </a:bodyPr>
            <a:lstStyle/>
            <a:p>
              <a:r>
                <a:rPr lang="en-US" sz="1600" dirty="0"/>
                <a:t>                            </a:t>
              </a:r>
              <a:r>
                <a:rPr lang="en-US" sz="1600" b="1" dirty="0"/>
                <a:t>Maxillary depth </a:t>
              </a:r>
            </a:p>
            <a:p>
              <a:r>
                <a:rPr lang="en-US" sz="1600" dirty="0"/>
                <a:t>Measured from a line which connects the occlusal plane up to the greatest palatal depth.</a:t>
              </a:r>
            </a:p>
            <a:p>
              <a:endParaRPr lang="en-US" sz="1600" dirty="0"/>
            </a:p>
            <a:p>
              <a:endParaRPr lang="en-IN" sz="1600" dirty="0"/>
            </a:p>
          </p:txBody>
        </p:sp>
      </p:grpSp>
      <p:grpSp>
        <p:nvGrpSpPr>
          <p:cNvPr id="24" name="Group 23"/>
          <p:cNvGrpSpPr/>
          <p:nvPr/>
        </p:nvGrpSpPr>
        <p:grpSpPr>
          <a:xfrm>
            <a:off x="7822745" y="727969"/>
            <a:ext cx="3151573" cy="4988325"/>
            <a:chOff x="7822745" y="727969"/>
            <a:chExt cx="3151573" cy="3745503"/>
          </a:xfrm>
        </p:grpSpPr>
        <p:sp>
          <p:nvSpPr>
            <p:cNvPr id="25" name="Rectangle 24"/>
            <p:cNvSpPr/>
            <p:nvPr/>
          </p:nvSpPr>
          <p:spPr>
            <a:xfrm>
              <a:off x="8140823" y="727969"/>
              <a:ext cx="2263806"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 </a:t>
              </a:r>
            </a:p>
          </p:txBody>
        </p:sp>
        <p:sp>
          <p:nvSpPr>
            <p:cNvPr id="26" name="Rectangle 25"/>
            <p:cNvSpPr/>
            <p:nvPr/>
          </p:nvSpPr>
          <p:spPr>
            <a:xfrm>
              <a:off x="8140822" y="1608501"/>
              <a:ext cx="2663301" cy="56156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Korkhaus</a:t>
              </a:r>
              <a:r>
                <a:rPr lang="en-IN" dirty="0"/>
                <a:t> palatal height </a:t>
              </a:r>
            </a:p>
          </p:txBody>
        </p:sp>
        <p:sp>
          <p:nvSpPr>
            <p:cNvPr id="27" name="Rectangle 26"/>
            <p:cNvSpPr/>
            <p:nvPr/>
          </p:nvSpPr>
          <p:spPr>
            <a:xfrm>
              <a:off x="7822745" y="3514583"/>
              <a:ext cx="3151573"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Maxillary depth</a:t>
              </a:r>
            </a:p>
          </p:txBody>
        </p:sp>
        <p:sp>
          <p:nvSpPr>
            <p:cNvPr id="29" name="Rectangle 28"/>
            <p:cNvSpPr/>
            <p:nvPr/>
          </p:nvSpPr>
          <p:spPr>
            <a:xfrm>
              <a:off x="7840795" y="4030122"/>
              <a:ext cx="3133523"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sp>
        <p:nvSpPr>
          <p:cNvPr id="4" name="Rectangle: Rounded Corners 3"/>
          <p:cNvSpPr/>
          <p:nvPr/>
        </p:nvSpPr>
        <p:spPr>
          <a:xfrm>
            <a:off x="7707559" y="6054805"/>
            <a:ext cx="3266759" cy="590461"/>
          </a:xfrm>
          <a:prstGeom prst="roundRect">
            <a:avLst/>
          </a:prstGeom>
          <a:solidFill>
            <a:schemeClr val="bg2">
              <a:lumMod val="9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ANALYSE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p:cNvSpPr/>
          <p:nvPr/>
        </p:nvSpPr>
        <p:spPr>
          <a:xfrm>
            <a:off x="3232951" y="648069"/>
            <a:ext cx="5211192" cy="648070"/>
          </a:xfrm>
          <a:prstGeom prst="roundRect">
            <a:avLst/>
          </a:prstGeom>
          <a:solidFill>
            <a:schemeClr val="bg2">
              <a:lumMod val="7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Palatal height index/Palatal height/ Maxillary depth</a:t>
            </a:r>
          </a:p>
        </p:txBody>
      </p:sp>
      <p:sp>
        <p:nvSpPr>
          <p:cNvPr id="3" name="Rectangle: Rounded Corners 2"/>
          <p:cNvSpPr/>
          <p:nvPr/>
        </p:nvSpPr>
        <p:spPr>
          <a:xfrm>
            <a:off x="8327254" y="5734975"/>
            <a:ext cx="3559946" cy="88776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RESULT PAGE</a:t>
            </a:r>
          </a:p>
        </p:txBody>
      </p:sp>
      <p:graphicFrame>
        <p:nvGraphicFramePr>
          <p:cNvPr id="4" name="Table 3"/>
          <p:cNvGraphicFramePr>
            <a:graphicFrameLocks noGrp="1"/>
          </p:cNvGraphicFramePr>
          <p:nvPr>
            <p:extLst>
              <p:ext uri="{D42A27DB-BD31-4B8C-83A1-F6EECF244321}">
                <p14:modId xmlns:p14="http://schemas.microsoft.com/office/powerpoint/2010/main" val="2948425251"/>
              </p:ext>
            </p:extLst>
          </p:nvPr>
        </p:nvGraphicFramePr>
        <p:xfrm>
          <a:off x="1774825" y="1856105"/>
          <a:ext cx="7431405" cy="2377440"/>
        </p:xfrm>
        <a:graphic>
          <a:graphicData uri="http://schemas.openxmlformats.org/drawingml/2006/table">
            <a:tbl>
              <a:tblPr firstRow="1" bandRow="1">
                <a:tableStyleId>{F5AB1C69-6EDB-4FF4-983F-18BD219EF322}</a:tableStyleId>
              </a:tblPr>
              <a:tblGrid>
                <a:gridCol w="2477135">
                  <a:extLst>
                    <a:ext uri="{9D8B030D-6E8A-4147-A177-3AD203B41FA5}">
                      <a16:colId xmlns:a16="http://schemas.microsoft.com/office/drawing/2014/main" val="20000"/>
                    </a:ext>
                  </a:extLst>
                </a:gridCol>
                <a:gridCol w="1515745">
                  <a:extLst>
                    <a:ext uri="{9D8B030D-6E8A-4147-A177-3AD203B41FA5}">
                      <a16:colId xmlns:a16="http://schemas.microsoft.com/office/drawing/2014/main" val="20001"/>
                    </a:ext>
                  </a:extLst>
                </a:gridCol>
                <a:gridCol w="3438525">
                  <a:extLst>
                    <a:ext uri="{9D8B030D-6E8A-4147-A177-3AD203B41FA5}">
                      <a16:colId xmlns:a16="http://schemas.microsoft.com/office/drawing/2014/main" val="20002"/>
                    </a:ext>
                  </a:extLst>
                </a:gridCol>
              </a:tblGrid>
              <a:tr h="375920">
                <a:tc rowSpan="2">
                  <a:txBody>
                    <a:bodyPr/>
                    <a:lstStyle/>
                    <a:p>
                      <a:endParaRPr lang="en-IN" sz="1200" b="0" dirty="0"/>
                    </a:p>
                    <a:p>
                      <a:endParaRPr lang="en-IN" sz="1200" b="0" dirty="0"/>
                    </a:p>
                    <a:p>
                      <a:endParaRPr lang="en-IN" sz="1200" b="0" dirty="0"/>
                    </a:p>
                    <a:p>
                      <a:r>
                        <a:rPr lang="en-IN" sz="1200" b="0" dirty="0"/>
                        <a:t> Palatal height  index</a:t>
                      </a:r>
                    </a:p>
                  </a:txBody>
                  <a:tcPr>
                    <a:solidFill>
                      <a:schemeClr val="tx1">
                        <a:lumMod val="65000"/>
                        <a:lumOff val="35000"/>
                      </a:schemeClr>
                    </a:solidFill>
                  </a:tcPr>
                </a:tc>
                <a:tc>
                  <a:txBody>
                    <a:bodyPr/>
                    <a:lstStyle/>
                    <a:p>
                      <a:r>
                        <a:rPr lang="en-IN" sz="1200" dirty="0"/>
                        <a:t>          Patients</a:t>
                      </a:r>
                    </a:p>
                  </a:txBody>
                  <a:tcPr>
                    <a:solidFill>
                      <a:schemeClr val="tx1">
                        <a:lumMod val="65000"/>
                        <a:lumOff val="35000"/>
                      </a:schemeClr>
                    </a:solidFill>
                  </a:tcPr>
                </a:tc>
                <a:tc>
                  <a:txBody>
                    <a:bodyPr/>
                    <a:lstStyle/>
                    <a:p>
                      <a:r>
                        <a:rPr lang="en-IN" sz="1200" b="0" dirty="0"/>
                        <a:t>                           Average values (mm)</a:t>
                      </a:r>
                    </a:p>
                    <a:p>
                      <a:endParaRPr lang="en-IN" sz="1200" b="0" dirty="0"/>
                    </a:p>
                  </a:txBody>
                  <a:tcPr>
                    <a:solidFill>
                      <a:schemeClr val="tx1">
                        <a:lumMod val="65000"/>
                        <a:lumOff val="35000"/>
                      </a:schemeClr>
                    </a:solidFill>
                  </a:tcPr>
                </a:tc>
                <a:extLst>
                  <a:ext uri="{0D108BD9-81ED-4DB2-BD59-A6C34878D82A}">
                    <a16:rowId xmlns:a16="http://schemas.microsoft.com/office/drawing/2014/main" val="10000"/>
                  </a:ext>
                </a:extLst>
              </a:tr>
              <a:tr h="648335">
                <a:tc vMerge="1">
                  <a:txBody>
                    <a:bodyPr/>
                    <a:lstStyle/>
                    <a:p>
                      <a:endParaRPr lang="en-US"/>
                    </a:p>
                  </a:txBody>
                  <a:tcPr/>
                </a:tc>
                <a:tc>
                  <a:txBody>
                    <a:bodyPr/>
                    <a:lstStyle/>
                    <a:p>
                      <a:pPr>
                        <a:buNone/>
                      </a:pPr>
                      <a:endParaRPr lang="en-IN" sz="1200" dirty="0"/>
                    </a:p>
                  </a:txBody>
                  <a:tcPr/>
                </a:tc>
                <a:tc>
                  <a:txBody>
                    <a:bodyPr/>
                    <a:lstStyle/>
                    <a:p>
                      <a:r>
                        <a:rPr lang="en-IN" sz="1200" dirty="0">
                          <a:sym typeface="+mn-ea"/>
                        </a:rPr>
                        <a:t>Korkhaus </a:t>
                      </a:r>
                    </a:p>
                    <a:p>
                      <a:r>
                        <a:rPr lang="en-IN" sz="1200" dirty="0">
                          <a:sym typeface="+mn-ea"/>
                        </a:rPr>
                        <a:t>&gt;42% = High Palate</a:t>
                      </a:r>
                      <a:endParaRPr lang="en-IN" sz="1200" b="0" dirty="0"/>
                    </a:p>
                    <a:p>
                      <a:r>
                        <a:rPr lang="en-IN" sz="1200" dirty="0">
                          <a:sym typeface="+mn-ea"/>
                        </a:rPr>
                        <a:t>&lt;42% = Shallow Palate</a:t>
                      </a:r>
                    </a:p>
                    <a:p>
                      <a:endParaRPr lang="en-IN" sz="1200" b="0" dirty="0">
                        <a:sym typeface="+mn-ea"/>
                      </a:endParaRPr>
                    </a:p>
                    <a:p>
                      <a:r>
                        <a:rPr lang="en-IN" altLang="en-US" sz="1200" b="1" dirty="0">
                          <a:sym typeface="+mn-ea"/>
                        </a:rPr>
                        <a:t>Iran  (5- 18 </a:t>
                      </a:r>
                      <a:r>
                        <a:rPr lang="en-IN" altLang="en-US" sz="1200" b="1" dirty="0" err="1">
                          <a:sym typeface="+mn-ea"/>
                        </a:rPr>
                        <a:t>yrs</a:t>
                      </a:r>
                      <a:r>
                        <a:rPr lang="en-IN" altLang="en-US" sz="1200" b="1" dirty="0">
                          <a:sym typeface="+mn-ea"/>
                        </a:rPr>
                        <a:t>)</a:t>
                      </a:r>
                      <a:endParaRPr lang="en-US" sz="1200" b="1" dirty="0">
                        <a:sym typeface="+mn-ea"/>
                      </a:endParaRPr>
                    </a:p>
                    <a:p>
                      <a:r>
                        <a:rPr lang="en-IN" sz="1200" b="0" dirty="0"/>
                        <a:t>             korkhaus compass                digital caliper</a:t>
                      </a:r>
                    </a:p>
                    <a:p>
                      <a:r>
                        <a:rPr lang="en-IN" sz="1200" b="0" dirty="0"/>
                        <a:t>Primary:   27.53 </a:t>
                      </a:r>
                      <a:r>
                        <a:rPr lang="en-IN" sz="1200" b="0" dirty="0">
                          <a:latin typeface="Arial" panose="020B0604020202020204" pitchFamily="34" charset="0"/>
                        </a:rPr>
                        <a:t>± 3.0                   38.9 </a:t>
                      </a:r>
                      <a:r>
                        <a:rPr lang="en-IN" sz="1200" dirty="0">
                          <a:latin typeface="Arial" panose="020B0604020202020204" pitchFamily="34" charset="0"/>
                          <a:sym typeface="+mn-ea"/>
                        </a:rPr>
                        <a:t>± 5.11</a:t>
                      </a:r>
                    </a:p>
                    <a:p>
                      <a:r>
                        <a:rPr lang="en-IN" sz="1200" dirty="0">
                          <a:latin typeface="Arial" panose="020B0604020202020204" pitchFamily="34" charset="0"/>
                          <a:sym typeface="+mn-ea"/>
                        </a:rPr>
                        <a:t>Mixed  :  24.48 ± 3.79                 33.38 ± 6.28</a:t>
                      </a:r>
                    </a:p>
                    <a:p>
                      <a:r>
                        <a:rPr lang="en-IN" sz="1200" b="0" dirty="0"/>
                        <a:t>Perm.    :  33.00 </a:t>
                      </a:r>
                      <a:r>
                        <a:rPr lang="en-IN" sz="1200" dirty="0">
                          <a:latin typeface="Arial" panose="020B0604020202020204" pitchFamily="34" charset="0"/>
                          <a:sym typeface="+mn-ea"/>
                        </a:rPr>
                        <a:t>± 5.51                   41.50 ± 6.44</a:t>
                      </a:r>
                    </a:p>
                    <a:p>
                      <a:endParaRPr lang="en-IN" sz="1200" b="0" dirty="0">
                        <a:latin typeface="Arial" panose="020B0604020202020204" pitchFamily="34" charset="0"/>
                        <a:sym typeface="+mn-ea"/>
                      </a:endParaRPr>
                    </a:p>
                  </a:txBody>
                  <a:tcPr/>
                </a:tc>
                <a:extLst>
                  <a:ext uri="{0D108BD9-81ED-4DB2-BD59-A6C34878D82A}">
                    <a16:rowId xmlns:a16="http://schemas.microsoft.com/office/drawing/2014/main" val="10001"/>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p:nvPr>
            <p:extLst>
              <p:ext uri="{D42A27DB-BD31-4B8C-83A1-F6EECF244321}">
                <p14:modId xmlns:p14="http://schemas.microsoft.com/office/powerpoint/2010/main" val="286671550"/>
              </p:ext>
            </p:extLst>
          </p:nvPr>
        </p:nvGraphicFramePr>
        <p:xfrm>
          <a:off x="1717040" y="1851660"/>
          <a:ext cx="9920605" cy="4745990"/>
        </p:xfrm>
        <a:graphic>
          <a:graphicData uri="http://schemas.openxmlformats.org/drawingml/2006/table">
            <a:tbl>
              <a:tblPr firstRow="1" bandRow="1">
                <a:tableStyleId>{5C22544A-7EE6-4342-B048-85BDC9FD1C3A}</a:tableStyleId>
              </a:tblPr>
              <a:tblGrid>
                <a:gridCol w="2805430">
                  <a:extLst>
                    <a:ext uri="{9D8B030D-6E8A-4147-A177-3AD203B41FA5}">
                      <a16:colId xmlns:a16="http://schemas.microsoft.com/office/drawing/2014/main" val="20000"/>
                    </a:ext>
                  </a:extLst>
                </a:gridCol>
                <a:gridCol w="2769235">
                  <a:extLst>
                    <a:ext uri="{9D8B030D-6E8A-4147-A177-3AD203B41FA5}">
                      <a16:colId xmlns:a16="http://schemas.microsoft.com/office/drawing/2014/main" val="20001"/>
                    </a:ext>
                  </a:extLst>
                </a:gridCol>
                <a:gridCol w="4345940">
                  <a:extLst>
                    <a:ext uri="{9D8B030D-6E8A-4147-A177-3AD203B41FA5}">
                      <a16:colId xmlns:a16="http://schemas.microsoft.com/office/drawing/2014/main" val="20002"/>
                    </a:ext>
                  </a:extLst>
                </a:gridCol>
              </a:tblGrid>
              <a:tr h="539750">
                <a:tc rowSpan="2">
                  <a:txBody>
                    <a:bodyPr/>
                    <a:lstStyle/>
                    <a:p>
                      <a:pPr>
                        <a:buNone/>
                      </a:pPr>
                      <a:r>
                        <a:rPr lang="en-IN" altLang="en-US" dirty="0"/>
                        <a:t>    </a:t>
                      </a:r>
                    </a:p>
                    <a:p>
                      <a:pPr>
                        <a:buNone/>
                      </a:pPr>
                      <a:r>
                        <a:rPr lang="en-IN" altLang="en-US" dirty="0"/>
                        <a:t> </a:t>
                      </a:r>
                    </a:p>
                    <a:p>
                      <a:pPr>
                        <a:buNone/>
                      </a:pPr>
                      <a:endParaRPr lang="en-IN" altLang="en-US" dirty="0"/>
                    </a:p>
                    <a:p>
                      <a:pPr>
                        <a:buNone/>
                      </a:pPr>
                      <a:r>
                        <a:rPr lang="en-IN" altLang="en-US" dirty="0"/>
                        <a:t>Palatal/ Maxillary</a:t>
                      </a:r>
                    </a:p>
                    <a:p>
                      <a:pPr>
                        <a:buNone/>
                      </a:pPr>
                      <a:r>
                        <a:rPr lang="en-IN" altLang="en-US" dirty="0"/>
                        <a:t>      Height/ Depth</a:t>
                      </a:r>
                    </a:p>
                  </a:txBody>
                  <a:tcPr>
                    <a:solidFill>
                      <a:schemeClr val="tx1">
                        <a:lumMod val="65000"/>
                        <a:lumOff val="35000"/>
                      </a:schemeClr>
                    </a:solidFill>
                  </a:tcPr>
                </a:tc>
                <a:tc>
                  <a:txBody>
                    <a:bodyPr/>
                    <a:lstStyle/>
                    <a:p>
                      <a:pPr>
                        <a:buNone/>
                      </a:pPr>
                      <a:r>
                        <a:rPr lang="en-IN" altLang="en-US" dirty="0"/>
                        <a:t>             Patient’s</a:t>
                      </a:r>
                    </a:p>
                  </a:txBody>
                  <a:tcPr>
                    <a:solidFill>
                      <a:schemeClr val="tx1">
                        <a:lumMod val="65000"/>
                        <a:lumOff val="35000"/>
                      </a:schemeClr>
                    </a:solidFill>
                  </a:tcPr>
                </a:tc>
                <a:tc>
                  <a:txBody>
                    <a:bodyPr/>
                    <a:lstStyle/>
                    <a:p>
                      <a:pPr>
                        <a:buNone/>
                      </a:pPr>
                      <a:r>
                        <a:rPr lang="en-IN" altLang="en-US" dirty="0"/>
                        <a:t>        </a:t>
                      </a:r>
                      <a:r>
                        <a:rPr lang="en-IN" altLang="en-US" sz="1600" dirty="0"/>
                        <a:t>Average values (mm) in class I subjects</a:t>
                      </a:r>
                    </a:p>
                  </a:txBody>
                  <a:tcPr>
                    <a:solidFill>
                      <a:schemeClr val="tx1">
                        <a:lumMod val="65000"/>
                        <a:lumOff val="35000"/>
                      </a:schemeClr>
                    </a:solidFill>
                  </a:tcPr>
                </a:tc>
                <a:extLst>
                  <a:ext uri="{0D108BD9-81ED-4DB2-BD59-A6C34878D82A}">
                    <a16:rowId xmlns:a16="http://schemas.microsoft.com/office/drawing/2014/main" val="10000"/>
                  </a:ext>
                </a:extLst>
              </a:tr>
              <a:tr h="3441065">
                <a:tc vMerge="1">
                  <a:txBody>
                    <a:bodyPr/>
                    <a:lstStyle/>
                    <a:p>
                      <a:endParaRPr lang="en-US"/>
                    </a:p>
                  </a:txBody>
                  <a:tcPr/>
                </a:tc>
                <a:tc>
                  <a:txBody>
                    <a:bodyPr/>
                    <a:lstStyle/>
                    <a:p>
                      <a:pPr>
                        <a:buNone/>
                      </a:pPr>
                      <a:endParaRPr lang="en-US" sz="900" dirty="0"/>
                    </a:p>
                  </a:txBody>
                  <a:tcPr>
                    <a:solidFill>
                      <a:schemeClr val="tx1">
                        <a:lumMod val="65000"/>
                        <a:lumOff val="35000"/>
                      </a:schemeClr>
                    </a:solidFill>
                  </a:tcPr>
                </a:tc>
                <a:tc>
                  <a:txBody>
                    <a:bodyPr/>
                    <a:lstStyle/>
                    <a:p>
                      <a:pPr>
                        <a:buNone/>
                      </a:pPr>
                      <a:r>
                        <a:rPr lang="en-IN" altLang="en-US" sz="1200" b="1" i="1" dirty="0">
                          <a:sym typeface="+mn-ea"/>
                        </a:rPr>
                        <a:t>India  (adults)</a:t>
                      </a:r>
                    </a:p>
                    <a:p>
                      <a:pPr>
                        <a:buNone/>
                      </a:pPr>
                      <a:r>
                        <a:rPr lang="en-US" sz="1200" dirty="0">
                          <a:sym typeface="+mn-ea"/>
                        </a:rPr>
                        <a:t>Perm.    :      20.75</a:t>
                      </a:r>
                    </a:p>
                    <a:p>
                      <a:pPr>
                        <a:buNone/>
                      </a:pPr>
                      <a:r>
                        <a:rPr lang="en-IN" sz="1200" b="1" i="1" dirty="0">
                          <a:sym typeface="+mn-ea"/>
                        </a:rPr>
                        <a:t>Brazil (9-12yrs),</a:t>
                      </a:r>
                      <a:r>
                        <a:rPr lang="en-IN" sz="1000" b="1" i="1" dirty="0">
                          <a:sym typeface="+mn-ea"/>
                        </a:rPr>
                        <a:t> </a:t>
                      </a:r>
                      <a:r>
                        <a:rPr lang="en-IN" sz="1000" dirty="0">
                          <a:sym typeface="+mn-ea"/>
                        </a:rPr>
                        <a:t>from </a:t>
                      </a:r>
                      <a:r>
                        <a:rPr lang="en-IN" sz="1000" dirty="0"/>
                        <a:t>a line which connects the occlusal plane up to the greatest palatal depth.)</a:t>
                      </a:r>
                    </a:p>
                    <a:p>
                      <a:pPr>
                        <a:buNone/>
                      </a:pPr>
                      <a:r>
                        <a:rPr lang="en-IN" sz="1200" dirty="0">
                          <a:sym typeface="+mn-ea"/>
                        </a:rPr>
                        <a:t>                    male                female</a:t>
                      </a:r>
                      <a:endParaRPr lang="en-IN" sz="1200" dirty="0"/>
                    </a:p>
                    <a:p>
                      <a:pPr>
                        <a:buNone/>
                      </a:pPr>
                      <a:r>
                        <a:rPr lang="en-IN" sz="1200" dirty="0">
                          <a:sym typeface="+mn-ea"/>
                        </a:rPr>
                        <a:t>9 years   -  11.0                   9.40</a:t>
                      </a:r>
                      <a:endParaRPr lang="en-IN" sz="1200" dirty="0"/>
                    </a:p>
                    <a:p>
                      <a:pPr>
                        <a:buNone/>
                      </a:pPr>
                      <a:r>
                        <a:rPr lang="en-IN" sz="1200" dirty="0">
                          <a:sym typeface="+mn-ea"/>
                        </a:rPr>
                        <a:t>10 years -  11.71                 9.72 </a:t>
                      </a:r>
                      <a:endParaRPr lang="en-IN" sz="1200" dirty="0"/>
                    </a:p>
                    <a:p>
                      <a:pPr>
                        <a:buNone/>
                      </a:pPr>
                      <a:r>
                        <a:rPr lang="en-IN" sz="1200" dirty="0">
                          <a:sym typeface="+mn-ea"/>
                        </a:rPr>
                        <a:t>11 years -  11.00                 10.84</a:t>
                      </a:r>
                      <a:endParaRPr lang="en-IN" sz="1200" dirty="0"/>
                    </a:p>
                    <a:p>
                      <a:pPr>
                        <a:buNone/>
                      </a:pPr>
                      <a:r>
                        <a:rPr lang="en-IN" sz="1200" dirty="0">
                          <a:sym typeface="+mn-ea"/>
                        </a:rPr>
                        <a:t>12 years -  12.20                 10.87</a:t>
                      </a:r>
                      <a:endParaRPr lang="en-US" dirty="0"/>
                    </a:p>
                    <a:p>
                      <a:pPr>
                        <a:buNone/>
                      </a:pPr>
                      <a:r>
                        <a:rPr lang="en-IN" altLang="en-US" sz="1200" b="1" i="1" dirty="0">
                          <a:sym typeface="+mn-ea"/>
                        </a:rPr>
                        <a:t>Iran  (5- 18 </a:t>
                      </a:r>
                      <a:r>
                        <a:rPr lang="en-IN" altLang="en-US" sz="1200" b="1" i="1" dirty="0" err="1">
                          <a:sym typeface="+mn-ea"/>
                        </a:rPr>
                        <a:t>yrs</a:t>
                      </a:r>
                      <a:r>
                        <a:rPr lang="en-IN" altLang="en-US" sz="1200" b="1" i="1" dirty="0">
                          <a:sym typeface="+mn-ea"/>
                        </a:rPr>
                        <a:t>)</a:t>
                      </a:r>
                      <a:endParaRPr lang="en-US" sz="1200" b="1" i="1" dirty="0">
                        <a:sym typeface="+mn-ea"/>
                      </a:endParaRPr>
                    </a:p>
                    <a:p>
                      <a:pPr>
                        <a:buNone/>
                      </a:pPr>
                      <a:r>
                        <a:rPr lang="en-US" sz="800" b="1" i="1" dirty="0">
                          <a:sym typeface="+mn-ea"/>
                        </a:rPr>
                        <a:t>Palatal height at molar area</a:t>
                      </a:r>
                      <a:r>
                        <a:rPr lang="en-US" sz="800" dirty="0">
                          <a:sym typeface="+mn-ea"/>
                        </a:rPr>
                        <a:t>:</a:t>
                      </a:r>
                      <a:r>
                        <a:rPr lang="en-IN" altLang="en-US" sz="800" b="1" dirty="0">
                          <a:sym typeface="+mn-ea"/>
                        </a:rPr>
                        <a:t> </a:t>
                      </a:r>
                      <a:r>
                        <a:rPr lang="en-US" sz="800" b="1" dirty="0">
                          <a:sym typeface="+mn-ea"/>
                        </a:rPr>
                        <a:t>Primary dentition</a:t>
                      </a:r>
                      <a:r>
                        <a:rPr lang="en-US" sz="800" dirty="0">
                          <a:sym typeface="+mn-ea"/>
                        </a:rPr>
                        <a:t>: the perpendicular distance from</a:t>
                      </a:r>
                      <a:endParaRPr lang="en-US" sz="800" dirty="0"/>
                    </a:p>
                    <a:p>
                      <a:pPr>
                        <a:buNone/>
                      </a:pPr>
                      <a:r>
                        <a:rPr lang="en-US" sz="800" dirty="0">
                          <a:sym typeface="+mn-ea"/>
                        </a:rPr>
                        <a:t>a line drawn from the distal margin of second</a:t>
                      </a:r>
                      <a:r>
                        <a:rPr lang="en-IN" altLang="en-US" sz="800" dirty="0">
                          <a:sym typeface="+mn-ea"/>
                        </a:rPr>
                        <a:t> </a:t>
                      </a:r>
                      <a:r>
                        <a:rPr lang="en-US" sz="800" dirty="0">
                          <a:sym typeface="+mn-ea"/>
                        </a:rPr>
                        <a:t>primary molars to the palatal vault in the midline</a:t>
                      </a:r>
                      <a:r>
                        <a:rPr lang="en-IN" altLang="en-US" sz="800" dirty="0">
                          <a:sym typeface="+mn-ea"/>
                        </a:rPr>
                        <a:t> </a:t>
                      </a:r>
                      <a:r>
                        <a:rPr lang="en-US" sz="800" b="1" dirty="0">
                          <a:sym typeface="+mn-ea"/>
                        </a:rPr>
                        <a:t> Mixed and permanent dentition</a:t>
                      </a:r>
                      <a:r>
                        <a:rPr lang="en-US" sz="800" dirty="0">
                          <a:sym typeface="+mn-ea"/>
                        </a:rPr>
                        <a:t>: the perpendicular</a:t>
                      </a:r>
                      <a:r>
                        <a:rPr lang="en-IN" altLang="en-US" sz="800" dirty="0">
                          <a:sym typeface="+mn-ea"/>
                        </a:rPr>
                        <a:t> </a:t>
                      </a:r>
                      <a:r>
                        <a:rPr lang="en-US" sz="800" dirty="0">
                          <a:sym typeface="+mn-ea"/>
                        </a:rPr>
                        <a:t>distance from a line drawn from the distal margin</a:t>
                      </a:r>
                      <a:r>
                        <a:rPr lang="en-IN" altLang="en-US" sz="800" dirty="0">
                          <a:sym typeface="+mn-ea"/>
                        </a:rPr>
                        <a:t> </a:t>
                      </a:r>
                      <a:r>
                        <a:rPr lang="en-US" sz="800" dirty="0">
                          <a:sym typeface="+mn-ea"/>
                        </a:rPr>
                        <a:t>of permanent first molars to the palatal vault in the</a:t>
                      </a:r>
                      <a:r>
                        <a:rPr lang="en-IN" altLang="en-US" sz="800" dirty="0">
                          <a:sym typeface="+mn-ea"/>
                        </a:rPr>
                        <a:t> </a:t>
                      </a:r>
                      <a:r>
                        <a:rPr lang="en-US" sz="800" dirty="0">
                          <a:sym typeface="+mn-ea"/>
                        </a:rPr>
                        <a:t>midline</a:t>
                      </a:r>
                      <a:r>
                        <a:rPr lang="en-IN" altLang="en-US" sz="800" dirty="0">
                          <a:sym typeface="+mn-ea"/>
                        </a:rPr>
                        <a:t>               </a:t>
                      </a:r>
                      <a:r>
                        <a:rPr lang="en-IN" altLang="en-US" sz="1200" dirty="0">
                          <a:sym typeface="+mn-ea"/>
                        </a:rPr>
                        <a:t> </a:t>
                      </a:r>
                    </a:p>
                    <a:p>
                      <a:pPr>
                        <a:buNone/>
                      </a:pPr>
                      <a:r>
                        <a:rPr lang="en-IN" altLang="en-US" sz="1200" dirty="0">
                          <a:sym typeface="+mn-ea"/>
                        </a:rPr>
                        <a:t>                   male                 female</a:t>
                      </a:r>
                      <a:endParaRPr lang="en-US" sz="800" dirty="0">
                        <a:sym typeface="+mn-ea"/>
                      </a:endParaRPr>
                    </a:p>
                    <a:p>
                      <a:pPr>
                        <a:buNone/>
                      </a:pPr>
                      <a:r>
                        <a:rPr lang="en-IN" altLang="en-US" sz="1200" dirty="0">
                          <a:sym typeface="+mn-ea"/>
                        </a:rPr>
                        <a:t>Primary:    10.90                11.51</a:t>
                      </a:r>
                    </a:p>
                    <a:p>
                      <a:pPr>
                        <a:buNone/>
                      </a:pPr>
                      <a:r>
                        <a:rPr lang="en-IN" altLang="en-US" sz="1200" dirty="0">
                          <a:sym typeface="+mn-ea"/>
                        </a:rPr>
                        <a:t>Mixed   :    13.02                11.03</a:t>
                      </a:r>
                    </a:p>
                    <a:p>
                      <a:pPr>
                        <a:buNone/>
                      </a:pPr>
                      <a:r>
                        <a:rPr lang="en-IN" altLang="en-US" sz="1200" dirty="0">
                          <a:sym typeface="+mn-ea"/>
                        </a:rPr>
                        <a:t>Perm.    :    15.91                15.24</a:t>
                      </a:r>
                    </a:p>
                    <a:p>
                      <a:pPr>
                        <a:buNone/>
                      </a:pPr>
                      <a:r>
                        <a:rPr lang="en-IN" altLang="en-US" sz="1200" b="1" i="1" dirty="0">
                          <a:sym typeface="+mn-ea"/>
                        </a:rPr>
                        <a:t>Iraq (16-24yrs)</a:t>
                      </a:r>
                    </a:p>
                    <a:p>
                      <a:pPr>
                        <a:buNone/>
                      </a:pPr>
                      <a:r>
                        <a:rPr lang="en-IN" altLang="en-US" sz="1200" b="1" i="1" dirty="0">
                          <a:sym typeface="+mn-ea"/>
                        </a:rPr>
                        <a:t>                   </a:t>
                      </a:r>
                      <a:r>
                        <a:rPr lang="en-IN" altLang="en-US" sz="1200" b="0" i="0" dirty="0">
                          <a:sym typeface="+mn-ea"/>
                        </a:rPr>
                        <a:t>male                  female</a:t>
                      </a:r>
                      <a:endParaRPr lang="en-IN" altLang="en-US" sz="1200" b="1" i="1" dirty="0">
                        <a:sym typeface="+mn-ea"/>
                      </a:endParaRPr>
                    </a:p>
                    <a:p>
                      <a:pPr>
                        <a:buNone/>
                      </a:pPr>
                      <a:r>
                        <a:rPr lang="en-IN" altLang="en-US" sz="1200" b="0" i="0" dirty="0">
                          <a:sym typeface="+mn-ea"/>
                        </a:rPr>
                        <a:t>Perm.   :    22.09                 22.75</a:t>
                      </a:r>
                      <a:endParaRPr lang="en-IN" altLang="en-US" sz="1200" b="1" i="1" dirty="0">
                        <a:sym typeface="+mn-ea"/>
                      </a:endParaRPr>
                    </a:p>
                    <a:p>
                      <a:pPr>
                        <a:buNone/>
                      </a:pPr>
                      <a:endParaRPr lang="en-US" sz="800" dirty="0">
                        <a:sym typeface="+mn-ea"/>
                      </a:endParaRPr>
                    </a:p>
                    <a:p>
                      <a:pPr>
                        <a:buNone/>
                      </a:pPr>
                      <a:endParaRPr lang="en-US" sz="800" dirty="0">
                        <a:sym typeface="+mn-ea"/>
                      </a:endParaRPr>
                    </a:p>
                    <a:p>
                      <a:pPr>
                        <a:buNone/>
                      </a:pPr>
                      <a:endParaRPr lang="en-US" sz="800" dirty="0"/>
                    </a:p>
                    <a:p>
                      <a:pPr>
                        <a:buNone/>
                      </a:pPr>
                      <a:endParaRPr lang="en-US" sz="800" dirty="0"/>
                    </a:p>
                  </a:txBody>
                  <a:tcPr>
                    <a:solidFill>
                      <a:schemeClr val="tx1">
                        <a:lumMod val="65000"/>
                        <a:lumOff val="35000"/>
                      </a:schemeClr>
                    </a:solidFill>
                  </a:tcPr>
                </a:tc>
                <a:extLst>
                  <a:ext uri="{0D108BD9-81ED-4DB2-BD59-A6C34878D82A}">
                    <a16:rowId xmlns:a16="http://schemas.microsoft.com/office/drawing/2014/main" val="10001"/>
                  </a:ext>
                </a:extLst>
              </a:tr>
            </a:tbl>
          </a:graphicData>
        </a:graphic>
      </p:graphicFrame>
      <p:sp>
        <p:nvSpPr>
          <p:cNvPr id="7" name="Rectangle 6">
            <a:extLst>
              <a:ext uri="{FF2B5EF4-FFF2-40B4-BE49-F238E27FC236}">
                <a16:creationId xmlns:a16="http://schemas.microsoft.com/office/drawing/2014/main" id="{7A67D652-6D8E-46C4-91E7-FEB0B32ADBDF}"/>
              </a:ext>
            </a:extLst>
          </p:cNvPr>
          <p:cNvSpPr/>
          <p:nvPr/>
        </p:nvSpPr>
        <p:spPr>
          <a:xfrm>
            <a:off x="1876148" y="319596"/>
            <a:ext cx="8608380" cy="553998"/>
          </a:xfrm>
          <a:prstGeom prst="rect">
            <a:avLst/>
          </a:prstGeom>
        </p:spPr>
        <p:txBody>
          <a:bodyPr wrap="square">
            <a:spAutoFit/>
          </a:bodyPr>
          <a:lstStyle/>
          <a:p>
            <a:r>
              <a:rPr lang="en-IN" sz="1000" dirty="0">
                <a:solidFill>
                  <a:srgbClr val="212121"/>
                </a:solidFill>
                <a:latin typeface="Roboto"/>
              </a:rPr>
              <a:t>Kareem FA, Rauf AM, Rasheed TA, Hussain FA. Correlation of Three Dimensions of Palate with Maxillary Arch Form and Perimeter as Predictive Measures for Orthodontic and Orthognathic Surgery. Children (Basel). 2021 Jun 17;8(6):514. </a:t>
            </a:r>
            <a:r>
              <a:rPr lang="en-IN" sz="1000" dirty="0" err="1">
                <a:solidFill>
                  <a:srgbClr val="212121"/>
                </a:solidFill>
                <a:latin typeface="Roboto"/>
              </a:rPr>
              <a:t>doi</a:t>
            </a:r>
            <a:r>
              <a:rPr lang="en-IN" sz="1000" dirty="0">
                <a:solidFill>
                  <a:srgbClr val="212121"/>
                </a:solidFill>
                <a:latin typeface="Roboto"/>
              </a:rPr>
              <a:t>: 10.3390/children8060514. PMID: 34204436; PMCID: PMC8234026.</a:t>
            </a:r>
            <a:endParaRPr lang="en-IN" sz="1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nvSpPr>
        <p:spPr>
          <a:xfrm>
            <a:off x="4895850" y="563245"/>
            <a:ext cx="2549525" cy="646331"/>
          </a:xfrm>
          <a:prstGeom prst="rect">
            <a:avLst/>
          </a:prstGeom>
          <a:noFill/>
        </p:spPr>
        <p:txBody>
          <a:bodyPr wrap="square" rtlCol="0">
            <a:spAutoFit/>
          </a:bodyPr>
          <a:lstStyle/>
          <a:p>
            <a:r>
              <a:rPr lang="en-IN" altLang="en-US" b="1" u="sng" dirty="0"/>
              <a:t>Transverse arch analysis</a:t>
            </a:r>
          </a:p>
          <a:p>
            <a:r>
              <a:rPr lang="en-IN" altLang="en-US" b="1" i="1" dirty="0"/>
              <a:t>    Pont’s and </a:t>
            </a:r>
            <a:r>
              <a:rPr lang="en-IN" altLang="en-US" b="1" i="1" dirty="0" err="1"/>
              <a:t>Shwarz</a:t>
            </a:r>
            <a:endParaRPr lang="en-IN" altLang="en-US" b="1" i="1" dirty="0"/>
          </a:p>
        </p:txBody>
      </p:sp>
      <p:grpSp>
        <p:nvGrpSpPr>
          <p:cNvPr id="6" name="Group 5"/>
          <p:cNvGrpSpPr/>
          <p:nvPr/>
        </p:nvGrpSpPr>
        <p:grpSpPr>
          <a:xfrm>
            <a:off x="4215765" y="1847924"/>
            <a:ext cx="3760470" cy="2620645"/>
            <a:chOff x="4338955" y="1901190"/>
            <a:chExt cx="3760470" cy="2620645"/>
          </a:xfrm>
        </p:grpSpPr>
        <p:pic>
          <p:nvPicPr>
            <p:cNvPr id="2" name="Picture 1"/>
            <p:cNvPicPr>
              <a:picLocks noChangeAspect="1"/>
            </p:cNvPicPr>
            <p:nvPr/>
          </p:nvPicPr>
          <p:blipFill>
            <a:blip r:embed="rId2"/>
            <a:stretch>
              <a:fillRect/>
            </a:stretch>
          </p:blipFill>
          <p:spPr>
            <a:xfrm>
              <a:off x="4338955" y="1901190"/>
              <a:ext cx="3760470" cy="2620645"/>
            </a:xfrm>
            <a:prstGeom prst="rect">
              <a:avLst/>
            </a:prstGeom>
          </p:spPr>
        </p:pic>
        <p:sp>
          <p:nvSpPr>
            <p:cNvPr id="5" name="Oval 4"/>
            <p:cNvSpPr/>
            <p:nvPr/>
          </p:nvSpPr>
          <p:spPr>
            <a:xfrm>
              <a:off x="4438834" y="2175029"/>
              <a:ext cx="457015" cy="435006"/>
            </a:xfrm>
            <a:prstGeom prst="ellipse">
              <a:avLst/>
            </a:prstGeom>
            <a:solidFill>
              <a:srgbClr val="656766"/>
            </a:solidFill>
            <a:ln>
              <a:solidFill>
                <a:schemeClr val="tx1">
                  <a:lumMod val="65000"/>
                  <a:lumOff val="35000"/>
                </a:schemeClr>
              </a:solid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 name="Rectangle 3"/>
          <p:cNvSpPr/>
          <p:nvPr/>
        </p:nvSpPr>
        <p:spPr>
          <a:xfrm>
            <a:off x="1864311" y="4468569"/>
            <a:ext cx="4394446" cy="707886"/>
          </a:xfrm>
          <a:prstGeom prst="rect">
            <a:avLst/>
          </a:prstGeom>
        </p:spPr>
        <p:txBody>
          <a:bodyPr wrap="square">
            <a:spAutoFit/>
          </a:bodyPr>
          <a:lstStyle/>
          <a:p>
            <a:pPr fontAlgn="base"/>
            <a:r>
              <a:rPr lang="en-US" sz="800" cap="all" dirty="0">
                <a:solidFill>
                  <a:srgbClr val="AFAFAF"/>
                </a:solidFill>
                <a:latin typeface="Source Sans Pro" panose="020B0503030403020204" pitchFamily="34" charset="0"/>
              </a:rPr>
              <a:t>RESEARCH ARTICLE| OCTOBER 01 1958</a:t>
            </a:r>
          </a:p>
          <a:p>
            <a:pPr fontAlgn="base"/>
            <a:r>
              <a:rPr lang="en-US" sz="800" b="1" dirty="0">
                <a:solidFill>
                  <a:srgbClr val="1A1A1A"/>
                </a:solidFill>
                <a:latin typeface="Source Sans Pro" panose="020B0503030403020204" pitchFamily="34" charset="0"/>
              </a:rPr>
              <a:t>A Study Of Pont's, Howes', Rees', Neff's And Bolton's Analyses On Class I Adult Dentitions* </a:t>
            </a:r>
          </a:p>
          <a:p>
            <a:pPr fontAlgn="base"/>
            <a:r>
              <a:rPr lang="en-US" sz="800" dirty="0">
                <a:solidFill>
                  <a:srgbClr val="1A1A1A"/>
                </a:solidFill>
                <a:latin typeface="Source Sans Pro" panose="020B0503030403020204" pitchFamily="34" charset="0"/>
              </a:rPr>
              <a:t>John </a:t>
            </a:r>
            <a:r>
              <a:rPr lang="en-US" sz="800" dirty="0" err="1">
                <a:solidFill>
                  <a:srgbClr val="1A1A1A"/>
                </a:solidFill>
                <a:latin typeface="Source Sans Pro" panose="020B0503030403020204" pitchFamily="34" charset="0"/>
              </a:rPr>
              <a:t>Stifter</a:t>
            </a:r>
            <a:r>
              <a:rPr lang="en-US" sz="800" dirty="0">
                <a:solidFill>
                  <a:srgbClr val="1A1A1A"/>
                </a:solidFill>
                <a:latin typeface="Source Sans Pro" panose="020B0503030403020204" pitchFamily="34" charset="0"/>
              </a:rPr>
              <a:t>, B.S., D.D.S.</a:t>
            </a:r>
          </a:p>
          <a:p>
            <a:pPr fontAlgn="base"/>
            <a:r>
              <a:rPr lang="en-US" sz="800" i="1" dirty="0">
                <a:solidFill>
                  <a:srgbClr val="1A1A1A"/>
                </a:solidFill>
                <a:latin typeface="Source Sans Pro" panose="020B0503030403020204" pitchFamily="34" charset="0"/>
              </a:rPr>
              <a:t>Angle </a:t>
            </a:r>
            <a:r>
              <a:rPr lang="en-US" sz="800" i="1" dirty="0" err="1">
                <a:solidFill>
                  <a:srgbClr val="1A1A1A"/>
                </a:solidFill>
                <a:latin typeface="Source Sans Pro" panose="020B0503030403020204" pitchFamily="34" charset="0"/>
              </a:rPr>
              <a:t>Orthod</a:t>
            </a:r>
            <a:r>
              <a:rPr lang="en-US" sz="800" dirty="0">
                <a:solidFill>
                  <a:srgbClr val="1A1A1A"/>
                </a:solidFill>
                <a:latin typeface="Source Sans Pro" panose="020B0503030403020204" pitchFamily="34" charset="0"/>
              </a:rPr>
              <a:t> (1958) 28 (4): 215–225.</a:t>
            </a:r>
          </a:p>
          <a:p>
            <a:pPr fontAlgn="base"/>
            <a:r>
              <a:rPr lang="en-US" sz="800" b="1" dirty="0">
                <a:solidFill>
                  <a:srgbClr val="0952AB"/>
                </a:solidFill>
                <a:latin typeface="Source Sans Pro" panose="020B0503030403020204" pitchFamily="34" charset="0"/>
                <a:hlinkClick r:id="rId3"/>
              </a:rPr>
              <a:t>https://doi.org/10.1043/0003-3219(1958)028&lt;0215:ASOPHR&gt;2.0.CO;2</a:t>
            </a:r>
            <a:endParaRPr lang="en-US" sz="800" b="1" i="0" dirty="0">
              <a:solidFill>
                <a:srgbClr val="1A1A1A"/>
              </a:solidFill>
              <a:effectLst/>
              <a:latin typeface="Source Sans Pro" panose="020B050303040302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d3i71xaburhd42.cloudfront.net/2ee5bdc86c609b94f1ab55dd6b345edb5e129cbc/2-TableI-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5670" y="429078"/>
            <a:ext cx="3790765" cy="635471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9818703" y="2929631"/>
            <a:ext cx="214839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PONT’S INDEX CHART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09354" y="1708509"/>
            <a:ext cx="3157491" cy="1015663"/>
          </a:xfrm>
          <a:prstGeom prst="rect">
            <a:avLst/>
          </a:prstGeom>
        </p:spPr>
        <p:txBody>
          <a:bodyPr wrap="square">
            <a:spAutoFit/>
          </a:bodyPr>
          <a:lstStyle/>
          <a:p>
            <a:pPr indent="0" algn="just">
              <a:buNone/>
            </a:pPr>
            <a:r>
              <a:rPr lang="en-US" sz="1200" dirty="0">
                <a:latin typeface="Times New Roman" panose="02020603050405020304" charset="0"/>
                <a:cs typeface="Times New Roman" panose="02020603050405020304" charset="0"/>
              </a:rPr>
              <a:t>                               </a:t>
            </a:r>
            <a:r>
              <a:rPr lang="en-US" sz="1200" b="1" dirty="0">
                <a:latin typeface="Times New Roman" panose="02020603050405020304" charset="0"/>
                <a:cs typeface="Times New Roman" panose="02020603050405020304" charset="0"/>
              </a:rPr>
              <a:t>Maxilla</a:t>
            </a:r>
          </a:p>
          <a:p>
            <a:pPr indent="0" algn="just">
              <a:buNone/>
            </a:pPr>
            <a:r>
              <a:rPr lang="en-US" sz="1200" dirty="0">
                <a:latin typeface="Times New Roman" panose="02020603050405020304" charset="0"/>
                <a:cs typeface="Times New Roman" panose="02020603050405020304" charset="0"/>
              </a:rPr>
              <a:t>Width of the arch in the premolar region from the distal pit of the maxillary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premolar/ primary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molar to the distal pit of the opposite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premolar/ primary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molar</a:t>
            </a:r>
            <a:endParaRPr lang="en-US" sz="1200" dirty="0">
              <a:latin typeface="Times New Roman" panose="02020603050405020304" charset="0"/>
              <a:ea typeface="Times New Roman" panose="02020603050405020304" charset="0"/>
              <a:cs typeface="Times New Roman" panose="02020603050405020304" charset="0"/>
            </a:endParaRPr>
          </a:p>
        </p:txBody>
      </p:sp>
      <p:sp>
        <p:nvSpPr>
          <p:cNvPr id="3" name="Rectangle 2"/>
          <p:cNvSpPr/>
          <p:nvPr/>
        </p:nvSpPr>
        <p:spPr>
          <a:xfrm>
            <a:off x="775314" y="3429000"/>
            <a:ext cx="3157491" cy="1015663"/>
          </a:xfrm>
          <a:prstGeom prst="rect">
            <a:avLst/>
          </a:prstGeom>
        </p:spPr>
        <p:txBody>
          <a:bodyPr wrap="square">
            <a:spAutoFit/>
          </a:bodyPr>
          <a:lstStyle/>
          <a:p>
            <a:pPr indent="0" algn="just">
              <a:buNone/>
            </a:pPr>
            <a:r>
              <a:rPr lang="en-US" sz="1200" dirty="0">
                <a:latin typeface="Times New Roman" panose="02020603050405020304" charset="0"/>
                <a:cs typeface="Times New Roman" panose="02020603050405020304" charset="0"/>
              </a:rPr>
              <a:t>                           </a:t>
            </a:r>
            <a:r>
              <a:rPr lang="en-US" sz="1200" b="1" dirty="0">
                <a:latin typeface="Times New Roman" panose="02020603050405020304" charset="0"/>
                <a:cs typeface="Times New Roman" panose="02020603050405020304" charset="0"/>
              </a:rPr>
              <a:t>Mandible</a:t>
            </a:r>
          </a:p>
          <a:p>
            <a:pPr indent="0" algn="just">
              <a:buNone/>
            </a:pPr>
            <a:r>
              <a:rPr lang="en-US" sz="1200" dirty="0">
                <a:latin typeface="Times New Roman" panose="02020603050405020304" charset="0"/>
                <a:cs typeface="Times New Roman" panose="02020603050405020304" charset="0"/>
              </a:rPr>
              <a:t>Width of the arch in the premolar region between the distobuccal occlusal point angle of the right and left mandibular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premolars/primary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molars</a:t>
            </a:r>
            <a:endParaRPr lang="en-US" sz="1200" dirty="0">
              <a:latin typeface="Times New Roman" panose="02020603050405020304" charset="0"/>
              <a:ea typeface="Times New Roman" panose="02020603050405020304" charset="0"/>
              <a:cs typeface="Times New Roman" panose="02020603050405020304" charset="0"/>
            </a:endParaRPr>
          </a:p>
        </p:txBody>
      </p:sp>
      <p:grpSp>
        <p:nvGrpSpPr>
          <p:cNvPr id="4" name="Group 3"/>
          <p:cNvGrpSpPr/>
          <p:nvPr/>
        </p:nvGrpSpPr>
        <p:grpSpPr>
          <a:xfrm>
            <a:off x="4101486" y="1336111"/>
            <a:ext cx="2325950" cy="1760460"/>
            <a:chOff x="2000250" y="1433513"/>
            <a:chExt cx="5143500" cy="3990975"/>
          </a:xfrm>
        </p:grpSpPr>
        <p:pic>
          <p:nvPicPr>
            <p:cNvPr id="5" name="Picture 2"/>
            <p:cNvPicPr>
              <a:picLocks noChangeAspect="1" noChangeArrowheads="1"/>
            </p:cNvPicPr>
            <p:nvPr/>
          </p:nvPicPr>
          <p:blipFill>
            <a:blip r:embed="rId2" cstate="print"/>
            <a:srcRect/>
            <a:stretch>
              <a:fillRect/>
            </a:stretch>
          </p:blipFill>
          <p:spPr bwMode="auto">
            <a:xfrm>
              <a:off x="2000250" y="1433513"/>
              <a:ext cx="5143500" cy="3990975"/>
            </a:xfrm>
            <a:prstGeom prst="rect">
              <a:avLst/>
            </a:prstGeom>
            <a:noFill/>
            <a:ln w="9525">
              <a:noFill/>
              <a:miter lim="800000"/>
              <a:headEnd/>
              <a:tailEnd/>
            </a:ln>
          </p:spPr>
        </p:pic>
        <p:cxnSp>
          <p:nvCxnSpPr>
            <p:cNvPr id="6" name="Straight Connector 5"/>
            <p:cNvCxnSpPr/>
            <p:nvPr/>
          </p:nvCxnSpPr>
          <p:spPr>
            <a:xfrm>
              <a:off x="3124200" y="3048000"/>
              <a:ext cx="2971800" cy="7620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4101485" y="3210087"/>
            <a:ext cx="2325951" cy="1760460"/>
            <a:chOff x="1743075" y="1271588"/>
            <a:chExt cx="5657850" cy="4314825"/>
          </a:xfrm>
        </p:grpSpPr>
        <p:pic>
          <p:nvPicPr>
            <p:cNvPr id="8" name="Picture 2"/>
            <p:cNvPicPr>
              <a:picLocks noChangeAspect="1" noChangeArrowheads="1"/>
            </p:cNvPicPr>
            <p:nvPr/>
          </p:nvPicPr>
          <p:blipFill>
            <a:blip r:embed="rId3" cstate="print"/>
            <a:srcRect/>
            <a:stretch>
              <a:fillRect/>
            </a:stretch>
          </p:blipFill>
          <p:spPr bwMode="auto">
            <a:xfrm>
              <a:off x="1743075" y="1271588"/>
              <a:ext cx="5657850" cy="4314825"/>
            </a:xfrm>
            <a:prstGeom prst="rect">
              <a:avLst/>
            </a:prstGeom>
            <a:noFill/>
            <a:ln w="9525">
              <a:noFill/>
              <a:miter lim="800000"/>
              <a:headEnd/>
              <a:tailEnd/>
            </a:ln>
          </p:spPr>
        </p:pic>
        <p:cxnSp>
          <p:nvCxnSpPr>
            <p:cNvPr id="9" name="Straight Connector 8"/>
            <p:cNvCxnSpPr/>
            <p:nvPr/>
          </p:nvCxnSpPr>
          <p:spPr>
            <a:xfrm>
              <a:off x="3124200" y="2971800"/>
              <a:ext cx="3048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7822746" y="706120"/>
            <a:ext cx="3241869" cy="4230770"/>
            <a:chOff x="7822746" y="711564"/>
            <a:chExt cx="3241869" cy="3176690"/>
          </a:xfrm>
        </p:grpSpPr>
        <p:sp>
          <p:nvSpPr>
            <p:cNvPr id="11" name="Rectangle 10"/>
            <p:cNvSpPr/>
            <p:nvPr/>
          </p:nvSpPr>
          <p:spPr>
            <a:xfrm>
              <a:off x="8311776" y="711564"/>
              <a:ext cx="2263806"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 </a:t>
              </a:r>
            </a:p>
          </p:txBody>
        </p:sp>
        <p:sp>
          <p:nvSpPr>
            <p:cNvPr id="12" name="Rectangle 11"/>
            <p:cNvSpPr/>
            <p:nvPr/>
          </p:nvSpPr>
          <p:spPr>
            <a:xfrm>
              <a:off x="7822746" y="1283958"/>
              <a:ext cx="3241869" cy="56156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dirty="0"/>
                <a:t>Measured premolar Value (MPV)</a:t>
              </a:r>
            </a:p>
          </p:txBody>
        </p:sp>
        <p:sp>
          <p:nvSpPr>
            <p:cNvPr id="14" name="Rectangle 13"/>
            <p:cNvSpPr/>
            <p:nvPr/>
          </p:nvSpPr>
          <p:spPr>
            <a:xfrm>
              <a:off x="8747542" y="2226826"/>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Maxilla</a:t>
              </a:r>
            </a:p>
          </p:txBody>
        </p:sp>
        <p:sp>
          <p:nvSpPr>
            <p:cNvPr id="15" name="Rectangle 14"/>
            <p:cNvSpPr/>
            <p:nvPr/>
          </p:nvSpPr>
          <p:spPr>
            <a:xfrm>
              <a:off x="8747542" y="3444904"/>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Mandible</a:t>
              </a:r>
            </a:p>
          </p:txBody>
        </p:sp>
      </p:grpSp>
      <p:sp>
        <p:nvSpPr>
          <p:cNvPr id="16" name="TextBox 15"/>
          <p:cNvSpPr txBox="1"/>
          <p:nvPr/>
        </p:nvSpPr>
        <p:spPr>
          <a:xfrm>
            <a:off x="739810" y="1151445"/>
            <a:ext cx="3258092" cy="369332"/>
          </a:xfrm>
          <a:prstGeom prst="rect">
            <a:avLst/>
          </a:prstGeom>
          <a:noFill/>
        </p:spPr>
        <p:txBody>
          <a:bodyPr wrap="square" rtlCol="0">
            <a:spAutoFit/>
          </a:bodyPr>
          <a:lstStyle/>
          <a:p>
            <a:r>
              <a:rPr lang="en-IN" dirty="0"/>
              <a:t>Measured premolar Value (MPV)</a:t>
            </a:r>
          </a:p>
        </p:txBody>
      </p:sp>
      <p:sp>
        <p:nvSpPr>
          <p:cNvPr id="17" name="TextBox 16"/>
          <p:cNvSpPr txBox="1"/>
          <p:nvPr/>
        </p:nvSpPr>
        <p:spPr>
          <a:xfrm>
            <a:off x="1633491" y="457075"/>
            <a:ext cx="1606859" cy="369332"/>
          </a:xfrm>
          <a:prstGeom prst="rect">
            <a:avLst/>
          </a:prstGeom>
          <a:noFill/>
        </p:spPr>
        <p:txBody>
          <a:bodyPr wrap="square" rtlCol="0">
            <a:spAutoFit/>
          </a:bodyPr>
          <a:lstStyle/>
          <a:p>
            <a:r>
              <a:rPr lang="en-IN" b="1" dirty="0"/>
              <a:t>Pont’s Analysis</a:t>
            </a:r>
          </a:p>
        </p:txBody>
      </p:sp>
      <p:sp>
        <p:nvSpPr>
          <p:cNvPr id="13" name="Rectangle 12"/>
          <p:cNvSpPr/>
          <p:nvPr/>
        </p:nvSpPr>
        <p:spPr>
          <a:xfrm>
            <a:off x="4304145" y="138545"/>
            <a:ext cx="2123291" cy="369332"/>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 31</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09354" y="1708509"/>
            <a:ext cx="3157491" cy="830997"/>
          </a:xfrm>
          <a:prstGeom prst="rect">
            <a:avLst/>
          </a:prstGeom>
        </p:spPr>
        <p:txBody>
          <a:bodyPr wrap="square">
            <a:spAutoFit/>
          </a:bodyPr>
          <a:lstStyle/>
          <a:p>
            <a:pPr indent="0" algn="just">
              <a:buNone/>
            </a:pPr>
            <a:r>
              <a:rPr lang="en-US" sz="1200" dirty="0">
                <a:latin typeface="Times New Roman" panose="02020603050405020304" charset="0"/>
                <a:cs typeface="Times New Roman" panose="02020603050405020304" charset="0"/>
              </a:rPr>
              <a:t>                               </a:t>
            </a:r>
            <a:r>
              <a:rPr lang="en-US" sz="1200" b="1" dirty="0">
                <a:latin typeface="Times New Roman" panose="02020603050405020304" charset="0"/>
                <a:cs typeface="Times New Roman" panose="02020603050405020304" charset="0"/>
              </a:rPr>
              <a:t>Maxilla</a:t>
            </a:r>
          </a:p>
          <a:p>
            <a:pPr indent="0">
              <a:buNone/>
            </a:pPr>
            <a:r>
              <a:rPr lang="en-US" sz="1200" dirty="0">
                <a:latin typeface="Times New Roman" panose="02020603050405020304" charset="0"/>
                <a:cs typeface="Times New Roman" panose="02020603050405020304" charset="0"/>
              </a:rPr>
              <a:t>Width of the arch in the molar region between the mesial pit of the maxillary right and left permanent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molars</a:t>
            </a:r>
            <a:endParaRPr lang="en-US" sz="1200" dirty="0">
              <a:latin typeface="Times New Roman" panose="02020603050405020304" charset="0"/>
              <a:ea typeface="Times New Roman" panose="02020603050405020304" charset="0"/>
              <a:cs typeface="Times New Roman" panose="02020603050405020304" charset="0"/>
            </a:endParaRPr>
          </a:p>
        </p:txBody>
      </p:sp>
      <p:sp>
        <p:nvSpPr>
          <p:cNvPr id="3" name="Rectangle 2"/>
          <p:cNvSpPr/>
          <p:nvPr/>
        </p:nvSpPr>
        <p:spPr>
          <a:xfrm>
            <a:off x="775314" y="3429000"/>
            <a:ext cx="3157491" cy="830997"/>
          </a:xfrm>
          <a:prstGeom prst="rect">
            <a:avLst/>
          </a:prstGeom>
        </p:spPr>
        <p:txBody>
          <a:bodyPr wrap="square">
            <a:spAutoFit/>
          </a:bodyPr>
          <a:lstStyle/>
          <a:p>
            <a:pPr indent="0" algn="just">
              <a:buNone/>
            </a:pPr>
            <a:r>
              <a:rPr lang="en-US" sz="1200" dirty="0">
                <a:latin typeface="Times New Roman" panose="02020603050405020304" charset="0"/>
                <a:cs typeface="Times New Roman" panose="02020603050405020304" charset="0"/>
              </a:rPr>
              <a:t>                           </a:t>
            </a:r>
            <a:r>
              <a:rPr lang="en-US" sz="1200" b="1" dirty="0">
                <a:latin typeface="Times New Roman" panose="02020603050405020304" charset="0"/>
                <a:cs typeface="Times New Roman" panose="02020603050405020304" charset="0"/>
              </a:rPr>
              <a:t>Mandible</a:t>
            </a:r>
          </a:p>
          <a:p>
            <a:pPr indent="0">
              <a:buNone/>
            </a:pPr>
            <a:r>
              <a:rPr lang="en-US" sz="1200" dirty="0">
                <a:latin typeface="Times New Roman" panose="02020603050405020304" charset="0"/>
                <a:cs typeface="Times New Roman" panose="02020603050405020304" charset="0"/>
              </a:rPr>
              <a:t>Width of the arch in the molar region between the cusp tips of middle buccal cusp of right and left mandibular permanent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molars</a:t>
            </a:r>
            <a:endParaRPr lang="en-US" sz="1200" dirty="0">
              <a:latin typeface="Times New Roman" panose="02020603050405020304" charset="0"/>
              <a:ea typeface="Times New Roman" panose="02020603050405020304" charset="0"/>
              <a:cs typeface="Times New Roman" panose="02020603050405020304" charset="0"/>
            </a:endParaRPr>
          </a:p>
        </p:txBody>
      </p:sp>
      <p:grpSp>
        <p:nvGrpSpPr>
          <p:cNvPr id="10" name="Group 9"/>
          <p:cNvGrpSpPr/>
          <p:nvPr/>
        </p:nvGrpSpPr>
        <p:grpSpPr>
          <a:xfrm>
            <a:off x="7822746" y="706120"/>
            <a:ext cx="3241869" cy="4230770"/>
            <a:chOff x="7822746" y="711564"/>
            <a:chExt cx="3241869" cy="3176690"/>
          </a:xfrm>
        </p:grpSpPr>
        <p:sp>
          <p:nvSpPr>
            <p:cNvPr id="11" name="Rectangle 10"/>
            <p:cNvSpPr/>
            <p:nvPr/>
          </p:nvSpPr>
          <p:spPr>
            <a:xfrm>
              <a:off x="8311776" y="711564"/>
              <a:ext cx="2263806"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 </a:t>
              </a:r>
            </a:p>
          </p:txBody>
        </p:sp>
        <p:sp>
          <p:nvSpPr>
            <p:cNvPr id="12" name="Rectangle 11"/>
            <p:cNvSpPr/>
            <p:nvPr/>
          </p:nvSpPr>
          <p:spPr>
            <a:xfrm>
              <a:off x="7822746" y="1283958"/>
              <a:ext cx="3241869" cy="56156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dirty="0"/>
                <a:t>Measured molar Value (MMV)</a:t>
              </a:r>
            </a:p>
          </p:txBody>
        </p:sp>
        <p:sp>
          <p:nvSpPr>
            <p:cNvPr id="14" name="Rectangle 13"/>
            <p:cNvSpPr/>
            <p:nvPr/>
          </p:nvSpPr>
          <p:spPr>
            <a:xfrm>
              <a:off x="8747542" y="2226826"/>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Maxilla</a:t>
              </a:r>
            </a:p>
          </p:txBody>
        </p:sp>
        <p:sp>
          <p:nvSpPr>
            <p:cNvPr id="15" name="Rectangle 14"/>
            <p:cNvSpPr/>
            <p:nvPr/>
          </p:nvSpPr>
          <p:spPr>
            <a:xfrm>
              <a:off x="8747542" y="3444904"/>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Mandible</a:t>
              </a:r>
            </a:p>
          </p:txBody>
        </p:sp>
      </p:grpSp>
      <p:sp>
        <p:nvSpPr>
          <p:cNvPr id="16" name="TextBox 15"/>
          <p:cNvSpPr txBox="1"/>
          <p:nvPr/>
        </p:nvSpPr>
        <p:spPr>
          <a:xfrm>
            <a:off x="739810" y="1151445"/>
            <a:ext cx="3258092" cy="369332"/>
          </a:xfrm>
          <a:prstGeom prst="rect">
            <a:avLst/>
          </a:prstGeom>
          <a:noFill/>
        </p:spPr>
        <p:txBody>
          <a:bodyPr wrap="square" rtlCol="0">
            <a:spAutoFit/>
          </a:bodyPr>
          <a:lstStyle/>
          <a:p>
            <a:r>
              <a:rPr lang="en-IN" dirty="0"/>
              <a:t>Measured molar Value (MMV)</a:t>
            </a:r>
          </a:p>
        </p:txBody>
      </p:sp>
      <p:sp>
        <p:nvSpPr>
          <p:cNvPr id="17" name="TextBox 16"/>
          <p:cNvSpPr txBox="1"/>
          <p:nvPr/>
        </p:nvSpPr>
        <p:spPr>
          <a:xfrm>
            <a:off x="1633491" y="457075"/>
            <a:ext cx="1606859" cy="369332"/>
          </a:xfrm>
          <a:prstGeom prst="rect">
            <a:avLst/>
          </a:prstGeom>
          <a:noFill/>
        </p:spPr>
        <p:txBody>
          <a:bodyPr wrap="square" rtlCol="0">
            <a:spAutoFit/>
          </a:bodyPr>
          <a:lstStyle/>
          <a:p>
            <a:r>
              <a:rPr lang="en-IN" b="1" dirty="0"/>
              <a:t>Pont’s Analysis</a:t>
            </a:r>
          </a:p>
        </p:txBody>
      </p:sp>
      <p:grpSp>
        <p:nvGrpSpPr>
          <p:cNvPr id="21" name="Group 20"/>
          <p:cNvGrpSpPr/>
          <p:nvPr/>
        </p:nvGrpSpPr>
        <p:grpSpPr>
          <a:xfrm>
            <a:off x="4108891" y="3210086"/>
            <a:ext cx="2318546" cy="1689309"/>
            <a:chOff x="1743075" y="1271588"/>
            <a:chExt cx="5657850" cy="4314825"/>
          </a:xfrm>
        </p:grpSpPr>
        <p:pic>
          <p:nvPicPr>
            <p:cNvPr id="22" name="Picture 2"/>
            <p:cNvPicPr>
              <a:picLocks noChangeAspect="1" noChangeArrowheads="1"/>
            </p:cNvPicPr>
            <p:nvPr/>
          </p:nvPicPr>
          <p:blipFill>
            <a:blip r:embed="rId2" cstate="print"/>
            <a:srcRect/>
            <a:stretch>
              <a:fillRect/>
            </a:stretch>
          </p:blipFill>
          <p:spPr bwMode="auto">
            <a:xfrm>
              <a:off x="1743075" y="1271588"/>
              <a:ext cx="5657850" cy="4314825"/>
            </a:xfrm>
            <a:prstGeom prst="rect">
              <a:avLst/>
            </a:prstGeom>
            <a:noFill/>
            <a:ln w="9525">
              <a:noFill/>
              <a:miter lim="800000"/>
              <a:headEnd/>
              <a:tailEnd/>
            </a:ln>
          </p:spPr>
        </p:pic>
        <p:cxnSp>
          <p:nvCxnSpPr>
            <p:cNvPr id="23" name="Straight Connector 22"/>
            <p:cNvCxnSpPr/>
            <p:nvPr/>
          </p:nvCxnSpPr>
          <p:spPr>
            <a:xfrm>
              <a:off x="2514600" y="4572000"/>
              <a:ext cx="40386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4108891" y="1520777"/>
            <a:ext cx="2318546" cy="1689309"/>
            <a:chOff x="4108891" y="1520777"/>
            <a:chExt cx="2318546" cy="1689309"/>
          </a:xfrm>
        </p:grpSpPr>
        <p:grpSp>
          <p:nvGrpSpPr>
            <p:cNvPr id="18" name="Group 17"/>
            <p:cNvGrpSpPr/>
            <p:nvPr/>
          </p:nvGrpSpPr>
          <p:grpSpPr>
            <a:xfrm>
              <a:off x="4108891" y="1520777"/>
              <a:ext cx="2318546" cy="1689309"/>
              <a:chOff x="2000250" y="1433513"/>
              <a:chExt cx="5143500" cy="3990975"/>
            </a:xfrm>
          </p:grpSpPr>
          <p:pic>
            <p:nvPicPr>
              <p:cNvPr id="19" name="Picture 2"/>
              <p:cNvPicPr>
                <a:picLocks noChangeAspect="1" noChangeArrowheads="1"/>
              </p:cNvPicPr>
              <p:nvPr/>
            </p:nvPicPr>
            <p:blipFill>
              <a:blip r:embed="rId3" cstate="print"/>
              <a:srcRect/>
              <a:stretch>
                <a:fillRect/>
              </a:stretch>
            </p:blipFill>
            <p:spPr bwMode="auto">
              <a:xfrm>
                <a:off x="2000250" y="1433513"/>
                <a:ext cx="5143500" cy="3990975"/>
              </a:xfrm>
              <a:prstGeom prst="rect">
                <a:avLst/>
              </a:prstGeom>
              <a:noFill/>
              <a:ln w="19050">
                <a:noFill/>
                <a:miter lim="800000"/>
                <a:headEnd/>
                <a:tailEnd/>
              </a:ln>
            </p:spPr>
          </p:pic>
          <p:cxnSp>
            <p:nvCxnSpPr>
              <p:cNvPr id="20" name="Straight Connector 19"/>
              <p:cNvCxnSpPr/>
              <p:nvPr/>
            </p:nvCxnSpPr>
            <p:spPr>
              <a:xfrm>
                <a:off x="2819400" y="4343400"/>
                <a:ext cx="3657600" cy="76200"/>
              </a:xfrm>
              <a:prstGeom prst="line">
                <a:avLst/>
              </a:prstGeom>
              <a:ln w="19050">
                <a:noFill/>
              </a:ln>
            </p:spPr>
            <p:style>
              <a:lnRef idx="1">
                <a:schemeClr val="accent1"/>
              </a:lnRef>
              <a:fillRef idx="0">
                <a:schemeClr val="accent1"/>
              </a:fillRef>
              <a:effectRef idx="0">
                <a:schemeClr val="accent1"/>
              </a:effectRef>
              <a:fontRef idx="minor">
                <a:schemeClr val="tx1"/>
              </a:fontRef>
            </p:style>
          </p:cxnSp>
        </p:grpSp>
        <p:cxnSp>
          <p:nvCxnSpPr>
            <p:cNvPr id="24" name="Straight Connector 23"/>
            <p:cNvCxnSpPr/>
            <p:nvPr/>
          </p:nvCxnSpPr>
          <p:spPr>
            <a:xfrm>
              <a:off x="4443528" y="2752481"/>
              <a:ext cx="1701829" cy="3225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94298" y="966236"/>
            <a:ext cx="10289219" cy="4416594"/>
          </a:xfrm>
          <a:prstGeom prst="rect">
            <a:avLst/>
          </a:prstGeom>
          <a:solidFill>
            <a:schemeClr val="bg1">
              <a:lumMod val="95000"/>
            </a:schemeClr>
          </a:solidFill>
        </p:spPr>
        <p:txBody>
          <a:bodyPr wrap="square">
            <a:spAutoFit/>
          </a:bodyPr>
          <a:lstStyle/>
          <a:p>
            <a:r>
              <a:rPr lang="en-US" i="1" dirty="0"/>
              <a:t>While it must not be supposed that variations from normal occlusion can be measured accurately and that orthodontic diagnosis can be based upon mathematical calculations, nevertheless, the ability to predetermine arch size, within limits is a useful diagnostic aid. </a:t>
            </a:r>
          </a:p>
          <a:p>
            <a:endParaRPr lang="en-US" i="1" dirty="0"/>
          </a:p>
          <a:p>
            <a:pPr fontAlgn="base"/>
            <a:r>
              <a:rPr lang="en-US" sz="1100" dirty="0">
                <a:solidFill>
                  <a:srgbClr val="1A1A1A"/>
                </a:solidFill>
                <a:latin typeface="Source Sans Pro" panose="020B0503030403020204" pitchFamily="34" charset="0"/>
              </a:rPr>
              <a:t>……</a:t>
            </a:r>
            <a:r>
              <a:rPr lang="en-US" sz="1100" b="1" dirty="0">
                <a:solidFill>
                  <a:srgbClr val="1A1A1A"/>
                </a:solidFill>
                <a:latin typeface="Source Sans Pro" panose="020B0503030403020204" pitchFamily="34" charset="0"/>
              </a:rPr>
              <a:t>John </a:t>
            </a:r>
            <a:r>
              <a:rPr lang="en-US" sz="1100" b="1" dirty="0" err="1">
                <a:solidFill>
                  <a:srgbClr val="1A1A1A"/>
                </a:solidFill>
                <a:latin typeface="Source Sans Pro" panose="020B0503030403020204" pitchFamily="34" charset="0"/>
              </a:rPr>
              <a:t>Stifter</a:t>
            </a:r>
            <a:r>
              <a:rPr lang="en-US" sz="1100" dirty="0">
                <a:solidFill>
                  <a:srgbClr val="1A1A1A"/>
                </a:solidFill>
                <a:latin typeface="Source Sans Pro" panose="020B0503030403020204" pitchFamily="34" charset="0"/>
              </a:rPr>
              <a:t>, B.S., D.D.S. A Study Of Pont's, Howes', Rees', Neff's And Bolton's Analyses On Class I Adult Dentitions.  </a:t>
            </a:r>
            <a:r>
              <a:rPr lang="en-US" sz="1100" i="1" dirty="0">
                <a:solidFill>
                  <a:srgbClr val="1A1A1A"/>
                </a:solidFill>
                <a:latin typeface="Source Sans Pro" panose="020B0503030403020204" pitchFamily="34" charset="0"/>
              </a:rPr>
              <a:t>Angle </a:t>
            </a:r>
            <a:r>
              <a:rPr lang="en-US" sz="1100" i="1" dirty="0" err="1">
                <a:solidFill>
                  <a:srgbClr val="1A1A1A"/>
                </a:solidFill>
                <a:latin typeface="Source Sans Pro" panose="020B0503030403020204" pitchFamily="34" charset="0"/>
              </a:rPr>
              <a:t>Orthod</a:t>
            </a:r>
            <a:r>
              <a:rPr lang="en-US" sz="1100" dirty="0">
                <a:solidFill>
                  <a:srgbClr val="1A1A1A"/>
                </a:solidFill>
                <a:latin typeface="Source Sans Pro" panose="020B0503030403020204" pitchFamily="34" charset="0"/>
              </a:rPr>
              <a:t> (1958) 28 (4): 215–225.</a:t>
            </a:r>
          </a:p>
          <a:p>
            <a:endParaRPr lang="en-US" dirty="0"/>
          </a:p>
          <a:p>
            <a:endParaRPr lang="en-US" dirty="0"/>
          </a:p>
          <a:p>
            <a:endParaRPr lang="en-US" dirty="0"/>
          </a:p>
          <a:p>
            <a:endParaRPr lang="en-US" dirty="0"/>
          </a:p>
          <a:p>
            <a:endParaRPr lang="en-US" dirty="0"/>
          </a:p>
          <a:p>
            <a:r>
              <a:rPr lang="en-US" i="1" dirty="0"/>
              <a:t>Normal occlusion: Occlusion of the teeth is normal when their manifold functions are efficiently performed and the health of the supporting structures is maintained. The primary functions of the teeth include mastication, esthetics, and the functions of speech and deglutition.</a:t>
            </a:r>
          </a:p>
          <a:p>
            <a:endParaRPr lang="en-US" i="1" dirty="0"/>
          </a:p>
          <a:p>
            <a:r>
              <a:rPr lang="en-US" dirty="0"/>
              <a:t> </a:t>
            </a:r>
            <a:r>
              <a:rPr lang="en-US" sz="1100" dirty="0"/>
              <a:t>………….</a:t>
            </a:r>
            <a:r>
              <a:rPr lang="en-US" sz="1100" b="1" dirty="0" err="1"/>
              <a:t>Hemley</a:t>
            </a:r>
            <a:r>
              <a:rPr lang="en-US" sz="1100" b="1" dirty="0"/>
              <a:t>, </a:t>
            </a:r>
            <a:r>
              <a:rPr lang="en-US" sz="1100" b="1" dirty="0" err="1"/>
              <a:t>Samual</a:t>
            </a:r>
            <a:r>
              <a:rPr lang="en-US" sz="1100" dirty="0"/>
              <a:t>. Orthodontic Theory and Practice, </a:t>
            </a:r>
            <a:r>
              <a:rPr lang="en-US" sz="1100" dirty="0" err="1"/>
              <a:t>Gruno</a:t>
            </a:r>
            <a:r>
              <a:rPr lang="en-US" sz="1100" dirty="0"/>
              <a:t> and </a:t>
            </a:r>
            <a:r>
              <a:rPr lang="en-US" sz="1100" dirty="0" err="1"/>
              <a:t>Shatton</a:t>
            </a:r>
            <a:r>
              <a:rPr lang="en-US" sz="1100" dirty="0"/>
              <a:t>: 549-551, 1953. </a:t>
            </a:r>
          </a:p>
          <a:p>
            <a:r>
              <a:rPr lang="en-US" dirty="0"/>
              <a:t>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3" name="Table 122"/>
          <p:cNvGraphicFramePr>
            <a:graphicFrameLocks noGrp="1"/>
          </p:cNvGraphicFramePr>
          <p:nvPr/>
        </p:nvGraphicFramePr>
        <p:xfrm>
          <a:off x="4884543" y="1706526"/>
          <a:ext cx="7171692" cy="3840480"/>
        </p:xfrm>
        <a:graphic>
          <a:graphicData uri="http://schemas.openxmlformats.org/drawingml/2006/table">
            <a:tbl>
              <a:tblPr firstRow="1" bandRow="1">
                <a:tableStyleId>{F5AB1C69-6EDB-4FF4-983F-18BD219EF322}</a:tableStyleId>
              </a:tblPr>
              <a:tblGrid>
                <a:gridCol w="1222878">
                  <a:extLst>
                    <a:ext uri="{9D8B030D-6E8A-4147-A177-3AD203B41FA5}">
                      <a16:colId xmlns:a16="http://schemas.microsoft.com/office/drawing/2014/main" val="20000"/>
                    </a:ext>
                  </a:extLst>
                </a:gridCol>
                <a:gridCol w="826176">
                  <a:extLst>
                    <a:ext uri="{9D8B030D-6E8A-4147-A177-3AD203B41FA5}">
                      <a16:colId xmlns:a16="http://schemas.microsoft.com/office/drawing/2014/main" val="20001"/>
                    </a:ext>
                  </a:extLst>
                </a:gridCol>
                <a:gridCol w="795604">
                  <a:extLst>
                    <a:ext uri="{9D8B030D-6E8A-4147-A177-3AD203B41FA5}">
                      <a16:colId xmlns:a16="http://schemas.microsoft.com/office/drawing/2014/main" val="20002"/>
                    </a:ext>
                  </a:extLst>
                </a:gridCol>
                <a:gridCol w="782367">
                  <a:extLst>
                    <a:ext uri="{9D8B030D-6E8A-4147-A177-3AD203B41FA5}">
                      <a16:colId xmlns:a16="http://schemas.microsoft.com/office/drawing/2014/main" val="20003"/>
                    </a:ext>
                  </a:extLst>
                </a:gridCol>
                <a:gridCol w="774216">
                  <a:extLst>
                    <a:ext uri="{9D8B030D-6E8A-4147-A177-3AD203B41FA5}">
                      <a16:colId xmlns:a16="http://schemas.microsoft.com/office/drawing/2014/main" val="20004"/>
                    </a:ext>
                  </a:extLst>
                </a:gridCol>
                <a:gridCol w="1629930">
                  <a:extLst>
                    <a:ext uri="{9D8B030D-6E8A-4147-A177-3AD203B41FA5}">
                      <a16:colId xmlns:a16="http://schemas.microsoft.com/office/drawing/2014/main" val="20005"/>
                    </a:ext>
                  </a:extLst>
                </a:gridCol>
                <a:gridCol w="1140521">
                  <a:extLst>
                    <a:ext uri="{9D8B030D-6E8A-4147-A177-3AD203B41FA5}">
                      <a16:colId xmlns:a16="http://schemas.microsoft.com/office/drawing/2014/main" val="20006"/>
                    </a:ext>
                  </a:extLst>
                </a:gridCol>
              </a:tblGrid>
              <a:tr h="683094">
                <a:tc gridSpan="3">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b="0" dirty="0"/>
                        <a:t>Predicted combined width of</a:t>
                      </a:r>
                      <a:r>
                        <a:rPr lang="en-IN" altLang="en-US" sz="1200" b="0" dirty="0"/>
                        <a:t> mandibular </a:t>
                      </a:r>
                      <a:r>
                        <a:rPr lang="en-US" sz="1200" b="0" dirty="0"/>
                        <a:t> permanent cuspid and bicuspids</a:t>
                      </a:r>
                      <a:endParaRPr lang="en-IN" sz="1200" b="0" dirty="0"/>
                    </a:p>
                    <a:p>
                      <a:endParaRPr lang="en-IN" dirty="0"/>
                    </a:p>
                  </a:txBody>
                  <a:tcPr/>
                </a:tc>
                <a:tc hMerge="1">
                  <a:txBody>
                    <a:bodyPr/>
                    <a:lstStyle/>
                    <a:p>
                      <a:endParaRPr lang="en-US"/>
                    </a:p>
                  </a:txBody>
                  <a:tcPr/>
                </a:tc>
                <a:tc hMerge="1">
                  <a:txBody>
                    <a:bodyPr/>
                    <a:lstStyle/>
                    <a:p>
                      <a:endParaRPr lang="en-US"/>
                    </a:p>
                  </a:txBody>
                  <a:tcPr/>
                </a:tc>
                <a:tc gridSpan="2">
                  <a:txBody>
                    <a:bodyPr/>
                    <a:lstStyle/>
                    <a:p>
                      <a:r>
                        <a:rPr lang="en-IN" sz="1200" b="0" dirty="0">
                          <a:solidFill>
                            <a:srgbClr val="FF0000"/>
                          </a:solidFill>
                        </a:rPr>
                        <a:t>Buccal space discrepancy</a:t>
                      </a:r>
                    </a:p>
                  </a:txBody>
                  <a:tcPr/>
                </a:tc>
                <a:tc hMerge="1">
                  <a:txBody>
                    <a:bodyPr/>
                    <a:lstStyle/>
                    <a:p>
                      <a:endParaRPr lang="en-US"/>
                    </a:p>
                  </a:txBody>
                  <a:tcPr/>
                </a:tc>
                <a:tc>
                  <a:txBody>
                    <a:bodyPr/>
                    <a:lstStyle/>
                    <a:p>
                      <a:r>
                        <a:rPr lang="en-IN" sz="1200" b="0" dirty="0">
                          <a:solidFill>
                            <a:srgbClr val="0070C0"/>
                          </a:solidFill>
                        </a:rPr>
                        <a:t>Incisor space discrepancy</a:t>
                      </a:r>
                    </a:p>
                  </a:txBody>
                  <a:tcPr/>
                </a:tc>
                <a:tc>
                  <a:txBody>
                    <a:bodyPr/>
                    <a:lstStyle/>
                    <a:p>
                      <a:r>
                        <a:rPr lang="en-IN" sz="1200" b="0" dirty="0"/>
                        <a:t>All total discrepancy</a:t>
                      </a:r>
                    </a:p>
                  </a:txBody>
                  <a:tcPr/>
                </a:tc>
                <a:extLst>
                  <a:ext uri="{0D108BD9-81ED-4DB2-BD59-A6C34878D82A}">
                    <a16:rowId xmlns:a16="http://schemas.microsoft.com/office/drawing/2014/main" val="10000"/>
                  </a:ext>
                </a:extLst>
              </a:tr>
              <a:tr h="346291">
                <a:tc>
                  <a:txBody>
                    <a:bodyPr/>
                    <a:lstStyle/>
                    <a:p>
                      <a:r>
                        <a:rPr lang="en-IN" sz="1200" dirty="0"/>
                        <a:t>      According to</a:t>
                      </a:r>
                    </a:p>
                  </a:txBody>
                  <a:tcPr/>
                </a:tc>
                <a:tc>
                  <a:txBody>
                    <a:bodyPr/>
                    <a:lstStyle/>
                    <a:p>
                      <a:r>
                        <a:rPr lang="en-IN" sz="1200" dirty="0"/>
                        <a:t>      right</a:t>
                      </a:r>
                    </a:p>
                  </a:txBody>
                  <a:tcPr/>
                </a:tc>
                <a:tc>
                  <a:txBody>
                    <a:bodyPr/>
                    <a:lstStyle/>
                    <a:p>
                      <a:r>
                        <a:rPr lang="en-IN" sz="1200" dirty="0"/>
                        <a:t>       left</a:t>
                      </a:r>
                    </a:p>
                  </a:txBody>
                  <a:tcPr/>
                </a:tc>
                <a:tc>
                  <a:txBody>
                    <a:bodyPr/>
                    <a:lstStyle/>
                    <a:p>
                      <a:r>
                        <a:rPr lang="en-IN" sz="1200" dirty="0"/>
                        <a:t>      right</a:t>
                      </a:r>
                    </a:p>
                  </a:txBody>
                  <a:tcPr/>
                </a:tc>
                <a:tc>
                  <a:txBody>
                    <a:bodyPr/>
                    <a:lstStyle/>
                    <a:p>
                      <a:r>
                        <a:rPr lang="en-IN" sz="1200" dirty="0"/>
                        <a:t>      left</a:t>
                      </a:r>
                    </a:p>
                  </a:txBody>
                  <a:tcPr/>
                </a:tc>
                <a:tc rowSpan="8">
                  <a:txBody>
                    <a:bodyPr/>
                    <a:lstStyle/>
                    <a:p>
                      <a:endParaRPr lang="en-IN" dirty="0"/>
                    </a:p>
                  </a:txBody>
                  <a:tcPr/>
                </a:tc>
                <a:tc>
                  <a:txBody>
                    <a:bodyPr/>
                    <a:lstStyle/>
                    <a:p>
                      <a:endParaRPr lang="en-IN"/>
                    </a:p>
                  </a:txBody>
                  <a:tcPr/>
                </a:tc>
                <a:extLst>
                  <a:ext uri="{0D108BD9-81ED-4DB2-BD59-A6C34878D82A}">
                    <a16:rowId xmlns:a16="http://schemas.microsoft.com/office/drawing/2014/main" val="10001"/>
                  </a:ext>
                </a:extLst>
              </a:tr>
              <a:tr h="346291">
                <a:tc>
                  <a:txBody>
                    <a:bodyPr/>
                    <a:lstStyle/>
                    <a:p>
                      <a:r>
                        <a:rPr lang="en-IN" sz="1200" dirty="0"/>
                        <a:t>   Moyer’s (……%)</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vMerge="1">
                  <a:txBody>
                    <a:bodyPr/>
                    <a:lstStyle/>
                    <a:p>
                      <a:endParaRPr lang="en-US"/>
                    </a:p>
                  </a:txBody>
                  <a:tcPr/>
                </a:tc>
                <a:tc>
                  <a:txBody>
                    <a:bodyPr/>
                    <a:lstStyle/>
                    <a:p>
                      <a:endParaRPr lang="en-IN"/>
                    </a:p>
                  </a:txBody>
                  <a:tcPr/>
                </a:tc>
                <a:extLst>
                  <a:ext uri="{0D108BD9-81ED-4DB2-BD59-A6C34878D82A}">
                    <a16:rowId xmlns:a16="http://schemas.microsoft.com/office/drawing/2014/main" val="10002"/>
                  </a:ext>
                </a:extLst>
              </a:tr>
              <a:tr h="426934">
                <a:tc>
                  <a:txBody>
                    <a:bodyPr/>
                    <a:lstStyle/>
                    <a:p>
                      <a:r>
                        <a:rPr lang="en-IN" sz="1200" dirty="0"/>
                        <a:t>Tanaka &amp; Johnston</a:t>
                      </a:r>
                    </a:p>
                  </a:txBody>
                  <a:tcPr/>
                </a:tc>
                <a:tc>
                  <a:txBody>
                    <a:bodyPr/>
                    <a:lstStyle/>
                    <a:p>
                      <a:endParaRPr lang="en-IN"/>
                    </a:p>
                  </a:txBody>
                  <a:tcPr/>
                </a:tc>
                <a:tc>
                  <a:txBody>
                    <a:bodyPr/>
                    <a:lstStyle/>
                    <a:p>
                      <a:endParaRPr lang="en-IN" dirty="0"/>
                    </a:p>
                  </a:txBody>
                  <a:tcPr/>
                </a:tc>
                <a:tc>
                  <a:txBody>
                    <a:bodyPr/>
                    <a:lstStyle/>
                    <a:p>
                      <a:endParaRPr lang="en-IN"/>
                    </a:p>
                  </a:txBody>
                  <a:tcPr/>
                </a:tc>
                <a:tc>
                  <a:txBody>
                    <a:bodyPr/>
                    <a:lstStyle/>
                    <a:p>
                      <a:endParaRPr lang="en-IN" dirty="0"/>
                    </a:p>
                  </a:txBody>
                  <a:tcPr/>
                </a:tc>
                <a:tc vMerge="1">
                  <a:txBody>
                    <a:bodyPr/>
                    <a:lstStyle/>
                    <a:p>
                      <a:endParaRPr lang="en-US"/>
                    </a:p>
                  </a:txBody>
                  <a:tcPr/>
                </a:tc>
                <a:tc>
                  <a:txBody>
                    <a:bodyPr/>
                    <a:lstStyle/>
                    <a:p>
                      <a:endParaRPr lang="en-IN"/>
                    </a:p>
                  </a:txBody>
                  <a:tcPr/>
                </a:tc>
                <a:extLst>
                  <a:ext uri="{0D108BD9-81ED-4DB2-BD59-A6C34878D82A}">
                    <a16:rowId xmlns:a16="http://schemas.microsoft.com/office/drawing/2014/main" val="10003"/>
                  </a:ext>
                </a:extLst>
              </a:tr>
              <a:tr h="346291">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dirty="0"/>
                        <a:t>Huckaba’s</a:t>
                      </a:r>
                      <a:endParaRPr lang="en-IN" sz="1200" dirty="0"/>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vMerge="1">
                  <a:txBody>
                    <a:bodyPr/>
                    <a:lstStyle/>
                    <a:p>
                      <a:endParaRPr lang="en-US"/>
                    </a:p>
                  </a:txBody>
                  <a:tcPr/>
                </a:tc>
                <a:tc>
                  <a:txBody>
                    <a:bodyPr/>
                    <a:lstStyle/>
                    <a:p>
                      <a:endParaRPr lang="en-IN"/>
                    </a:p>
                  </a:txBody>
                  <a:tcPr/>
                </a:tc>
                <a:extLst>
                  <a:ext uri="{0D108BD9-81ED-4DB2-BD59-A6C34878D82A}">
                    <a16:rowId xmlns:a16="http://schemas.microsoft.com/office/drawing/2014/main" val="10004"/>
                  </a:ext>
                </a:extLst>
              </a:tr>
              <a:tr h="346291">
                <a:tc>
                  <a:txBody>
                    <a:bodyPr/>
                    <a:lstStyle/>
                    <a:p>
                      <a:r>
                        <a:rPr lang="en-IN" sz="1200" dirty="0" err="1"/>
                        <a:t>Fauda’s</a:t>
                      </a:r>
                      <a:endParaRPr lang="en-IN" sz="1200" dirty="0"/>
                    </a:p>
                  </a:txBody>
                  <a:tcPr/>
                </a:tc>
                <a:tc>
                  <a:txBody>
                    <a:bodyPr/>
                    <a:lstStyle/>
                    <a:p>
                      <a:endParaRPr lang="en-IN"/>
                    </a:p>
                  </a:txBody>
                  <a:tcPr/>
                </a:tc>
                <a:tc>
                  <a:txBody>
                    <a:bodyPr/>
                    <a:lstStyle/>
                    <a:p>
                      <a:endParaRPr lang="en-IN" dirty="0"/>
                    </a:p>
                  </a:txBody>
                  <a:tcPr/>
                </a:tc>
                <a:tc>
                  <a:txBody>
                    <a:bodyPr/>
                    <a:lstStyle/>
                    <a:p>
                      <a:endParaRPr lang="en-IN"/>
                    </a:p>
                  </a:txBody>
                  <a:tcPr/>
                </a:tc>
                <a:tc>
                  <a:txBody>
                    <a:bodyPr/>
                    <a:lstStyle/>
                    <a:p>
                      <a:endParaRPr lang="en-IN"/>
                    </a:p>
                  </a:txBody>
                  <a:tcPr/>
                </a:tc>
                <a:tc vMerge="1">
                  <a:txBody>
                    <a:bodyPr/>
                    <a:lstStyle/>
                    <a:p>
                      <a:endParaRPr lang="en-US"/>
                    </a:p>
                  </a:txBody>
                  <a:tcPr/>
                </a:tc>
                <a:tc>
                  <a:txBody>
                    <a:bodyPr/>
                    <a:lstStyle/>
                    <a:p>
                      <a:endParaRPr lang="en-IN" dirty="0"/>
                    </a:p>
                  </a:txBody>
                  <a:tcPr/>
                </a:tc>
                <a:extLst>
                  <a:ext uri="{0D108BD9-81ED-4DB2-BD59-A6C34878D82A}">
                    <a16:rowId xmlns:a16="http://schemas.microsoft.com/office/drawing/2014/main" val="10005"/>
                  </a:ext>
                </a:extLst>
              </a:tr>
              <a:tr h="346291">
                <a:tc>
                  <a:txBody>
                    <a:bodyPr/>
                    <a:lstStyle/>
                    <a:p>
                      <a:r>
                        <a:rPr lang="en-IN" sz="1200" dirty="0"/>
                        <a:t>Bachmann’s</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vMerge="1">
                  <a:txBody>
                    <a:bodyPr/>
                    <a:lstStyle/>
                    <a:p>
                      <a:endParaRPr lang="en-US"/>
                    </a:p>
                  </a:txBody>
                  <a:tcPr/>
                </a:tc>
                <a:tc>
                  <a:txBody>
                    <a:bodyPr/>
                    <a:lstStyle/>
                    <a:p>
                      <a:endParaRPr lang="en-IN"/>
                    </a:p>
                  </a:txBody>
                  <a:tcPr/>
                </a:tc>
                <a:extLst>
                  <a:ext uri="{0D108BD9-81ED-4DB2-BD59-A6C34878D82A}">
                    <a16:rowId xmlns:a16="http://schemas.microsoft.com/office/drawing/2014/main" val="10006"/>
                  </a:ext>
                </a:extLst>
              </a:tr>
              <a:tr h="346291">
                <a:tc>
                  <a:txBody>
                    <a:bodyPr/>
                    <a:lstStyle/>
                    <a:p>
                      <a:r>
                        <a:rPr lang="en-IN" sz="1200" dirty="0" err="1"/>
                        <a:t>Trankmann’s</a:t>
                      </a:r>
                      <a:endParaRPr lang="en-IN" sz="1200" dirty="0"/>
                    </a:p>
                  </a:txBody>
                  <a:tcPr/>
                </a:tc>
                <a:tc>
                  <a:txBody>
                    <a:bodyPr/>
                    <a:lstStyle/>
                    <a:p>
                      <a:endParaRPr lang="en-IN"/>
                    </a:p>
                  </a:txBody>
                  <a:tcPr/>
                </a:tc>
                <a:tc>
                  <a:txBody>
                    <a:bodyPr/>
                    <a:lstStyle/>
                    <a:p>
                      <a:endParaRPr lang="en-IN" dirty="0"/>
                    </a:p>
                  </a:txBody>
                  <a:tcPr/>
                </a:tc>
                <a:tc>
                  <a:txBody>
                    <a:bodyPr/>
                    <a:lstStyle/>
                    <a:p>
                      <a:endParaRPr lang="en-IN" dirty="0"/>
                    </a:p>
                  </a:txBody>
                  <a:tcPr/>
                </a:tc>
                <a:tc>
                  <a:txBody>
                    <a:bodyPr/>
                    <a:lstStyle/>
                    <a:p>
                      <a:endParaRPr lang="en-IN" dirty="0"/>
                    </a:p>
                  </a:txBody>
                  <a:tcPr/>
                </a:tc>
                <a:tc vMerge="1">
                  <a:txBody>
                    <a:bodyPr/>
                    <a:lstStyle/>
                    <a:p>
                      <a:endParaRPr lang="en-US"/>
                    </a:p>
                  </a:txBody>
                  <a:tcPr/>
                </a:tc>
                <a:tc>
                  <a:txBody>
                    <a:bodyPr/>
                    <a:lstStyle/>
                    <a:p>
                      <a:endParaRPr lang="en-IN" dirty="0"/>
                    </a:p>
                  </a:txBody>
                  <a:tcPr/>
                </a:tc>
                <a:extLst>
                  <a:ext uri="{0D108BD9-81ED-4DB2-BD59-A6C34878D82A}">
                    <a16:rowId xmlns:a16="http://schemas.microsoft.com/office/drawing/2014/main" val="10007"/>
                  </a:ext>
                </a:extLst>
              </a:tr>
              <a:tr h="346291">
                <a:tc>
                  <a:txBody>
                    <a:bodyPr/>
                    <a:lstStyle/>
                    <a:p>
                      <a:r>
                        <a:rPr lang="en-IN" sz="1200" dirty="0"/>
                        <a:t>Regional </a:t>
                      </a:r>
                    </a:p>
                  </a:txBody>
                  <a:tcPr/>
                </a:tc>
                <a:tc>
                  <a:txBody>
                    <a:bodyPr/>
                    <a:lstStyle/>
                    <a:p>
                      <a:endParaRPr lang="en-IN"/>
                    </a:p>
                  </a:txBody>
                  <a:tcPr/>
                </a:tc>
                <a:tc>
                  <a:txBody>
                    <a:bodyPr/>
                    <a:lstStyle/>
                    <a:p>
                      <a:endParaRPr lang="en-IN" dirty="0"/>
                    </a:p>
                  </a:txBody>
                  <a:tcPr/>
                </a:tc>
                <a:tc>
                  <a:txBody>
                    <a:bodyPr/>
                    <a:lstStyle/>
                    <a:p>
                      <a:endParaRPr lang="en-IN" dirty="0"/>
                    </a:p>
                  </a:txBody>
                  <a:tcPr/>
                </a:tc>
                <a:tc>
                  <a:txBody>
                    <a:bodyPr/>
                    <a:lstStyle/>
                    <a:p>
                      <a:endParaRPr lang="en-IN" dirty="0"/>
                    </a:p>
                  </a:txBody>
                  <a:tcPr/>
                </a:tc>
                <a:tc vMerge="1">
                  <a:txBody>
                    <a:bodyPr/>
                    <a:lstStyle/>
                    <a:p>
                      <a:endParaRPr lang="en-US"/>
                    </a:p>
                  </a:txBody>
                  <a:tcPr/>
                </a:tc>
                <a:tc>
                  <a:txBody>
                    <a:bodyPr/>
                    <a:lstStyle/>
                    <a:p>
                      <a:endParaRPr lang="en-IN" dirty="0"/>
                    </a:p>
                  </a:txBody>
                  <a:tcPr/>
                </a:tc>
                <a:extLst>
                  <a:ext uri="{0D108BD9-81ED-4DB2-BD59-A6C34878D82A}">
                    <a16:rowId xmlns:a16="http://schemas.microsoft.com/office/drawing/2014/main" val="10008"/>
                  </a:ext>
                </a:extLst>
              </a:tr>
            </a:tbl>
          </a:graphicData>
        </a:graphic>
      </p:graphicFrame>
      <p:grpSp>
        <p:nvGrpSpPr>
          <p:cNvPr id="19" name="Group 18"/>
          <p:cNvGrpSpPr/>
          <p:nvPr/>
        </p:nvGrpSpPr>
        <p:grpSpPr>
          <a:xfrm>
            <a:off x="614380" y="1621394"/>
            <a:ext cx="3851240" cy="3247231"/>
            <a:chOff x="614380" y="1621394"/>
            <a:chExt cx="3851240" cy="3247231"/>
          </a:xfrm>
        </p:grpSpPr>
        <p:grpSp>
          <p:nvGrpSpPr>
            <p:cNvPr id="125" name="Group 124"/>
            <p:cNvGrpSpPr/>
            <p:nvPr/>
          </p:nvGrpSpPr>
          <p:grpSpPr>
            <a:xfrm>
              <a:off x="614380" y="1621394"/>
              <a:ext cx="3851240" cy="3247231"/>
              <a:chOff x="165652" y="716883"/>
              <a:chExt cx="4593418" cy="4021593"/>
            </a:xfrm>
          </p:grpSpPr>
          <p:grpSp>
            <p:nvGrpSpPr>
              <p:cNvPr id="130" name="Group 129"/>
              <p:cNvGrpSpPr/>
              <p:nvPr/>
            </p:nvGrpSpPr>
            <p:grpSpPr>
              <a:xfrm>
                <a:off x="553770" y="1790806"/>
                <a:ext cx="3861435" cy="2947670"/>
                <a:chOff x="6464" y="3181"/>
                <a:chExt cx="6081" cy="4642"/>
              </a:xfrm>
            </p:grpSpPr>
            <p:grpSp>
              <p:nvGrpSpPr>
                <p:cNvPr id="144" name="Group 143"/>
                <p:cNvGrpSpPr/>
                <p:nvPr/>
              </p:nvGrpSpPr>
              <p:grpSpPr>
                <a:xfrm>
                  <a:off x="6464" y="3181"/>
                  <a:ext cx="6081" cy="4642"/>
                  <a:chOff x="999171" y="564241"/>
                  <a:chExt cx="4719635" cy="3473085"/>
                </a:xfrm>
              </p:grpSpPr>
              <p:sp>
                <p:nvSpPr>
                  <p:cNvPr id="151" name="Chord 1033"/>
                  <p:cNvSpPr/>
                  <p:nvPr/>
                </p:nvSpPr>
                <p:spPr>
                  <a:xfrm rot="5400000">
                    <a:off x="1801069" y="204301"/>
                    <a:ext cx="3077772" cy="4276293"/>
                  </a:xfrm>
                  <a:custGeom>
                    <a:avLst/>
                    <a:gdLst>
                      <a:gd name="connsiteX0" fmla="*/ 3227550 w 5848616"/>
                      <a:gd name="connsiteY0" fmla="*/ 4331329 h 4343036"/>
                      <a:gd name="connsiteX1" fmla="*/ 712133 w 5848616"/>
                      <a:gd name="connsiteY1" fmla="*/ 3591732 h 4343036"/>
                      <a:gd name="connsiteX2" fmla="*/ 708174 w 5848616"/>
                      <a:gd name="connsiteY2" fmla="*/ 754712 h 4343036"/>
                      <a:gd name="connsiteX3" fmla="*/ 3223403 w 5848616"/>
                      <a:gd name="connsiteY3" fmla="*/ 11388 h 4343036"/>
                      <a:gd name="connsiteX4" fmla="*/ 3227550 w 5848616"/>
                      <a:gd name="connsiteY4" fmla="*/ 4331329 h 4343036"/>
                      <a:gd name="connsiteX0-1" fmla="*/ 3227550 w 3227550"/>
                      <a:gd name="connsiteY0-2" fmla="*/ 4331347 h 4343072"/>
                      <a:gd name="connsiteX1-3" fmla="*/ 712133 w 3227550"/>
                      <a:gd name="connsiteY1-4" fmla="*/ 3591750 h 4343072"/>
                      <a:gd name="connsiteX2-5" fmla="*/ 708174 w 3227550"/>
                      <a:gd name="connsiteY2-6" fmla="*/ 754730 h 4343072"/>
                      <a:gd name="connsiteX3-7" fmla="*/ 3223403 w 3227550"/>
                      <a:gd name="connsiteY3-8" fmla="*/ 11406 h 4343072"/>
                      <a:gd name="connsiteX4-9" fmla="*/ 3227550 w 3227550"/>
                      <a:gd name="connsiteY4-10" fmla="*/ 4331347 h 4343072"/>
                      <a:gd name="connsiteX0-11" fmla="*/ 3227550 w 3227550"/>
                      <a:gd name="connsiteY0-12" fmla="*/ 4331347 h 4343072"/>
                      <a:gd name="connsiteX1-13" fmla="*/ 712133 w 3227550"/>
                      <a:gd name="connsiteY1-14" fmla="*/ 3591750 h 4343072"/>
                      <a:gd name="connsiteX2-15" fmla="*/ 708174 w 3227550"/>
                      <a:gd name="connsiteY2-16" fmla="*/ 754730 h 4343072"/>
                      <a:gd name="connsiteX3-17" fmla="*/ 3223403 w 3227550"/>
                      <a:gd name="connsiteY3-18" fmla="*/ 11406 h 4343072"/>
                      <a:gd name="connsiteX4-19" fmla="*/ 3227550 w 3227550"/>
                      <a:gd name="connsiteY4-20" fmla="*/ 4331347 h 4343072"/>
                      <a:gd name="connsiteX0-21" fmla="*/ 3227550 w 3227550"/>
                      <a:gd name="connsiteY0-22" fmla="*/ 4331347 h 4343072"/>
                      <a:gd name="connsiteX1-23" fmla="*/ 712133 w 3227550"/>
                      <a:gd name="connsiteY1-24" fmla="*/ 3591750 h 4343072"/>
                      <a:gd name="connsiteX2-25" fmla="*/ 708174 w 3227550"/>
                      <a:gd name="connsiteY2-26" fmla="*/ 754730 h 4343072"/>
                      <a:gd name="connsiteX3-27" fmla="*/ 3223403 w 3227550"/>
                      <a:gd name="connsiteY3-28" fmla="*/ 11406 h 4343072"/>
                      <a:gd name="connsiteX4-29" fmla="*/ 3227550 w 3227550"/>
                      <a:gd name="connsiteY4-30" fmla="*/ 4331347 h 4343072"/>
                      <a:gd name="connsiteX0-31" fmla="*/ 3227550 w 3227550"/>
                      <a:gd name="connsiteY0-32" fmla="*/ 4304558 h 4316283"/>
                      <a:gd name="connsiteX1-33" fmla="*/ 712133 w 3227550"/>
                      <a:gd name="connsiteY1-34" fmla="*/ 3564961 h 4316283"/>
                      <a:gd name="connsiteX2-35" fmla="*/ 708174 w 3227550"/>
                      <a:gd name="connsiteY2-36" fmla="*/ 727941 h 4316283"/>
                      <a:gd name="connsiteX3-37" fmla="*/ 3084857 w 3227550"/>
                      <a:gd name="connsiteY3-38" fmla="*/ 12326 h 4316283"/>
                      <a:gd name="connsiteX4-39" fmla="*/ 3227550 w 3227550"/>
                      <a:gd name="connsiteY4-40" fmla="*/ 4304558 h 4316283"/>
                      <a:gd name="connsiteX0-41" fmla="*/ 2989625 w 2989625"/>
                      <a:gd name="connsiteY0-42" fmla="*/ 4175249 h 4195577"/>
                      <a:gd name="connsiteX1-43" fmla="*/ 529623 w 2989625"/>
                      <a:gd name="connsiteY1-44" fmla="*/ 3564961 h 4195577"/>
                      <a:gd name="connsiteX2-45" fmla="*/ 525664 w 2989625"/>
                      <a:gd name="connsiteY2-46" fmla="*/ 727941 h 4195577"/>
                      <a:gd name="connsiteX3-47" fmla="*/ 2902347 w 2989625"/>
                      <a:gd name="connsiteY3-48" fmla="*/ 12326 h 4195577"/>
                      <a:gd name="connsiteX4-49" fmla="*/ 2989625 w 2989625"/>
                      <a:gd name="connsiteY4-50" fmla="*/ 4175249 h 4195577"/>
                      <a:gd name="connsiteX0-51" fmla="*/ 3009012 w 3009012"/>
                      <a:gd name="connsiteY0-52" fmla="*/ 4267613 h 4282863"/>
                      <a:gd name="connsiteX1-53" fmla="*/ 530538 w 3009012"/>
                      <a:gd name="connsiteY1-54" fmla="*/ 3564961 h 4282863"/>
                      <a:gd name="connsiteX2-55" fmla="*/ 526579 w 3009012"/>
                      <a:gd name="connsiteY2-56" fmla="*/ 727941 h 4282863"/>
                      <a:gd name="connsiteX3-57" fmla="*/ 2903262 w 3009012"/>
                      <a:gd name="connsiteY3-58" fmla="*/ 12326 h 4282863"/>
                      <a:gd name="connsiteX4-59" fmla="*/ 3009012 w 3009012"/>
                      <a:gd name="connsiteY4-60" fmla="*/ 4267613 h 4282863"/>
                      <a:gd name="connsiteX0-61" fmla="*/ 3009012 w 3009012"/>
                      <a:gd name="connsiteY0-62" fmla="*/ 4267613 h 4282863"/>
                      <a:gd name="connsiteX1-63" fmla="*/ 530538 w 3009012"/>
                      <a:gd name="connsiteY1-64" fmla="*/ 3564961 h 4282863"/>
                      <a:gd name="connsiteX2-65" fmla="*/ 526579 w 3009012"/>
                      <a:gd name="connsiteY2-66" fmla="*/ 727941 h 4282863"/>
                      <a:gd name="connsiteX3-67" fmla="*/ 2903262 w 3009012"/>
                      <a:gd name="connsiteY3-68" fmla="*/ 12326 h 4282863"/>
                      <a:gd name="connsiteX4-69" fmla="*/ 3009012 w 3009012"/>
                      <a:gd name="connsiteY4-70" fmla="*/ 4267613 h 4282863"/>
                      <a:gd name="connsiteX0-71" fmla="*/ 3077772 w 3077772"/>
                      <a:gd name="connsiteY0-72" fmla="*/ 4267613 h 4276293"/>
                      <a:gd name="connsiteX1-73" fmla="*/ 599298 w 3077772"/>
                      <a:gd name="connsiteY1-74" fmla="*/ 3564961 h 4276293"/>
                      <a:gd name="connsiteX2-75" fmla="*/ 2 w 3077772"/>
                      <a:gd name="connsiteY2-76" fmla="*/ 2060646 h 4276293"/>
                      <a:gd name="connsiteX3-77" fmla="*/ 595339 w 3077772"/>
                      <a:gd name="connsiteY3-78" fmla="*/ 727941 h 4276293"/>
                      <a:gd name="connsiteX4-79" fmla="*/ 2972022 w 3077772"/>
                      <a:gd name="connsiteY4-80" fmla="*/ 12326 h 4276293"/>
                      <a:gd name="connsiteX5" fmla="*/ 3077772 w 3077772"/>
                      <a:gd name="connsiteY5" fmla="*/ 4267613 h 427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 y="connsiteY5"/>
                      </a:cxn>
                    </a:cxnLst>
                    <a:rect l="l" t="t" r="r" b="b"/>
                    <a:pathLst>
                      <a:path w="3077772" h="4276293">
                        <a:moveTo>
                          <a:pt x="3077772" y="4267613"/>
                        </a:moveTo>
                        <a:cubicBezTo>
                          <a:pt x="2126902" y="4341229"/>
                          <a:pt x="1112260" y="3932789"/>
                          <a:pt x="599298" y="3564961"/>
                        </a:cubicBezTo>
                        <a:cubicBezTo>
                          <a:pt x="86336" y="3197133"/>
                          <a:pt x="662" y="2533483"/>
                          <a:pt x="2" y="2060646"/>
                        </a:cubicBezTo>
                        <a:cubicBezTo>
                          <a:pt x="-658" y="1587809"/>
                          <a:pt x="113857" y="1083182"/>
                          <a:pt x="595339" y="727941"/>
                        </a:cubicBezTo>
                        <a:cubicBezTo>
                          <a:pt x="1219533" y="189565"/>
                          <a:pt x="2020347" y="-60335"/>
                          <a:pt x="2972022" y="12326"/>
                        </a:cubicBezTo>
                        <a:cubicBezTo>
                          <a:pt x="2973404" y="1452306"/>
                          <a:pt x="1644757" y="887998"/>
                          <a:pt x="3077772" y="4267613"/>
                        </a:cubicBez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2" name="Group 151"/>
                  <p:cNvGrpSpPr/>
                  <p:nvPr/>
                </p:nvGrpSpPr>
                <p:grpSpPr>
                  <a:xfrm>
                    <a:off x="999171" y="2756641"/>
                    <a:ext cx="4719635" cy="1280685"/>
                    <a:chOff x="999171" y="2756641"/>
                    <a:chExt cx="4719635" cy="1280685"/>
                  </a:xfrm>
                </p:grpSpPr>
                <p:grpSp>
                  <p:nvGrpSpPr>
                    <p:cNvPr id="213" name="Group 212"/>
                    <p:cNvGrpSpPr/>
                    <p:nvPr/>
                  </p:nvGrpSpPr>
                  <p:grpSpPr>
                    <a:xfrm>
                      <a:off x="4468788" y="2757280"/>
                      <a:ext cx="1250018" cy="1280046"/>
                      <a:chOff x="4468788" y="2757280"/>
                      <a:chExt cx="1250018" cy="1280046"/>
                    </a:xfrm>
                  </p:grpSpPr>
                  <p:sp>
                    <p:nvSpPr>
                      <p:cNvPr id="222" name="Rectangle: Rounded Corners 3"/>
                      <p:cNvSpPr/>
                      <p:nvPr/>
                    </p:nvSpPr>
                    <p:spPr>
                      <a:xfrm rot="21419597" flipH="1" flipV="1">
                        <a:off x="4704722" y="2868513"/>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223" name="Group 222"/>
                      <p:cNvGrpSpPr/>
                      <p:nvPr/>
                    </p:nvGrpSpPr>
                    <p:grpSpPr>
                      <a:xfrm>
                        <a:off x="4468788" y="2757280"/>
                        <a:ext cx="1250018" cy="1280046"/>
                        <a:chOff x="4478027" y="2757280"/>
                        <a:chExt cx="1250018" cy="1280046"/>
                      </a:xfrm>
                      <a:effectLst/>
                    </p:grpSpPr>
                    <p:sp>
                      <p:nvSpPr>
                        <p:cNvPr id="224" name="Freeform: Shape 44"/>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5" name="Freeform: Shape 47"/>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6" name="Freeform: Shape 48"/>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7" name="Arc 226"/>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28" name="Arc 227"/>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214" name="Group 213"/>
                    <p:cNvGrpSpPr/>
                    <p:nvPr/>
                  </p:nvGrpSpPr>
                  <p:grpSpPr>
                    <a:xfrm>
                      <a:off x="999171" y="2756641"/>
                      <a:ext cx="1250018" cy="1280046"/>
                      <a:chOff x="999171" y="2756641"/>
                      <a:chExt cx="1250018" cy="1280046"/>
                    </a:xfrm>
                  </p:grpSpPr>
                  <p:sp>
                    <p:nvSpPr>
                      <p:cNvPr id="215" name="Rectangle: Rounded Corners 3"/>
                      <p:cNvSpPr/>
                      <p:nvPr/>
                    </p:nvSpPr>
                    <p:spPr>
                      <a:xfrm rot="180403" flipV="1">
                        <a:off x="1295254" y="2867874"/>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216" name="Group 215"/>
                      <p:cNvGrpSpPr/>
                      <p:nvPr/>
                    </p:nvGrpSpPr>
                    <p:grpSpPr>
                      <a:xfrm flipH="1">
                        <a:off x="999171" y="2756641"/>
                        <a:ext cx="1250018" cy="1280046"/>
                        <a:chOff x="4478027" y="2757280"/>
                        <a:chExt cx="1250018" cy="1280046"/>
                      </a:xfrm>
                      <a:effectLst/>
                    </p:grpSpPr>
                    <p:sp>
                      <p:nvSpPr>
                        <p:cNvPr id="217" name="Freeform: Shape 216"/>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8" name="Freeform: Shape 217"/>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9" name="Freeform: Shape 218"/>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0" name="Arc 219"/>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21" name="Arc 220"/>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sp>
                <p:nvSpPr>
                  <p:cNvPr id="153" name="Oval 5"/>
                  <p:cNvSpPr/>
                  <p:nvPr/>
                </p:nvSpPr>
                <p:spPr>
                  <a:xfrm rot="2197598">
                    <a:off x="3782120" y="774178"/>
                    <a:ext cx="504473" cy="61028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54" name="Arc 7"/>
                  <p:cNvSpPr/>
                  <p:nvPr/>
                </p:nvSpPr>
                <p:spPr>
                  <a:xfrm rot="21386969">
                    <a:off x="3942945" y="826200"/>
                    <a:ext cx="277055"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55" name="Group 154"/>
                  <p:cNvGrpSpPr/>
                  <p:nvPr/>
                </p:nvGrpSpPr>
                <p:grpSpPr>
                  <a:xfrm>
                    <a:off x="1470080" y="564241"/>
                    <a:ext cx="3768581" cy="2294117"/>
                    <a:chOff x="1470080" y="573475"/>
                    <a:chExt cx="3768581" cy="2294117"/>
                  </a:xfrm>
                </p:grpSpPr>
                <p:grpSp>
                  <p:nvGrpSpPr>
                    <p:cNvPr id="178" name="Group 177"/>
                    <p:cNvGrpSpPr/>
                    <p:nvPr/>
                  </p:nvGrpSpPr>
                  <p:grpSpPr>
                    <a:xfrm>
                      <a:off x="4025666" y="1217287"/>
                      <a:ext cx="622524" cy="502823"/>
                      <a:chOff x="3961014" y="1217287"/>
                      <a:chExt cx="622524" cy="502823"/>
                    </a:xfrm>
                  </p:grpSpPr>
                  <p:sp>
                    <p:nvSpPr>
                      <p:cNvPr id="210" name="Oval 20"/>
                      <p:cNvSpPr/>
                      <p:nvPr/>
                    </p:nvSpPr>
                    <p:spPr>
                      <a:xfrm rot="14209418" flipH="1" flipV="1">
                        <a:off x="4073599" y="1167301"/>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211" name="Arc 210"/>
                      <p:cNvSpPr/>
                      <p:nvPr/>
                    </p:nvSpPr>
                    <p:spPr>
                      <a:xfrm rot="11376688" flipH="1" flipV="1">
                        <a:off x="3961014" y="1407939"/>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179" name="Group 178"/>
                    <p:cNvGrpSpPr/>
                    <p:nvPr/>
                  </p:nvGrpSpPr>
                  <p:grpSpPr>
                    <a:xfrm>
                      <a:off x="4639697" y="2167761"/>
                      <a:ext cx="598964" cy="699831"/>
                      <a:chOff x="4593517" y="2167761"/>
                      <a:chExt cx="598964" cy="699831"/>
                    </a:xfrm>
                  </p:grpSpPr>
                  <p:sp>
                    <p:nvSpPr>
                      <p:cNvPr id="204"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05" name="Group 204"/>
                      <p:cNvGrpSpPr/>
                      <p:nvPr/>
                    </p:nvGrpSpPr>
                    <p:grpSpPr>
                      <a:xfrm rot="20181680" flipV="1">
                        <a:off x="4765126" y="2347573"/>
                        <a:ext cx="285194" cy="413785"/>
                        <a:chOff x="7572652" y="2112885"/>
                        <a:chExt cx="363985" cy="452762"/>
                      </a:xfrm>
                    </p:grpSpPr>
                    <p:sp>
                      <p:nvSpPr>
                        <p:cNvPr id="207" name="Freeform: Shape 37"/>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8" name="Freeform: Shape 38"/>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9" name="Freeform: Shape 39"/>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80" name="Group 179"/>
                    <p:cNvGrpSpPr/>
                    <p:nvPr/>
                  </p:nvGrpSpPr>
                  <p:grpSpPr>
                    <a:xfrm>
                      <a:off x="4452124" y="1557102"/>
                      <a:ext cx="501916" cy="657556"/>
                      <a:chOff x="4387472" y="1557102"/>
                      <a:chExt cx="501916" cy="657556"/>
                    </a:xfrm>
                  </p:grpSpPr>
                  <p:sp>
                    <p:nvSpPr>
                      <p:cNvPr id="199"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00" name="Group 199"/>
                      <p:cNvGrpSpPr/>
                      <p:nvPr/>
                    </p:nvGrpSpPr>
                    <p:grpSpPr>
                      <a:xfrm rot="19846351" flipV="1">
                        <a:off x="4534875" y="1692243"/>
                        <a:ext cx="245644" cy="413785"/>
                        <a:chOff x="7572652" y="2112885"/>
                        <a:chExt cx="363985" cy="452762"/>
                      </a:xfrm>
                    </p:grpSpPr>
                    <p:sp>
                      <p:nvSpPr>
                        <p:cNvPr id="201" name="Freeform: Shape 32"/>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2" name="Freeform: Shape 33"/>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3" name="Freeform: Shape 34"/>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81" name="Group 180"/>
                    <p:cNvGrpSpPr/>
                    <p:nvPr/>
                  </p:nvGrpSpPr>
                  <p:grpSpPr>
                    <a:xfrm flipH="1">
                      <a:off x="2060551" y="1216648"/>
                      <a:ext cx="622524" cy="502823"/>
                      <a:chOff x="3961014" y="1217287"/>
                      <a:chExt cx="622524" cy="502823"/>
                    </a:xfrm>
                  </p:grpSpPr>
                  <p:sp>
                    <p:nvSpPr>
                      <p:cNvPr id="197" name="Oval 20"/>
                      <p:cNvSpPr/>
                      <p:nvPr/>
                    </p:nvSpPr>
                    <p:spPr>
                      <a:xfrm rot="14209418" flipH="1" flipV="1">
                        <a:off x="4073599" y="1167301"/>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98" name="Arc 197"/>
                      <p:cNvSpPr/>
                      <p:nvPr/>
                    </p:nvSpPr>
                    <p:spPr>
                      <a:xfrm rot="11376688" flipH="1" flipV="1">
                        <a:off x="3961014" y="1407939"/>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182" name="Group 181"/>
                    <p:cNvGrpSpPr/>
                    <p:nvPr/>
                  </p:nvGrpSpPr>
                  <p:grpSpPr>
                    <a:xfrm flipH="1">
                      <a:off x="1470080" y="2167122"/>
                      <a:ext cx="598964" cy="699831"/>
                      <a:chOff x="4593517" y="2167761"/>
                      <a:chExt cx="598964" cy="699831"/>
                    </a:xfrm>
                  </p:grpSpPr>
                  <p:sp>
                    <p:nvSpPr>
                      <p:cNvPr id="192"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93" name="Group 192"/>
                      <p:cNvGrpSpPr/>
                      <p:nvPr/>
                    </p:nvGrpSpPr>
                    <p:grpSpPr>
                      <a:xfrm rot="20181680" flipV="1">
                        <a:off x="4765126" y="2347573"/>
                        <a:ext cx="285194" cy="413785"/>
                        <a:chOff x="7572652" y="2112885"/>
                        <a:chExt cx="363985" cy="452762"/>
                      </a:xfrm>
                    </p:grpSpPr>
                    <p:sp>
                      <p:nvSpPr>
                        <p:cNvPr id="194" name="Freeform: Shape 114"/>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5" name="Freeform: Shape 115"/>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6" name="Freeform: Shape 116"/>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83" name="Group 182"/>
                    <p:cNvGrpSpPr/>
                    <p:nvPr/>
                  </p:nvGrpSpPr>
                  <p:grpSpPr>
                    <a:xfrm flipH="1">
                      <a:off x="1754701" y="1556463"/>
                      <a:ext cx="501916" cy="657556"/>
                      <a:chOff x="4387472" y="1557102"/>
                      <a:chExt cx="501916" cy="657556"/>
                    </a:xfrm>
                  </p:grpSpPr>
                  <p:sp>
                    <p:nvSpPr>
                      <p:cNvPr id="187"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8" name="Group 187"/>
                      <p:cNvGrpSpPr/>
                      <p:nvPr/>
                    </p:nvGrpSpPr>
                    <p:grpSpPr>
                      <a:xfrm rot="19846351" flipV="1">
                        <a:off x="4534875" y="1692243"/>
                        <a:ext cx="245644" cy="413785"/>
                        <a:chOff x="7572652" y="2112885"/>
                        <a:chExt cx="363985" cy="452762"/>
                      </a:xfrm>
                    </p:grpSpPr>
                    <p:sp>
                      <p:nvSpPr>
                        <p:cNvPr id="189" name="Freeform: Shape 109"/>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0" name="Freeform: Shape 110"/>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1" name="Freeform: Shape 111"/>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84" name="Group 183"/>
                    <p:cNvGrpSpPr/>
                    <p:nvPr/>
                  </p:nvGrpSpPr>
                  <p:grpSpPr>
                    <a:xfrm>
                      <a:off x="3170503" y="573475"/>
                      <a:ext cx="686424" cy="725068"/>
                      <a:chOff x="3157590" y="707662"/>
                      <a:chExt cx="580307" cy="563809"/>
                    </a:xfrm>
                  </p:grpSpPr>
                  <p:sp>
                    <p:nvSpPr>
                      <p:cNvPr id="185" name="Oval 5"/>
                      <p:cNvSpPr/>
                      <p:nvPr/>
                    </p:nvSpPr>
                    <p:spPr>
                      <a:xfrm rot="1129641">
                        <a:off x="3249128" y="707662"/>
                        <a:ext cx="488769" cy="563809"/>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86" name="Arc 185"/>
                      <p:cNvSpPr/>
                      <p:nvPr/>
                    </p:nvSpPr>
                    <p:spPr>
                      <a:xfrm rot="14908167" flipV="1">
                        <a:off x="3242362" y="692770"/>
                        <a:ext cx="377834" cy="547378"/>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sp>
                <p:nvSpPr>
                  <p:cNvPr id="164" name="Oval 5"/>
                  <p:cNvSpPr/>
                  <p:nvPr/>
                </p:nvSpPr>
                <p:spPr>
                  <a:xfrm rot="19402402" flipH="1">
                    <a:off x="2410692" y="773356"/>
                    <a:ext cx="504473" cy="61028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65" name="Arc 7"/>
                  <p:cNvSpPr/>
                  <p:nvPr/>
                </p:nvSpPr>
                <p:spPr>
                  <a:xfrm rot="213031" flipH="1">
                    <a:off x="2477285" y="825378"/>
                    <a:ext cx="277055"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67" name="Oval 5"/>
                  <p:cNvSpPr/>
                  <p:nvPr/>
                </p:nvSpPr>
                <p:spPr>
                  <a:xfrm rot="20470359" flipH="1">
                    <a:off x="2840359" y="572653"/>
                    <a:ext cx="578147" cy="725068"/>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68" name="Arc 167"/>
                  <p:cNvSpPr/>
                  <p:nvPr/>
                </p:nvSpPr>
                <p:spPr>
                  <a:xfrm rot="6691833" flipH="1" flipV="1">
                    <a:off x="2960096" y="581734"/>
                    <a:ext cx="485901" cy="647473"/>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69" name="Group 168"/>
                  <p:cNvGrpSpPr/>
                  <p:nvPr/>
                </p:nvGrpSpPr>
                <p:grpSpPr>
                  <a:xfrm>
                    <a:off x="2784774" y="1510152"/>
                    <a:ext cx="1196105" cy="408409"/>
                    <a:chOff x="2784774" y="1510152"/>
                    <a:chExt cx="1196105" cy="408409"/>
                  </a:xfrm>
                  <a:effectLst/>
                </p:grpSpPr>
                <p:grpSp>
                  <p:nvGrpSpPr>
                    <p:cNvPr id="170" name="Group 169"/>
                    <p:cNvGrpSpPr/>
                    <p:nvPr/>
                  </p:nvGrpSpPr>
                  <p:grpSpPr>
                    <a:xfrm>
                      <a:off x="3472873" y="1514764"/>
                      <a:ext cx="508006" cy="403797"/>
                      <a:chOff x="3472873" y="1514764"/>
                      <a:chExt cx="508006" cy="403797"/>
                    </a:xfrm>
                  </p:grpSpPr>
                  <p:sp>
                    <p:nvSpPr>
                      <p:cNvPr id="175" name="Freeform: Shape 174"/>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6" name="Freeform: Shape 175"/>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7" name="Freeform: Shape 176"/>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71" name="Group 170"/>
                    <p:cNvGrpSpPr/>
                    <p:nvPr/>
                  </p:nvGrpSpPr>
                  <p:grpSpPr>
                    <a:xfrm flipH="1">
                      <a:off x="2784774" y="1510152"/>
                      <a:ext cx="508006" cy="403797"/>
                      <a:chOff x="3472873" y="1514764"/>
                      <a:chExt cx="508006" cy="403797"/>
                    </a:xfrm>
                  </p:grpSpPr>
                  <p:sp>
                    <p:nvSpPr>
                      <p:cNvPr id="172" name="Freeform: Shape 136"/>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3" name="Freeform: Shape 137"/>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4" name="Freeform: Shape 138"/>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nvGrpSpPr>
                <p:cNvPr id="145" name="Group 144"/>
                <p:cNvGrpSpPr/>
                <p:nvPr/>
              </p:nvGrpSpPr>
              <p:grpSpPr>
                <a:xfrm>
                  <a:off x="6688" y="4033"/>
                  <a:ext cx="1649" cy="2203"/>
                  <a:chOff x="6688" y="4033"/>
                  <a:chExt cx="1649" cy="2203"/>
                </a:xfrm>
              </p:grpSpPr>
              <p:sp>
                <p:nvSpPr>
                  <p:cNvPr id="149" name="Right Brace 148"/>
                  <p:cNvSpPr/>
                  <p:nvPr/>
                </p:nvSpPr>
                <p:spPr>
                  <a:xfrm flipH="1">
                    <a:off x="6688" y="4046"/>
                    <a:ext cx="593" cy="219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150" name="Straight Connector 149"/>
                  <p:cNvCxnSpPr/>
                  <p:nvPr/>
                </p:nvCxnSpPr>
                <p:spPr>
                  <a:xfrm>
                    <a:off x="7282" y="4033"/>
                    <a:ext cx="105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46" name="Group 145"/>
                <p:cNvGrpSpPr/>
                <p:nvPr/>
              </p:nvGrpSpPr>
              <p:grpSpPr>
                <a:xfrm flipH="1">
                  <a:off x="10752" y="4043"/>
                  <a:ext cx="1649" cy="2177"/>
                  <a:chOff x="6688" y="4087"/>
                  <a:chExt cx="1649" cy="2149"/>
                </a:xfrm>
              </p:grpSpPr>
              <p:sp>
                <p:nvSpPr>
                  <p:cNvPr id="147" name="Right Brace 146"/>
                  <p:cNvSpPr/>
                  <p:nvPr/>
                </p:nvSpPr>
                <p:spPr>
                  <a:xfrm flipH="1">
                    <a:off x="6688" y="4089"/>
                    <a:ext cx="593" cy="2147"/>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148" name="Straight Connector 147"/>
                  <p:cNvCxnSpPr/>
                  <p:nvPr/>
                </p:nvCxnSpPr>
                <p:spPr>
                  <a:xfrm>
                    <a:off x="7282" y="4087"/>
                    <a:ext cx="105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41" name="Rectangle 140"/>
              <p:cNvSpPr/>
              <p:nvPr/>
            </p:nvSpPr>
            <p:spPr>
              <a:xfrm rot="16200000">
                <a:off x="-792839" y="3160945"/>
                <a:ext cx="2293538" cy="376555"/>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Buccal space discrepancy RIGHT</a:t>
                </a:r>
              </a:p>
            </p:txBody>
          </p:sp>
          <p:sp>
            <p:nvSpPr>
              <p:cNvPr id="142" name="Rectangle 141"/>
              <p:cNvSpPr/>
              <p:nvPr/>
            </p:nvSpPr>
            <p:spPr>
              <a:xfrm rot="5400000">
                <a:off x="3424025" y="3012196"/>
                <a:ext cx="2293538" cy="37655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Buccal space discrepancy LEFT</a:t>
                </a:r>
              </a:p>
            </p:txBody>
          </p:sp>
          <p:sp>
            <p:nvSpPr>
              <p:cNvPr id="143" name="Rectangle 142"/>
              <p:cNvSpPr/>
              <p:nvPr/>
            </p:nvSpPr>
            <p:spPr>
              <a:xfrm>
                <a:off x="1450133" y="716883"/>
                <a:ext cx="2293538" cy="272091"/>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Incisor space discrepancy </a:t>
                </a:r>
              </a:p>
            </p:txBody>
          </p:sp>
        </p:grpSp>
        <p:grpSp>
          <p:nvGrpSpPr>
            <p:cNvPr id="16" name="Group 15"/>
            <p:cNvGrpSpPr/>
            <p:nvPr/>
          </p:nvGrpSpPr>
          <p:grpSpPr>
            <a:xfrm>
              <a:off x="1630240" y="1959530"/>
              <a:ext cx="1817906" cy="874280"/>
              <a:chOff x="1630240" y="1959530"/>
              <a:chExt cx="1817906" cy="874280"/>
            </a:xfrm>
          </p:grpSpPr>
          <p:sp>
            <p:nvSpPr>
              <p:cNvPr id="13" name="Left Brace 12"/>
              <p:cNvSpPr/>
              <p:nvPr/>
            </p:nvSpPr>
            <p:spPr>
              <a:xfrm rot="2985456">
                <a:off x="1690527" y="2116582"/>
                <a:ext cx="625206" cy="745780"/>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29" name="Left Brace 228"/>
              <p:cNvSpPr/>
              <p:nvPr/>
            </p:nvSpPr>
            <p:spPr>
              <a:xfrm rot="18614544" flipH="1">
                <a:off x="2737578" y="2148317"/>
                <a:ext cx="625206" cy="745780"/>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4" name="Left Bracket 13"/>
              <p:cNvSpPr/>
              <p:nvPr/>
            </p:nvSpPr>
            <p:spPr>
              <a:xfrm rot="5400000">
                <a:off x="2423027" y="1193680"/>
                <a:ext cx="259269" cy="1790969"/>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sp>
          <p:nvSpPr>
            <p:cNvPr id="17" name="Oval 16"/>
            <p:cNvSpPr/>
            <p:nvPr/>
          </p:nvSpPr>
          <p:spPr>
            <a:xfrm>
              <a:off x="2512499" y="2588642"/>
              <a:ext cx="49259" cy="4571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0" name="Oval 229"/>
            <p:cNvSpPr/>
            <p:nvPr/>
          </p:nvSpPr>
          <p:spPr>
            <a:xfrm>
              <a:off x="1897433" y="2935643"/>
              <a:ext cx="49259" cy="4571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1" name="Oval 230"/>
            <p:cNvSpPr/>
            <p:nvPr/>
          </p:nvSpPr>
          <p:spPr>
            <a:xfrm>
              <a:off x="3148677" y="2948907"/>
              <a:ext cx="49259" cy="4571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32" name="TextBox 231"/>
          <p:cNvSpPr txBox="1"/>
          <p:nvPr/>
        </p:nvSpPr>
        <p:spPr>
          <a:xfrm>
            <a:off x="3116066" y="466725"/>
            <a:ext cx="5441829" cy="923330"/>
          </a:xfrm>
          <a:prstGeom prst="rect">
            <a:avLst/>
          </a:prstGeom>
          <a:noFill/>
        </p:spPr>
        <p:txBody>
          <a:bodyPr wrap="square" rtlCol="0">
            <a:spAutoFit/>
          </a:bodyPr>
          <a:lstStyle/>
          <a:p>
            <a:r>
              <a:rPr lang="en-IN" altLang="en-US" dirty="0"/>
              <a:t>       </a:t>
            </a:r>
            <a:r>
              <a:rPr lang="en-IN" altLang="en-US" u="sng" dirty="0"/>
              <a:t> </a:t>
            </a:r>
            <a:r>
              <a:rPr lang="en-IN" altLang="en-US" b="1" u="sng" dirty="0"/>
              <a:t>S</a:t>
            </a:r>
            <a:r>
              <a:rPr lang="en-US" b="1" u="sng" dirty="0"/>
              <a:t>pace</a:t>
            </a:r>
            <a:r>
              <a:rPr lang="en-IN" altLang="en-US" b="1" u="sng" dirty="0"/>
              <a:t> discrepancy, Incisor and buccal segments</a:t>
            </a:r>
          </a:p>
          <a:p>
            <a:r>
              <a:rPr lang="en-IN" altLang="en-US" b="1" dirty="0"/>
              <a:t>                                             </a:t>
            </a:r>
            <a:r>
              <a:rPr lang="en-IN" altLang="en-US" b="1" u="sng" dirty="0"/>
              <a:t> Maxilla</a:t>
            </a:r>
            <a:endParaRPr lang="en-US" u="sng" dirty="0"/>
          </a:p>
          <a:p>
            <a:r>
              <a:rPr lang="en-IN" altLang="en-US" dirty="0">
                <a:solidFill>
                  <a:srgbClr val="FF0000"/>
                </a:solidFill>
              </a:rPr>
              <a:t>                          </a:t>
            </a:r>
            <a:r>
              <a:rPr lang="en-US" dirty="0">
                <a:solidFill>
                  <a:srgbClr val="FF0000"/>
                </a:solidFill>
              </a:rPr>
              <a:t> </a:t>
            </a:r>
            <a:endParaRPr lang="en-IN" dirty="0">
              <a:solidFill>
                <a:srgbClr val="FF0000"/>
              </a:solidFill>
            </a:endParaRPr>
          </a:p>
        </p:txBody>
      </p:sp>
      <p:sp>
        <p:nvSpPr>
          <p:cNvPr id="20" name="Rectangle: Rounded Corners 19"/>
          <p:cNvSpPr/>
          <p:nvPr/>
        </p:nvSpPr>
        <p:spPr>
          <a:xfrm>
            <a:off x="2919011" y="5957455"/>
            <a:ext cx="3066153" cy="6024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RESULT PAGE</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TextBox 156"/>
          <p:cNvSpPr txBox="1"/>
          <p:nvPr/>
        </p:nvSpPr>
        <p:spPr>
          <a:xfrm>
            <a:off x="3116066" y="466725"/>
            <a:ext cx="5441829" cy="923330"/>
          </a:xfrm>
          <a:prstGeom prst="rect">
            <a:avLst/>
          </a:prstGeom>
          <a:noFill/>
        </p:spPr>
        <p:txBody>
          <a:bodyPr wrap="square" rtlCol="0">
            <a:spAutoFit/>
          </a:bodyPr>
          <a:lstStyle/>
          <a:p>
            <a:r>
              <a:rPr lang="en-IN" altLang="en-US" dirty="0"/>
              <a:t>       </a:t>
            </a:r>
            <a:r>
              <a:rPr lang="en-IN" altLang="en-US" u="sng" dirty="0"/>
              <a:t> </a:t>
            </a:r>
            <a:r>
              <a:rPr lang="en-IN" altLang="en-US" b="1" u="sng" dirty="0"/>
              <a:t>S</a:t>
            </a:r>
            <a:r>
              <a:rPr lang="en-US" b="1" u="sng" dirty="0"/>
              <a:t>pace</a:t>
            </a:r>
            <a:r>
              <a:rPr lang="en-IN" altLang="en-US" b="1" u="sng" dirty="0"/>
              <a:t> discrepancy, Incisor and buccal segments</a:t>
            </a:r>
          </a:p>
          <a:p>
            <a:r>
              <a:rPr lang="en-IN" altLang="en-US" b="1" dirty="0"/>
              <a:t>                                             </a:t>
            </a:r>
            <a:r>
              <a:rPr lang="en-IN" altLang="en-US" b="1" u="sng" dirty="0"/>
              <a:t> Mandible</a:t>
            </a:r>
            <a:endParaRPr lang="en-US" u="sng" dirty="0"/>
          </a:p>
          <a:p>
            <a:r>
              <a:rPr lang="en-IN" altLang="en-US" dirty="0">
                <a:solidFill>
                  <a:srgbClr val="FF0000"/>
                </a:solidFill>
              </a:rPr>
              <a:t>                          </a:t>
            </a:r>
            <a:r>
              <a:rPr lang="en-US" dirty="0">
                <a:solidFill>
                  <a:srgbClr val="FF0000"/>
                </a:solidFill>
              </a:rPr>
              <a:t> </a:t>
            </a:r>
            <a:endParaRPr lang="en-IN" dirty="0">
              <a:solidFill>
                <a:srgbClr val="FF0000"/>
              </a:solidFill>
            </a:endParaRPr>
          </a:p>
        </p:txBody>
      </p:sp>
      <p:grpSp>
        <p:nvGrpSpPr>
          <p:cNvPr id="120" name="Group 119"/>
          <p:cNvGrpSpPr/>
          <p:nvPr/>
        </p:nvGrpSpPr>
        <p:grpSpPr>
          <a:xfrm>
            <a:off x="527187" y="1520856"/>
            <a:ext cx="3860088" cy="2894126"/>
            <a:chOff x="527186" y="1520856"/>
            <a:chExt cx="4766783" cy="3720046"/>
          </a:xfrm>
        </p:grpSpPr>
        <p:grpSp>
          <p:nvGrpSpPr>
            <p:cNvPr id="108" name="Group 107"/>
            <p:cNvGrpSpPr/>
            <p:nvPr/>
          </p:nvGrpSpPr>
          <p:grpSpPr>
            <a:xfrm>
              <a:off x="527186" y="1520856"/>
              <a:ext cx="4766783" cy="3720046"/>
              <a:chOff x="527186" y="1520856"/>
              <a:chExt cx="4766783" cy="3720046"/>
            </a:xfrm>
          </p:grpSpPr>
          <p:grpSp>
            <p:nvGrpSpPr>
              <p:cNvPr id="148" name="Group 147"/>
              <p:cNvGrpSpPr/>
              <p:nvPr/>
            </p:nvGrpSpPr>
            <p:grpSpPr>
              <a:xfrm>
                <a:off x="527186" y="1520856"/>
                <a:ext cx="4766783" cy="3720046"/>
                <a:chOff x="270114" y="1783715"/>
                <a:chExt cx="4766783" cy="3720046"/>
              </a:xfrm>
            </p:grpSpPr>
            <p:grpSp>
              <p:nvGrpSpPr>
                <p:cNvPr id="149" name="Group 148"/>
                <p:cNvGrpSpPr/>
                <p:nvPr/>
              </p:nvGrpSpPr>
              <p:grpSpPr>
                <a:xfrm>
                  <a:off x="733758" y="1783715"/>
                  <a:ext cx="3834765" cy="2943225"/>
                  <a:chOff x="4178300" y="1783715"/>
                  <a:chExt cx="3834765" cy="2943225"/>
                </a:xfrm>
              </p:grpSpPr>
              <p:grpSp>
                <p:nvGrpSpPr>
                  <p:cNvPr id="156" name="Group 155"/>
                  <p:cNvGrpSpPr/>
                  <p:nvPr/>
                </p:nvGrpSpPr>
                <p:grpSpPr>
                  <a:xfrm>
                    <a:off x="4178300" y="1783715"/>
                    <a:ext cx="3834765" cy="2943225"/>
                    <a:chOff x="4178300" y="1783715"/>
                    <a:chExt cx="3834765" cy="2943225"/>
                  </a:xfrm>
                </p:grpSpPr>
                <p:sp>
                  <p:nvSpPr>
                    <p:cNvPr id="168" name="Block Arc 143"/>
                    <p:cNvSpPr/>
                    <p:nvPr/>
                  </p:nvSpPr>
                  <p:spPr>
                    <a:xfrm rot="10800000">
                      <a:off x="4178300" y="1783715"/>
                      <a:ext cx="3834765" cy="2846705"/>
                    </a:xfrm>
                    <a:custGeom>
                      <a:avLst/>
                      <a:gdLst>
                        <a:gd name="connsiteX0" fmla="*/ 3367 w 3977194"/>
                        <a:gd name="connsiteY0" fmla="*/ 2902205 h 5485356"/>
                        <a:gd name="connsiteX1" fmla="*/ 734760 w 3977194"/>
                        <a:gd name="connsiteY1" fmla="*/ 613871 h 5485356"/>
                        <a:gd name="connsiteX2" fmla="*/ 3332061 w 3977194"/>
                        <a:gd name="connsiteY2" fmla="*/ 720548 h 5485356"/>
                        <a:gd name="connsiteX3" fmla="*/ 3967717 w 3977194"/>
                        <a:gd name="connsiteY3" fmla="*/ 3010127 h 5485356"/>
                        <a:gd name="connsiteX4" fmla="*/ 2980051 w 3977194"/>
                        <a:gd name="connsiteY4" fmla="*/ 2876658 h 5485356"/>
                        <a:gd name="connsiteX5" fmla="*/ 2744007 w 3977194"/>
                        <a:gd name="connsiteY5" fmla="*/ 1605663 h 5485356"/>
                        <a:gd name="connsiteX6" fmla="*/ 1273264 w 3977194"/>
                        <a:gd name="connsiteY6" fmla="*/ 1528163 h 5485356"/>
                        <a:gd name="connsiteX7" fmla="*/ 995255 w 3977194"/>
                        <a:gd name="connsiteY7" fmla="*/ 2822500 h 5485356"/>
                        <a:gd name="connsiteX8" fmla="*/ 3367 w 3977194"/>
                        <a:gd name="connsiteY8" fmla="*/ 2902205 h 5485356"/>
                        <a:gd name="connsiteX0-1" fmla="*/ 3373 w 3977213"/>
                        <a:gd name="connsiteY0-2" fmla="*/ 2902209 h 3010131"/>
                        <a:gd name="connsiteX1-3" fmla="*/ 734766 w 3977213"/>
                        <a:gd name="connsiteY1-4" fmla="*/ 613875 h 3010131"/>
                        <a:gd name="connsiteX2-5" fmla="*/ 3332067 w 3977213"/>
                        <a:gd name="connsiteY2-6" fmla="*/ 720552 h 3010131"/>
                        <a:gd name="connsiteX3-7" fmla="*/ 3967723 w 3977213"/>
                        <a:gd name="connsiteY3-8" fmla="*/ 3010131 h 3010131"/>
                        <a:gd name="connsiteX4-9" fmla="*/ 2980057 w 3977213"/>
                        <a:gd name="connsiteY4-10" fmla="*/ 2876662 h 3010131"/>
                        <a:gd name="connsiteX5-11" fmla="*/ 2744013 w 3977213"/>
                        <a:gd name="connsiteY5-12" fmla="*/ 1605667 h 3010131"/>
                        <a:gd name="connsiteX6-13" fmla="*/ 2050745 w 3977213"/>
                        <a:gd name="connsiteY6-14" fmla="*/ 816468 h 3010131"/>
                        <a:gd name="connsiteX7-15" fmla="*/ 1273270 w 3977213"/>
                        <a:gd name="connsiteY7-16" fmla="*/ 1528167 h 3010131"/>
                        <a:gd name="connsiteX8-17" fmla="*/ 995261 w 3977213"/>
                        <a:gd name="connsiteY8-18" fmla="*/ 2822504 h 3010131"/>
                        <a:gd name="connsiteX9" fmla="*/ 3373 w 3977213"/>
                        <a:gd name="connsiteY9" fmla="*/ 2902209 h 3010131"/>
                        <a:gd name="connsiteX0-19" fmla="*/ 3373 w 3977213"/>
                        <a:gd name="connsiteY0-20" fmla="*/ 2902209 h 3010131"/>
                        <a:gd name="connsiteX1-21" fmla="*/ 734766 w 3977213"/>
                        <a:gd name="connsiteY1-22" fmla="*/ 613875 h 3010131"/>
                        <a:gd name="connsiteX2-23" fmla="*/ 3332067 w 3977213"/>
                        <a:gd name="connsiteY2-24" fmla="*/ 720552 h 3010131"/>
                        <a:gd name="connsiteX3-25" fmla="*/ 3967723 w 3977213"/>
                        <a:gd name="connsiteY3-26" fmla="*/ 3010131 h 3010131"/>
                        <a:gd name="connsiteX4-27" fmla="*/ 2980057 w 3977213"/>
                        <a:gd name="connsiteY4-28" fmla="*/ 2876662 h 3010131"/>
                        <a:gd name="connsiteX5-29" fmla="*/ 2744013 w 3977213"/>
                        <a:gd name="connsiteY5-30" fmla="*/ 1605667 h 3010131"/>
                        <a:gd name="connsiteX6-31" fmla="*/ 2050745 w 3977213"/>
                        <a:gd name="connsiteY6-32" fmla="*/ 851979 h 3010131"/>
                        <a:gd name="connsiteX7-33" fmla="*/ 1273270 w 3977213"/>
                        <a:gd name="connsiteY7-34" fmla="*/ 1528167 h 3010131"/>
                        <a:gd name="connsiteX8-35" fmla="*/ 995261 w 3977213"/>
                        <a:gd name="connsiteY8-36" fmla="*/ 2822504 h 3010131"/>
                        <a:gd name="connsiteX9-37" fmla="*/ 3373 w 3977213"/>
                        <a:gd name="connsiteY9-38" fmla="*/ 2902209 h 3010131"/>
                        <a:gd name="connsiteX0-39" fmla="*/ 3373 w 3977213"/>
                        <a:gd name="connsiteY0-40" fmla="*/ 2902209 h 3010131"/>
                        <a:gd name="connsiteX1-41" fmla="*/ 734766 w 3977213"/>
                        <a:gd name="connsiteY1-42" fmla="*/ 613875 h 3010131"/>
                        <a:gd name="connsiteX2-43" fmla="*/ 3332067 w 3977213"/>
                        <a:gd name="connsiteY2-44" fmla="*/ 720552 h 3010131"/>
                        <a:gd name="connsiteX3-45" fmla="*/ 3967723 w 3977213"/>
                        <a:gd name="connsiteY3-46" fmla="*/ 3010131 h 3010131"/>
                        <a:gd name="connsiteX4-47" fmla="*/ 2980057 w 3977213"/>
                        <a:gd name="connsiteY4-48" fmla="*/ 2876662 h 3010131"/>
                        <a:gd name="connsiteX5-49" fmla="*/ 2894933 w 3977213"/>
                        <a:gd name="connsiteY5-50" fmla="*/ 1534645 h 3010131"/>
                        <a:gd name="connsiteX6-51" fmla="*/ 2050745 w 3977213"/>
                        <a:gd name="connsiteY6-52" fmla="*/ 851979 h 3010131"/>
                        <a:gd name="connsiteX7-53" fmla="*/ 1273270 w 3977213"/>
                        <a:gd name="connsiteY7-54" fmla="*/ 1528167 h 3010131"/>
                        <a:gd name="connsiteX8-55" fmla="*/ 995261 w 3977213"/>
                        <a:gd name="connsiteY8-56" fmla="*/ 2822504 h 3010131"/>
                        <a:gd name="connsiteX9-57" fmla="*/ 3373 w 3977213"/>
                        <a:gd name="connsiteY9-58" fmla="*/ 2902209 h 3010131"/>
                        <a:gd name="connsiteX0-59" fmla="*/ 3373 w 3977213"/>
                        <a:gd name="connsiteY0-60" fmla="*/ 2902209 h 3010131"/>
                        <a:gd name="connsiteX1-61" fmla="*/ 734766 w 3977213"/>
                        <a:gd name="connsiteY1-62" fmla="*/ 613875 h 3010131"/>
                        <a:gd name="connsiteX2-63" fmla="*/ 3332067 w 3977213"/>
                        <a:gd name="connsiteY2-64" fmla="*/ 720552 h 3010131"/>
                        <a:gd name="connsiteX3-65" fmla="*/ 3967723 w 3977213"/>
                        <a:gd name="connsiteY3-66" fmla="*/ 3010131 h 3010131"/>
                        <a:gd name="connsiteX4-67" fmla="*/ 3175366 w 3977213"/>
                        <a:gd name="connsiteY4-68" fmla="*/ 2796763 h 3010131"/>
                        <a:gd name="connsiteX5-69" fmla="*/ 2894933 w 3977213"/>
                        <a:gd name="connsiteY5-70" fmla="*/ 1534645 h 3010131"/>
                        <a:gd name="connsiteX6-71" fmla="*/ 2050745 w 3977213"/>
                        <a:gd name="connsiteY6-72" fmla="*/ 851979 h 3010131"/>
                        <a:gd name="connsiteX7-73" fmla="*/ 1273270 w 3977213"/>
                        <a:gd name="connsiteY7-74" fmla="*/ 1528167 h 3010131"/>
                        <a:gd name="connsiteX8-75" fmla="*/ 995261 w 3977213"/>
                        <a:gd name="connsiteY8-76" fmla="*/ 2822504 h 3010131"/>
                        <a:gd name="connsiteX9-77" fmla="*/ 3373 w 3977213"/>
                        <a:gd name="connsiteY9-78" fmla="*/ 2902209 h 3010131"/>
                        <a:gd name="connsiteX0-79" fmla="*/ 3373 w 3977213"/>
                        <a:gd name="connsiteY0-80" fmla="*/ 2902209 h 3010131"/>
                        <a:gd name="connsiteX1-81" fmla="*/ 734766 w 3977213"/>
                        <a:gd name="connsiteY1-82" fmla="*/ 613875 h 3010131"/>
                        <a:gd name="connsiteX2-83" fmla="*/ 3332067 w 3977213"/>
                        <a:gd name="connsiteY2-84" fmla="*/ 720552 h 3010131"/>
                        <a:gd name="connsiteX3-85" fmla="*/ 3967723 w 3977213"/>
                        <a:gd name="connsiteY3-86" fmla="*/ 3010131 h 3010131"/>
                        <a:gd name="connsiteX4-87" fmla="*/ 3175366 w 3977213"/>
                        <a:gd name="connsiteY4-88" fmla="*/ 2796763 h 3010131"/>
                        <a:gd name="connsiteX5-89" fmla="*/ 2894933 w 3977213"/>
                        <a:gd name="connsiteY5-90" fmla="*/ 1534645 h 3010131"/>
                        <a:gd name="connsiteX6-91" fmla="*/ 2050745 w 3977213"/>
                        <a:gd name="connsiteY6-92" fmla="*/ 851979 h 3010131"/>
                        <a:gd name="connsiteX7-93" fmla="*/ 1148983 w 3977213"/>
                        <a:gd name="connsiteY7-94" fmla="*/ 1439391 h 3010131"/>
                        <a:gd name="connsiteX8-95" fmla="*/ 995261 w 3977213"/>
                        <a:gd name="connsiteY8-96" fmla="*/ 2822504 h 3010131"/>
                        <a:gd name="connsiteX9-97" fmla="*/ 3373 w 3977213"/>
                        <a:gd name="connsiteY9-98" fmla="*/ 2902209 h 3010131"/>
                        <a:gd name="connsiteX0-99" fmla="*/ 3373 w 3977213"/>
                        <a:gd name="connsiteY0-100" fmla="*/ 2902209 h 3010131"/>
                        <a:gd name="connsiteX1-101" fmla="*/ 734766 w 3977213"/>
                        <a:gd name="connsiteY1-102" fmla="*/ 613875 h 3010131"/>
                        <a:gd name="connsiteX2-103" fmla="*/ 3332067 w 3977213"/>
                        <a:gd name="connsiteY2-104" fmla="*/ 720552 h 3010131"/>
                        <a:gd name="connsiteX3-105" fmla="*/ 3967723 w 3977213"/>
                        <a:gd name="connsiteY3-106" fmla="*/ 3010131 h 3010131"/>
                        <a:gd name="connsiteX4-107" fmla="*/ 3175366 w 3977213"/>
                        <a:gd name="connsiteY4-108" fmla="*/ 2796763 h 3010131"/>
                        <a:gd name="connsiteX5-109" fmla="*/ 2894933 w 3977213"/>
                        <a:gd name="connsiteY5-110" fmla="*/ 1534645 h 3010131"/>
                        <a:gd name="connsiteX6-111" fmla="*/ 2032990 w 3977213"/>
                        <a:gd name="connsiteY6-112" fmla="*/ 718814 h 3010131"/>
                        <a:gd name="connsiteX7-113" fmla="*/ 1148983 w 3977213"/>
                        <a:gd name="connsiteY7-114" fmla="*/ 1439391 h 3010131"/>
                        <a:gd name="connsiteX8-115" fmla="*/ 995261 w 3977213"/>
                        <a:gd name="connsiteY8-116" fmla="*/ 2822504 h 3010131"/>
                        <a:gd name="connsiteX9-117" fmla="*/ 3373 w 3977213"/>
                        <a:gd name="connsiteY9-118" fmla="*/ 2902209 h 3010131"/>
                        <a:gd name="connsiteX0-119" fmla="*/ 3373 w 3977213"/>
                        <a:gd name="connsiteY0-120" fmla="*/ 2902209 h 3010131"/>
                        <a:gd name="connsiteX1-121" fmla="*/ 734766 w 3977213"/>
                        <a:gd name="connsiteY1-122" fmla="*/ 613875 h 3010131"/>
                        <a:gd name="connsiteX2-123" fmla="*/ 3332067 w 3977213"/>
                        <a:gd name="connsiteY2-124" fmla="*/ 720552 h 3010131"/>
                        <a:gd name="connsiteX3-125" fmla="*/ 3967723 w 3977213"/>
                        <a:gd name="connsiteY3-126" fmla="*/ 3010131 h 3010131"/>
                        <a:gd name="connsiteX4-127" fmla="*/ 3175366 w 3977213"/>
                        <a:gd name="connsiteY4-128" fmla="*/ 2796763 h 3010131"/>
                        <a:gd name="connsiteX5-129" fmla="*/ 2894933 w 3977213"/>
                        <a:gd name="connsiteY5-130" fmla="*/ 1534645 h 3010131"/>
                        <a:gd name="connsiteX6-131" fmla="*/ 2032990 w 3977213"/>
                        <a:gd name="connsiteY6-132" fmla="*/ 718814 h 3010131"/>
                        <a:gd name="connsiteX7-133" fmla="*/ 1148983 w 3977213"/>
                        <a:gd name="connsiteY7-134" fmla="*/ 1439391 h 3010131"/>
                        <a:gd name="connsiteX8-135" fmla="*/ 799952 w 3977213"/>
                        <a:gd name="connsiteY8-136" fmla="*/ 2778116 h 3010131"/>
                        <a:gd name="connsiteX9-137" fmla="*/ 3373 w 3977213"/>
                        <a:gd name="connsiteY9-138" fmla="*/ 2902209 h 3010131"/>
                        <a:gd name="connsiteX0-139" fmla="*/ 3791 w 3974761"/>
                        <a:gd name="connsiteY0-140" fmla="*/ 2679097 h 2787019"/>
                        <a:gd name="connsiteX1-141" fmla="*/ 735184 w 3974761"/>
                        <a:gd name="connsiteY1-142" fmla="*/ 390763 h 2787019"/>
                        <a:gd name="connsiteX2-143" fmla="*/ 3199320 w 3974761"/>
                        <a:gd name="connsiteY2-144" fmla="*/ 568461 h 2787019"/>
                        <a:gd name="connsiteX3-145" fmla="*/ 3968141 w 3974761"/>
                        <a:gd name="connsiteY3-146" fmla="*/ 2787019 h 2787019"/>
                        <a:gd name="connsiteX4-147" fmla="*/ 3175784 w 3974761"/>
                        <a:gd name="connsiteY4-148" fmla="*/ 2573651 h 2787019"/>
                        <a:gd name="connsiteX5-149" fmla="*/ 2895351 w 3974761"/>
                        <a:gd name="connsiteY5-150" fmla="*/ 1311533 h 2787019"/>
                        <a:gd name="connsiteX6-151" fmla="*/ 2033408 w 3974761"/>
                        <a:gd name="connsiteY6-152" fmla="*/ 495702 h 2787019"/>
                        <a:gd name="connsiteX7-153" fmla="*/ 1149401 w 3974761"/>
                        <a:gd name="connsiteY7-154" fmla="*/ 1216279 h 2787019"/>
                        <a:gd name="connsiteX8-155" fmla="*/ 800370 w 3974761"/>
                        <a:gd name="connsiteY8-156" fmla="*/ 2555004 h 2787019"/>
                        <a:gd name="connsiteX9-157" fmla="*/ 3791 w 3974761"/>
                        <a:gd name="connsiteY9-158" fmla="*/ 2679097 h 2787019"/>
                        <a:gd name="connsiteX0-159" fmla="*/ 2327 w 3974091"/>
                        <a:gd name="connsiteY0-160" fmla="*/ 2456735 h 2564657"/>
                        <a:gd name="connsiteX1-161" fmla="*/ 911273 w 3974091"/>
                        <a:gd name="connsiteY1-162" fmla="*/ 221667 h 2564657"/>
                        <a:gd name="connsiteX2-163" fmla="*/ 3197856 w 3974091"/>
                        <a:gd name="connsiteY2-164" fmla="*/ 346099 h 2564657"/>
                        <a:gd name="connsiteX3-165" fmla="*/ 3966677 w 3974091"/>
                        <a:gd name="connsiteY3-166" fmla="*/ 2564657 h 2564657"/>
                        <a:gd name="connsiteX4-167" fmla="*/ 3174320 w 3974091"/>
                        <a:gd name="connsiteY4-168" fmla="*/ 2351289 h 2564657"/>
                        <a:gd name="connsiteX5-169" fmla="*/ 2893887 w 3974091"/>
                        <a:gd name="connsiteY5-170" fmla="*/ 1089171 h 2564657"/>
                        <a:gd name="connsiteX6-171" fmla="*/ 2031944 w 3974091"/>
                        <a:gd name="connsiteY6-172" fmla="*/ 273340 h 2564657"/>
                        <a:gd name="connsiteX7-173" fmla="*/ 1147937 w 3974091"/>
                        <a:gd name="connsiteY7-174" fmla="*/ 993917 h 2564657"/>
                        <a:gd name="connsiteX8-175" fmla="*/ 798906 w 3974091"/>
                        <a:gd name="connsiteY8-176" fmla="*/ 2332642 h 2564657"/>
                        <a:gd name="connsiteX9-177" fmla="*/ 2327 w 3974091"/>
                        <a:gd name="connsiteY9-178" fmla="*/ 2456735 h 2564657"/>
                        <a:gd name="connsiteX0-179" fmla="*/ 2297 w 3973444"/>
                        <a:gd name="connsiteY0-180" fmla="*/ 2495233 h 2603155"/>
                        <a:gd name="connsiteX1-181" fmla="*/ 911243 w 3973444"/>
                        <a:gd name="connsiteY1-182" fmla="*/ 260165 h 2603155"/>
                        <a:gd name="connsiteX2-183" fmla="*/ 3162315 w 3973444"/>
                        <a:gd name="connsiteY2-184" fmla="*/ 307358 h 2603155"/>
                        <a:gd name="connsiteX3-185" fmla="*/ 3966647 w 3973444"/>
                        <a:gd name="connsiteY3-186" fmla="*/ 2603155 h 2603155"/>
                        <a:gd name="connsiteX4-187" fmla="*/ 3174290 w 3973444"/>
                        <a:gd name="connsiteY4-188" fmla="*/ 2389787 h 2603155"/>
                        <a:gd name="connsiteX5-189" fmla="*/ 2893857 w 3973444"/>
                        <a:gd name="connsiteY5-190" fmla="*/ 1127669 h 2603155"/>
                        <a:gd name="connsiteX6-191" fmla="*/ 2031914 w 3973444"/>
                        <a:gd name="connsiteY6-192" fmla="*/ 311838 h 2603155"/>
                        <a:gd name="connsiteX7-193" fmla="*/ 1147907 w 3973444"/>
                        <a:gd name="connsiteY7-194" fmla="*/ 1032415 h 2603155"/>
                        <a:gd name="connsiteX8-195" fmla="*/ 798876 w 3973444"/>
                        <a:gd name="connsiteY8-196" fmla="*/ 2371140 h 2603155"/>
                        <a:gd name="connsiteX9-197" fmla="*/ 2297 w 3973444"/>
                        <a:gd name="connsiteY9-198" fmla="*/ 2495233 h 2603155"/>
                        <a:gd name="connsiteX0-199" fmla="*/ 2438 w 3973654"/>
                        <a:gd name="connsiteY0-200" fmla="*/ 2516084 h 2624006"/>
                        <a:gd name="connsiteX1-201" fmla="*/ 884751 w 3973654"/>
                        <a:gd name="connsiteY1-202" fmla="*/ 246687 h 2624006"/>
                        <a:gd name="connsiteX2-203" fmla="*/ 3162456 w 3973654"/>
                        <a:gd name="connsiteY2-204" fmla="*/ 328209 h 2624006"/>
                        <a:gd name="connsiteX3-205" fmla="*/ 3966788 w 3973654"/>
                        <a:gd name="connsiteY3-206" fmla="*/ 2624006 h 2624006"/>
                        <a:gd name="connsiteX4-207" fmla="*/ 3174431 w 3973654"/>
                        <a:gd name="connsiteY4-208" fmla="*/ 2410638 h 2624006"/>
                        <a:gd name="connsiteX5-209" fmla="*/ 2893998 w 3973654"/>
                        <a:gd name="connsiteY5-210" fmla="*/ 1148520 h 2624006"/>
                        <a:gd name="connsiteX6-211" fmla="*/ 2032055 w 3973654"/>
                        <a:gd name="connsiteY6-212" fmla="*/ 332689 h 2624006"/>
                        <a:gd name="connsiteX7-213" fmla="*/ 1148048 w 3973654"/>
                        <a:gd name="connsiteY7-214" fmla="*/ 1053266 h 2624006"/>
                        <a:gd name="connsiteX8-215" fmla="*/ 799017 w 3973654"/>
                        <a:gd name="connsiteY8-216" fmla="*/ 2391991 h 2624006"/>
                        <a:gd name="connsiteX9-217" fmla="*/ 2438 w 3973654"/>
                        <a:gd name="connsiteY9-218" fmla="*/ 2516084 h 2624006"/>
                        <a:gd name="connsiteX0-219" fmla="*/ 1754 w 3972550"/>
                        <a:gd name="connsiteY0-220" fmla="*/ 2614478 h 2722400"/>
                        <a:gd name="connsiteX1-221" fmla="*/ 1052743 w 3972550"/>
                        <a:gd name="connsiteY1-222" fmla="*/ 199186 h 2722400"/>
                        <a:gd name="connsiteX2-223" fmla="*/ 3161772 w 3972550"/>
                        <a:gd name="connsiteY2-224" fmla="*/ 426603 h 2722400"/>
                        <a:gd name="connsiteX3-225" fmla="*/ 3966104 w 3972550"/>
                        <a:gd name="connsiteY3-226" fmla="*/ 2722400 h 2722400"/>
                        <a:gd name="connsiteX4-227" fmla="*/ 3173747 w 3972550"/>
                        <a:gd name="connsiteY4-228" fmla="*/ 2509032 h 2722400"/>
                        <a:gd name="connsiteX5-229" fmla="*/ 2893314 w 3972550"/>
                        <a:gd name="connsiteY5-230" fmla="*/ 1246914 h 2722400"/>
                        <a:gd name="connsiteX6-231" fmla="*/ 2031371 w 3972550"/>
                        <a:gd name="connsiteY6-232" fmla="*/ 431083 h 2722400"/>
                        <a:gd name="connsiteX7-233" fmla="*/ 1147364 w 3972550"/>
                        <a:gd name="connsiteY7-234" fmla="*/ 1151660 h 2722400"/>
                        <a:gd name="connsiteX8-235" fmla="*/ 798333 w 3972550"/>
                        <a:gd name="connsiteY8-236" fmla="*/ 2490385 h 2722400"/>
                        <a:gd name="connsiteX9-237" fmla="*/ 1754 w 3972550"/>
                        <a:gd name="connsiteY9-238" fmla="*/ 2614478 h 2722400"/>
                        <a:gd name="connsiteX0-239" fmla="*/ 1724 w 3971729"/>
                        <a:gd name="connsiteY0-240" fmla="*/ 2632079 h 2740001"/>
                        <a:gd name="connsiteX1-241" fmla="*/ 1052713 w 3971729"/>
                        <a:gd name="connsiteY1-242" fmla="*/ 216787 h 2740001"/>
                        <a:gd name="connsiteX2-243" fmla="*/ 3099598 w 3971729"/>
                        <a:gd name="connsiteY2-244" fmla="*/ 401294 h 2740001"/>
                        <a:gd name="connsiteX3-245" fmla="*/ 3966074 w 3971729"/>
                        <a:gd name="connsiteY3-246" fmla="*/ 2740001 h 2740001"/>
                        <a:gd name="connsiteX4-247" fmla="*/ 3173717 w 3971729"/>
                        <a:gd name="connsiteY4-248" fmla="*/ 2526633 h 2740001"/>
                        <a:gd name="connsiteX5-249" fmla="*/ 2893284 w 3971729"/>
                        <a:gd name="connsiteY5-250" fmla="*/ 1264515 h 2740001"/>
                        <a:gd name="connsiteX6-251" fmla="*/ 2031341 w 3971729"/>
                        <a:gd name="connsiteY6-252" fmla="*/ 448684 h 2740001"/>
                        <a:gd name="connsiteX7-253" fmla="*/ 1147334 w 3971729"/>
                        <a:gd name="connsiteY7-254" fmla="*/ 1169261 h 2740001"/>
                        <a:gd name="connsiteX8-255" fmla="*/ 798303 w 3971729"/>
                        <a:gd name="connsiteY8-256" fmla="*/ 2507986 h 2740001"/>
                        <a:gd name="connsiteX9-257" fmla="*/ 1724 w 3971729"/>
                        <a:gd name="connsiteY9-258" fmla="*/ 2632079 h 2740001"/>
                        <a:gd name="connsiteX0-259" fmla="*/ 1724 w 3971729"/>
                        <a:gd name="connsiteY0-260" fmla="*/ 2632079 h 2740001"/>
                        <a:gd name="connsiteX1-261" fmla="*/ 1052713 w 3971729"/>
                        <a:gd name="connsiteY1-262" fmla="*/ 216787 h 2740001"/>
                        <a:gd name="connsiteX2-263" fmla="*/ 3099598 w 3971729"/>
                        <a:gd name="connsiteY2-264" fmla="*/ 401294 h 2740001"/>
                        <a:gd name="connsiteX3-265" fmla="*/ 3966074 w 3971729"/>
                        <a:gd name="connsiteY3-266" fmla="*/ 2740001 h 2740001"/>
                        <a:gd name="connsiteX4-267" fmla="*/ 3182595 w 3971729"/>
                        <a:gd name="connsiteY4-268" fmla="*/ 2578126 h 2740001"/>
                        <a:gd name="connsiteX5-269" fmla="*/ 2893284 w 3971729"/>
                        <a:gd name="connsiteY5-270" fmla="*/ 1264515 h 2740001"/>
                        <a:gd name="connsiteX6-271" fmla="*/ 2031341 w 3971729"/>
                        <a:gd name="connsiteY6-272" fmla="*/ 448684 h 2740001"/>
                        <a:gd name="connsiteX7-273" fmla="*/ 1147334 w 3971729"/>
                        <a:gd name="connsiteY7-274" fmla="*/ 1169261 h 2740001"/>
                        <a:gd name="connsiteX8-275" fmla="*/ 798303 w 3971729"/>
                        <a:gd name="connsiteY8-276" fmla="*/ 2507986 h 2740001"/>
                        <a:gd name="connsiteX9-277" fmla="*/ 1724 w 3971729"/>
                        <a:gd name="connsiteY9-278" fmla="*/ 2632079 h 2740001"/>
                        <a:gd name="connsiteX0-279" fmla="*/ 1724 w 3962876"/>
                        <a:gd name="connsiteY0-280" fmla="*/ 2629270 h 2678609"/>
                        <a:gd name="connsiteX1-281" fmla="*/ 1052713 w 3962876"/>
                        <a:gd name="connsiteY1-282" fmla="*/ 213978 h 2678609"/>
                        <a:gd name="connsiteX2-283" fmla="*/ 3099598 w 3962876"/>
                        <a:gd name="connsiteY2-284" fmla="*/ 398485 h 2678609"/>
                        <a:gd name="connsiteX3-285" fmla="*/ 3957136 w 3962876"/>
                        <a:gd name="connsiteY3-286" fmla="*/ 2678609 h 2678609"/>
                        <a:gd name="connsiteX4-287" fmla="*/ 3182595 w 3962876"/>
                        <a:gd name="connsiteY4-288" fmla="*/ 2575317 h 2678609"/>
                        <a:gd name="connsiteX5-289" fmla="*/ 2893284 w 3962876"/>
                        <a:gd name="connsiteY5-290" fmla="*/ 1261706 h 2678609"/>
                        <a:gd name="connsiteX6-291" fmla="*/ 2031341 w 3962876"/>
                        <a:gd name="connsiteY6-292" fmla="*/ 445875 h 2678609"/>
                        <a:gd name="connsiteX7-293" fmla="*/ 1147334 w 3962876"/>
                        <a:gd name="connsiteY7-294" fmla="*/ 1166452 h 2678609"/>
                        <a:gd name="connsiteX8-295" fmla="*/ 798303 w 3962876"/>
                        <a:gd name="connsiteY8-296" fmla="*/ 2505177 h 2678609"/>
                        <a:gd name="connsiteX9-297" fmla="*/ 1724 w 3962876"/>
                        <a:gd name="connsiteY9-298" fmla="*/ 2629270 h 2678609"/>
                        <a:gd name="connsiteX0-299" fmla="*/ 1724 w 3962876"/>
                        <a:gd name="connsiteY0-300" fmla="*/ 2629270 h 2678609"/>
                        <a:gd name="connsiteX1-301" fmla="*/ 1052713 w 3962876"/>
                        <a:gd name="connsiteY1-302" fmla="*/ 213978 h 2678609"/>
                        <a:gd name="connsiteX2-303" fmla="*/ 3099598 w 3962876"/>
                        <a:gd name="connsiteY2-304" fmla="*/ 398485 h 2678609"/>
                        <a:gd name="connsiteX3-305" fmla="*/ 3957136 w 3962876"/>
                        <a:gd name="connsiteY3-306" fmla="*/ 2678609 h 2678609"/>
                        <a:gd name="connsiteX4-307" fmla="*/ 3173656 w 3962876"/>
                        <a:gd name="connsiteY4-308" fmla="*/ 2483259 h 2678609"/>
                        <a:gd name="connsiteX5-309" fmla="*/ 2893284 w 3962876"/>
                        <a:gd name="connsiteY5-310" fmla="*/ 1261706 h 2678609"/>
                        <a:gd name="connsiteX6-311" fmla="*/ 2031341 w 3962876"/>
                        <a:gd name="connsiteY6-312" fmla="*/ 445875 h 2678609"/>
                        <a:gd name="connsiteX7-313" fmla="*/ 1147334 w 3962876"/>
                        <a:gd name="connsiteY7-314" fmla="*/ 1166452 h 2678609"/>
                        <a:gd name="connsiteX8-315" fmla="*/ 798303 w 3962876"/>
                        <a:gd name="connsiteY8-316" fmla="*/ 2505177 h 2678609"/>
                        <a:gd name="connsiteX9-317" fmla="*/ 1724 w 3962876"/>
                        <a:gd name="connsiteY9-318" fmla="*/ 2629270 h 2678609"/>
                        <a:gd name="connsiteX0-319" fmla="*/ 1724 w 3962876"/>
                        <a:gd name="connsiteY0-320" fmla="*/ 2624926 h 2624926"/>
                        <a:gd name="connsiteX1-321" fmla="*/ 1052713 w 3962876"/>
                        <a:gd name="connsiteY1-322" fmla="*/ 209634 h 2624926"/>
                        <a:gd name="connsiteX2-323" fmla="*/ 3099598 w 3962876"/>
                        <a:gd name="connsiteY2-324" fmla="*/ 394141 h 2624926"/>
                        <a:gd name="connsiteX3-325" fmla="*/ 3957136 w 3962876"/>
                        <a:gd name="connsiteY3-326" fmla="*/ 2582207 h 2624926"/>
                        <a:gd name="connsiteX4-327" fmla="*/ 3173656 w 3962876"/>
                        <a:gd name="connsiteY4-328" fmla="*/ 2478915 h 2624926"/>
                        <a:gd name="connsiteX5-329" fmla="*/ 2893284 w 3962876"/>
                        <a:gd name="connsiteY5-330" fmla="*/ 1257362 h 2624926"/>
                        <a:gd name="connsiteX6-331" fmla="*/ 2031341 w 3962876"/>
                        <a:gd name="connsiteY6-332" fmla="*/ 441531 h 2624926"/>
                        <a:gd name="connsiteX7-333" fmla="*/ 1147334 w 3962876"/>
                        <a:gd name="connsiteY7-334" fmla="*/ 1162108 h 2624926"/>
                        <a:gd name="connsiteX8-335" fmla="*/ 798303 w 3962876"/>
                        <a:gd name="connsiteY8-336" fmla="*/ 2500833 h 2624926"/>
                        <a:gd name="connsiteX9-337" fmla="*/ 1724 w 3962876"/>
                        <a:gd name="connsiteY9-338" fmla="*/ 2624926 h 2624926"/>
                        <a:gd name="connsiteX0-339" fmla="*/ 1724 w 3962876"/>
                        <a:gd name="connsiteY0-340" fmla="*/ 2624926 h 2624926"/>
                        <a:gd name="connsiteX1-341" fmla="*/ 1052713 w 3962876"/>
                        <a:gd name="connsiteY1-342" fmla="*/ 209634 h 2624926"/>
                        <a:gd name="connsiteX2-343" fmla="*/ 3099598 w 3962876"/>
                        <a:gd name="connsiteY2-344" fmla="*/ 394141 h 2624926"/>
                        <a:gd name="connsiteX3-345" fmla="*/ 3957136 w 3962876"/>
                        <a:gd name="connsiteY3-346" fmla="*/ 2582207 h 2624926"/>
                        <a:gd name="connsiteX4-347" fmla="*/ 3173656 w 3962876"/>
                        <a:gd name="connsiteY4-348" fmla="*/ 2478915 h 2624926"/>
                        <a:gd name="connsiteX5-349" fmla="*/ 2893284 w 3962876"/>
                        <a:gd name="connsiteY5-350" fmla="*/ 1257362 h 2624926"/>
                        <a:gd name="connsiteX6-351" fmla="*/ 2031341 w 3962876"/>
                        <a:gd name="connsiteY6-352" fmla="*/ 441531 h 2624926"/>
                        <a:gd name="connsiteX7-353" fmla="*/ 1147334 w 3962876"/>
                        <a:gd name="connsiteY7-354" fmla="*/ 1162108 h 2624926"/>
                        <a:gd name="connsiteX8-355" fmla="*/ 798303 w 3962876"/>
                        <a:gd name="connsiteY8-356" fmla="*/ 2500833 h 2624926"/>
                        <a:gd name="connsiteX9-357" fmla="*/ 1724 w 3962876"/>
                        <a:gd name="connsiteY9-358" fmla="*/ 2624926 h 2624926"/>
                        <a:gd name="connsiteX0-359" fmla="*/ 1606 w 3962675"/>
                        <a:gd name="connsiteY0-360" fmla="*/ 2579158 h 2579158"/>
                        <a:gd name="connsiteX1-361" fmla="*/ 1097289 w 3962675"/>
                        <a:gd name="connsiteY1-362" fmla="*/ 230817 h 2579158"/>
                        <a:gd name="connsiteX2-363" fmla="*/ 3099480 w 3962675"/>
                        <a:gd name="connsiteY2-364" fmla="*/ 348373 h 2579158"/>
                        <a:gd name="connsiteX3-365" fmla="*/ 3957018 w 3962675"/>
                        <a:gd name="connsiteY3-366" fmla="*/ 2536439 h 2579158"/>
                        <a:gd name="connsiteX4-367" fmla="*/ 3173538 w 3962675"/>
                        <a:gd name="connsiteY4-368" fmla="*/ 2433147 h 2579158"/>
                        <a:gd name="connsiteX5-369" fmla="*/ 2893166 w 3962675"/>
                        <a:gd name="connsiteY5-370" fmla="*/ 1211594 h 2579158"/>
                        <a:gd name="connsiteX6-371" fmla="*/ 2031223 w 3962675"/>
                        <a:gd name="connsiteY6-372" fmla="*/ 395763 h 2579158"/>
                        <a:gd name="connsiteX7-373" fmla="*/ 1147216 w 3962675"/>
                        <a:gd name="connsiteY7-374" fmla="*/ 1116340 h 2579158"/>
                        <a:gd name="connsiteX8-375" fmla="*/ 798185 w 3962675"/>
                        <a:gd name="connsiteY8-376" fmla="*/ 2455065 h 2579158"/>
                        <a:gd name="connsiteX9-377" fmla="*/ 1606 w 3962675"/>
                        <a:gd name="connsiteY9-378" fmla="*/ 2579158 h 2579158"/>
                        <a:gd name="connsiteX0-379" fmla="*/ 1606 w 3847816"/>
                        <a:gd name="connsiteY0-380" fmla="*/ 2578284 h 2578284"/>
                        <a:gd name="connsiteX1-381" fmla="*/ 1097289 w 3847816"/>
                        <a:gd name="connsiteY1-382" fmla="*/ 229943 h 2578284"/>
                        <a:gd name="connsiteX2-383" fmla="*/ 3099480 w 3847816"/>
                        <a:gd name="connsiteY2-384" fmla="*/ 347499 h 2578284"/>
                        <a:gd name="connsiteX3-385" fmla="*/ 3840815 w 3847816"/>
                        <a:gd name="connsiteY3-386" fmla="*/ 2518827 h 2578284"/>
                        <a:gd name="connsiteX4-387" fmla="*/ 3173538 w 3847816"/>
                        <a:gd name="connsiteY4-388" fmla="*/ 2432273 h 2578284"/>
                        <a:gd name="connsiteX5-389" fmla="*/ 2893166 w 3847816"/>
                        <a:gd name="connsiteY5-390" fmla="*/ 1210720 h 2578284"/>
                        <a:gd name="connsiteX6-391" fmla="*/ 2031223 w 3847816"/>
                        <a:gd name="connsiteY6-392" fmla="*/ 394889 h 2578284"/>
                        <a:gd name="connsiteX7-393" fmla="*/ 1147216 w 3847816"/>
                        <a:gd name="connsiteY7-394" fmla="*/ 1115466 h 2578284"/>
                        <a:gd name="connsiteX8-395" fmla="*/ 798185 w 3847816"/>
                        <a:gd name="connsiteY8-396" fmla="*/ 2454191 h 2578284"/>
                        <a:gd name="connsiteX9-397" fmla="*/ 1606 w 3847816"/>
                        <a:gd name="connsiteY9-398" fmla="*/ 2578284 h 2578284"/>
                        <a:gd name="connsiteX0-399" fmla="*/ 1938 w 3714069"/>
                        <a:gd name="connsiteY0-400" fmla="*/ 2578284 h 2578284"/>
                        <a:gd name="connsiteX1-401" fmla="*/ 963542 w 3714069"/>
                        <a:gd name="connsiteY1-402" fmla="*/ 229943 h 2578284"/>
                        <a:gd name="connsiteX2-403" fmla="*/ 2965733 w 3714069"/>
                        <a:gd name="connsiteY2-404" fmla="*/ 347499 h 2578284"/>
                        <a:gd name="connsiteX3-405" fmla="*/ 3707068 w 3714069"/>
                        <a:gd name="connsiteY3-406" fmla="*/ 2518827 h 2578284"/>
                        <a:gd name="connsiteX4-407" fmla="*/ 3039791 w 3714069"/>
                        <a:gd name="connsiteY4-408" fmla="*/ 2432273 h 2578284"/>
                        <a:gd name="connsiteX5-409" fmla="*/ 2759419 w 3714069"/>
                        <a:gd name="connsiteY5-410" fmla="*/ 1210720 h 2578284"/>
                        <a:gd name="connsiteX6-411" fmla="*/ 1897476 w 3714069"/>
                        <a:gd name="connsiteY6-412" fmla="*/ 394889 h 2578284"/>
                        <a:gd name="connsiteX7-413" fmla="*/ 1013469 w 3714069"/>
                        <a:gd name="connsiteY7-414" fmla="*/ 1115466 h 2578284"/>
                        <a:gd name="connsiteX8-415" fmla="*/ 664438 w 3714069"/>
                        <a:gd name="connsiteY8-416" fmla="*/ 2454191 h 2578284"/>
                        <a:gd name="connsiteX9-417" fmla="*/ 1938 w 3714069"/>
                        <a:gd name="connsiteY9-418" fmla="*/ 2578284 h 2578284"/>
                        <a:gd name="connsiteX0-419" fmla="*/ 1815 w 3711465"/>
                        <a:gd name="connsiteY0-420" fmla="*/ 2633321 h 2633321"/>
                        <a:gd name="connsiteX1-421" fmla="*/ 963419 w 3711465"/>
                        <a:gd name="connsiteY1-422" fmla="*/ 284980 h 2633321"/>
                        <a:gd name="connsiteX2-423" fmla="*/ 2742143 w 3711465"/>
                        <a:gd name="connsiteY2-424" fmla="*/ 293741 h 2633321"/>
                        <a:gd name="connsiteX3-425" fmla="*/ 3706945 w 3711465"/>
                        <a:gd name="connsiteY3-426" fmla="*/ 2573864 h 2633321"/>
                        <a:gd name="connsiteX4-427" fmla="*/ 3039668 w 3711465"/>
                        <a:gd name="connsiteY4-428" fmla="*/ 2487310 h 2633321"/>
                        <a:gd name="connsiteX5-429" fmla="*/ 2759296 w 3711465"/>
                        <a:gd name="connsiteY5-430" fmla="*/ 1265757 h 2633321"/>
                        <a:gd name="connsiteX6-431" fmla="*/ 1897353 w 3711465"/>
                        <a:gd name="connsiteY6-432" fmla="*/ 449926 h 2633321"/>
                        <a:gd name="connsiteX7-433" fmla="*/ 1013346 w 3711465"/>
                        <a:gd name="connsiteY7-434" fmla="*/ 1170503 h 2633321"/>
                        <a:gd name="connsiteX8-435" fmla="*/ 664315 w 3711465"/>
                        <a:gd name="connsiteY8-436" fmla="*/ 2509228 h 2633321"/>
                        <a:gd name="connsiteX9-437" fmla="*/ 1815 w 3711465"/>
                        <a:gd name="connsiteY9-438" fmla="*/ 2633321 h 2633321"/>
                        <a:gd name="connsiteX0-439" fmla="*/ 1815 w 3711465"/>
                        <a:gd name="connsiteY0-440" fmla="*/ 2614563 h 2614563"/>
                        <a:gd name="connsiteX1-441" fmla="*/ 963419 w 3711465"/>
                        <a:gd name="connsiteY1-442" fmla="*/ 299698 h 2614563"/>
                        <a:gd name="connsiteX2-443" fmla="*/ 2742143 w 3711465"/>
                        <a:gd name="connsiteY2-444" fmla="*/ 274983 h 2614563"/>
                        <a:gd name="connsiteX3-445" fmla="*/ 3706945 w 3711465"/>
                        <a:gd name="connsiteY3-446" fmla="*/ 2555106 h 2614563"/>
                        <a:gd name="connsiteX4-447" fmla="*/ 3039668 w 3711465"/>
                        <a:gd name="connsiteY4-448" fmla="*/ 2468552 h 2614563"/>
                        <a:gd name="connsiteX5-449" fmla="*/ 2759296 w 3711465"/>
                        <a:gd name="connsiteY5-450" fmla="*/ 1246999 h 2614563"/>
                        <a:gd name="connsiteX6-451" fmla="*/ 1897353 w 3711465"/>
                        <a:gd name="connsiteY6-452" fmla="*/ 431168 h 2614563"/>
                        <a:gd name="connsiteX7-453" fmla="*/ 1013346 w 3711465"/>
                        <a:gd name="connsiteY7-454" fmla="*/ 1151745 h 2614563"/>
                        <a:gd name="connsiteX8-455" fmla="*/ 664315 w 3711465"/>
                        <a:gd name="connsiteY8-456" fmla="*/ 2490470 h 2614563"/>
                        <a:gd name="connsiteX9-457" fmla="*/ 1815 w 3711465"/>
                        <a:gd name="connsiteY9-458" fmla="*/ 2614563 h 2614563"/>
                        <a:gd name="connsiteX0-459" fmla="*/ 1815 w 3711465"/>
                        <a:gd name="connsiteY0-460" fmla="*/ 2579050 h 2579050"/>
                        <a:gd name="connsiteX1-461" fmla="*/ 963419 w 3711465"/>
                        <a:gd name="connsiteY1-462" fmla="*/ 297660 h 2579050"/>
                        <a:gd name="connsiteX2-463" fmla="*/ 2742143 w 3711465"/>
                        <a:gd name="connsiteY2-464" fmla="*/ 272945 h 2579050"/>
                        <a:gd name="connsiteX3-465" fmla="*/ 3706945 w 3711465"/>
                        <a:gd name="connsiteY3-466" fmla="*/ 2553068 h 2579050"/>
                        <a:gd name="connsiteX4-467" fmla="*/ 3039668 w 3711465"/>
                        <a:gd name="connsiteY4-468" fmla="*/ 2466514 h 2579050"/>
                        <a:gd name="connsiteX5-469" fmla="*/ 2759296 w 3711465"/>
                        <a:gd name="connsiteY5-470" fmla="*/ 1244961 h 2579050"/>
                        <a:gd name="connsiteX6-471" fmla="*/ 1897353 w 3711465"/>
                        <a:gd name="connsiteY6-472" fmla="*/ 429130 h 2579050"/>
                        <a:gd name="connsiteX7-473" fmla="*/ 1013346 w 3711465"/>
                        <a:gd name="connsiteY7-474" fmla="*/ 1149707 h 2579050"/>
                        <a:gd name="connsiteX8-475" fmla="*/ 664315 w 3711465"/>
                        <a:gd name="connsiteY8-476" fmla="*/ 2488432 h 2579050"/>
                        <a:gd name="connsiteX9-477" fmla="*/ 1815 w 3711465"/>
                        <a:gd name="connsiteY9-478" fmla="*/ 2579050 h 25790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3711465" h="2579050">
                          <a:moveTo>
                            <a:pt x="1815" y="2579050"/>
                          </a:moveTo>
                          <a:cubicBezTo>
                            <a:pt x="-35386" y="1698438"/>
                            <a:pt x="506698" y="682011"/>
                            <a:pt x="963419" y="297660"/>
                          </a:cubicBezTo>
                          <a:cubicBezTo>
                            <a:pt x="1420140" y="-86691"/>
                            <a:pt x="2284889" y="-102956"/>
                            <a:pt x="2742143" y="272945"/>
                          </a:cubicBezTo>
                          <a:cubicBezTo>
                            <a:pt x="3199397" y="648846"/>
                            <a:pt x="3767941" y="1694467"/>
                            <a:pt x="3706945" y="2553068"/>
                          </a:cubicBezTo>
                          <a:cubicBezTo>
                            <a:pt x="3445785" y="2499110"/>
                            <a:pt x="3300828" y="2520472"/>
                            <a:pt x="3039668" y="2466514"/>
                          </a:cubicBezTo>
                          <a:cubicBezTo>
                            <a:pt x="3059858" y="2004593"/>
                            <a:pt x="2949682" y="1584525"/>
                            <a:pt x="2759296" y="1244961"/>
                          </a:cubicBezTo>
                          <a:cubicBezTo>
                            <a:pt x="2568910" y="905397"/>
                            <a:pt x="2142477" y="442047"/>
                            <a:pt x="1897353" y="429130"/>
                          </a:cubicBezTo>
                          <a:cubicBezTo>
                            <a:pt x="1652229" y="416213"/>
                            <a:pt x="1184821" y="847919"/>
                            <a:pt x="1013346" y="1149707"/>
                          </a:cubicBezTo>
                          <a:cubicBezTo>
                            <a:pt x="823407" y="1495589"/>
                            <a:pt x="651832" y="2008126"/>
                            <a:pt x="664315" y="2488432"/>
                          </a:cubicBezTo>
                          <a:lnTo>
                            <a:pt x="1815" y="2579050"/>
                          </a:ln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grpSp>
                  <p:nvGrpSpPr>
                    <p:cNvPr id="169" name="Group 168"/>
                    <p:cNvGrpSpPr/>
                    <p:nvPr/>
                  </p:nvGrpSpPr>
                  <p:grpSpPr>
                    <a:xfrm>
                      <a:off x="4251960" y="1913255"/>
                      <a:ext cx="3687445" cy="2813685"/>
                      <a:chOff x="3154257" y="1913617"/>
                      <a:chExt cx="3687770" cy="2813723"/>
                    </a:xfrm>
                  </p:grpSpPr>
                  <p:grpSp>
                    <p:nvGrpSpPr>
                      <p:cNvPr id="170" name="Group 169"/>
                      <p:cNvGrpSpPr/>
                      <p:nvPr/>
                    </p:nvGrpSpPr>
                    <p:grpSpPr>
                      <a:xfrm>
                        <a:off x="3154257" y="1918229"/>
                        <a:ext cx="1891285" cy="2809111"/>
                        <a:chOff x="3154257" y="1918229"/>
                        <a:chExt cx="1891285" cy="2809111"/>
                      </a:xfrm>
                    </p:grpSpPr>
                    <p:grpSp>
                      <p:nvGrpSpPr>
                        <p:cNvPr id="211" name="Group 210"/>
                        <p:cNvGrpSpPr/>
                        <p:nvPr/>
                      </p:nvGrpSpPr>
                      <p:grpSpPr>
                        <a:xfrm rot="21364643">
                          <a:off x="3154257" y="1918229"/>
                          <a:ext cx="637226" cy="670091"/>
                          <a:chOff x="1706479" y="2595904"/>
                          <a:chExt cx="637226" cy="670091"/>
                        </a:xfrm>
                      </p:grpSpPr>
                      <p:grpSp>
                        <p:nvGrpSpPr>
                          <p:cNvPr id="233" name="Group 232"/>
                          <p:cNvGrpSpPr/>
                          <p:nvPr/>
                        </p:nvGrpSpPr>
                        <p:grpSpPr>
                          <a:xfrm rot="21419597">
                            <a:off x="1706479" y="2595904"/>
                            <a:ext cx="637226" cy="670091"/>
                            <a:chOff x="3537752" y="930136"/>
                            <a:chExt cx="843378" cy="1003177"/>
                          </a:xfrm>
                        </p:grpSpPr>
                        <p:grpSp>
                          <p:nvGrpSpPr>
                            <p:cNvPr id="240" name="Group 239"/>
                            <p:cNvGrpSpPr/>
                            <p:nvPr/>
                          </p:nvGrpSpPr>
                          <p:grpSpPr>
                            <a:xfrm>
                              <a:off x="3537752" y="930136"/>
                              <a:ext cx="843378" cy="1003177"/>
                              <a:chOff x="3537752" y="930136"/>
                              <a:chExt cx="843378" cy="1003177"/>
                            </a:xfrm>
                          </p:grpSpPr>
                          <p:grpSp>
                            <p:nvGrpSpPr>
                              <p:cNvPr id="244" name="Group 243"/>
                              <p:cNvGrpSpPr/>
                              <p:nvPr/>
                            </p:nvGrpSpPr>
                            <p:grpSpPr>
                              <a:xfrm>
                                <a:off x="3537752" y="930136"/>
                                <a:ext cx="843378" cy="1003177"/>
                                <a:chOff x="3537752" y="930136"/>
                                <a:chExt cx="843378" cy="1003177"/>
                              </a:xfrm>
                            </p:grpSpPr>
                            <p:grpSp>
                              <p:nvGrpSpPr>
                                <p:cNvPr id="246" name="Group 245"/>
                                <p:cNvGrpSpPr/>
                                <p:nvPr/>
                              </p:nvGrpSpPr>
                              <p:grpSpPr>
                                <a:xfrm>
                                  <a:off x="3537752" y="930136"/>
                                  <a:ext cx="843378" cy="1003177"/>
                                  <a:chOff x="3537752" y="930136"/>
                                  <a:chExt cx="843378" cy="1003177"/>
                                </a:xfrm>
                              </p:grpSpPr>
                              <p:sp>
                                <p:nvSpPr>
                                  <p:cNvPr id="248"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249" name="Freeform: Shape 248"/>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47" name="Freeform: Shape 246"/>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45" name="Freeform: Shape 244"/>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41" name="Freeform: Shape 240"/>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42" name="Freeform: Shape 241"/>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43" name="Freeform: Shape 242"/>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35" name="Freeform: Shape 234"/>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36" name="Freeform: Shape 235"/>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37" name="Freeform: Shape 236"/>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38" name="Freeform: Shape 237"/>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39" name="Freeform: Shape 238"/>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212" name="Group 211"/>
                        <p:cNvGrpSpPr/>
                        <p:nvPr/>
                      </p:nvGrpSpPr>
                      <p:grpSpPr>
                        <a:xfrm>
                          <a:off x="4638261" y="4250003"/>
                          <a:ext cx="407281" cy="477337"/>
                          <a:chOff x="8500874" y="5598603"/>
                          <a:chExt cx="407281" cy="477337"/>
                        </a:xfrm>
                      </p:grpSpPr>
                      <p:sp>
                        <p:nvSpPr>
                          <p:cNvPr id="231"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232"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213" name="Group 212"/>
                        <p:cNvGrpSpPr/>
                        <p:nvPr/>
                      </p:nvGrpSpPr>
                      <p:grpSpPr>
                        <a:xfrm rot="952986">
                          <a:off x="4306892" y="4078626"/>
                          <a:ext cx="422404" cy="477337"/>
                          <a:chOff x="8527647" y="5598603"/>
                          <a:chExt cx="407281" cy="477337"/>
                        </a:xfrm>
                      </p:grpSpPr>
                      <p:sp>
                        <p:nvSpPr>
                          <p:cNvPr id="229"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230"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214" name="Group 213"/>
                        <p:cNvGrpSpPr/>
                        <p:nvPr/>
                      </p:nvGrpSpPr>
                      <p:grpSpPr>
                        <a:xfrm>
                          <a:off x="4007550" y="3782519"/>
                          <a:ext cx="493575" cy="458875"/>
                          <a:chOff x="7853402" y="5123190"/>
                          <a:chExt cx="493575" cy="458875"/>
                        </a:xfrm>
                      </p:grpSpPr>
                      <p:sp>
                        <p:nvSpPr>
                          <p:cNvPr id="227" name="Oval 20"/>
                          <p:cNvSpPr/>
                          <p:nvPr/>
                        </p:nvSpPr>
                        <p:spPr>
                          <a:xfrm rot="13620929">
                            <a:off x="7870752"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8" name="Arc 227"/>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215" name="Group 214"/>
                        <p:cNvGrpSpPr/>
                        <p:nvPr/>
                      </p:nvGrpSpPr>
                      <p:grpSpPr>
                        <a:xfrm>
                          <a:off x="3670440" y="3211192"/>
                          <a:ext cx="421497" cy="623181"/>
                          <a:chOff x="7551804" y="4525229"/>
                          <a:chExt cx="421497" cy="623181"/>
                        </a:xfrm>
                      </p:grpSpPr>
                      <p:sp>
                        <p:nvSpPr>
                          <p:cNvPr id="222"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23" name="Group 222"/>
                          <p:cNvGrpSpPr/>
                          <p:nvPr/>
                        </p:nvGrpSpPr>
                        <p:grpSpPr>
                          <a:xfrm rot="19846351" flipH="1">
                            <a:off x="7655822" y="4629936"/>
                            <a:ext cx="206285" cy="403030"/>
                            <a:chOff x="7572652" y="2112885"/>
                            <a:chExt cx="363985" cy="452762"/>
                          </a:xfrm>
                        </p:grpSpPr>
                        <p:sp>
                          <p:nvSpPr>
                            <p:cNvPr id="224" name="Freeform: Shape 223"/>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5" name="Freeform: Shape 224"/>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6" name="Freeform: Shape 225"/>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216" name="Group 215"/>
                        <p:cNvGrpSpPr/>
                        <p:nvPr/>
                      </p:nvGrpSpPr>
                      <p:grpSpPr>
                        <a:xfrm flipH="1">
                          <a:off x="3403940" y="2582008"/>
                          <a:ext cx="531581" cy="663350"/>
                          <a:chOff x="10023883" y="4000525"/>
                          <a:chExt cx="531581" cy="663350"/>
                        </a:xfrm>
                      </p:grpSpPr>
                      <p:sp>
                        <p:nvSpPr>
                          <p:cNvPr id="217"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18" name="Group 217"/>
                          <p:cNvGrpSpPr/>
                          <p:nvPr/>
                        </p:nvGrpSpPr>
                        <p:grpSpPr>
                          <a:xfrm rot="1418320">
                            <a:off x="10192577" y="4101221"/>
                            <a:ext cx="253110" cy="392215"/>
                            <a:chOff x="7572652" y="2112885"/>
                            <a:chExt cx="363985" cy="452762"/>
                          </a:xfrm>
                        </p:grpSpPr>
                        <p:sp>
                          <p:nvSpPr>
                            <p:cNvPr id="219" name="Freeform: Shape 218"/>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0" name="Freeform: Shape 219"/>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1" name="Freeform: Shape 220"/>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nvGrpSpPr>
                      <p:cNvPr id="171" name="Group 170"/>
                      <p:cNvGrpSpPr/>
                      <p:nvPr/>
                    </p:nvGrpSpPr>
                    <p:grpSpPr>
                      <a:xfrm flipH="1">
                        <a:off x="4950742" y="1913617"/>
                        <a:ext cx="1891285" cy="2809111"/>
                        <a:chOff x="3154257" y="1918229"/>
                        <a:chExt cx="1891285" cy="2809111"/>
                      </a:xfrm>
                    </p:grpSpPr>
                    <p:grpSp>
                      <p:nvGrpSpPr>
                        <p:cNvPr id="172" name="Group 171"/>
                        <p:cNvGrpSpPr/>
                        <p:nvPr/>
                      </p:nvGrpSpPr>
                      <p:grpSpPr>
                        <a:xfrm rot="21364643">
                          <a:off x="3154257" y="1918229"/>
                          <a:ext cx="637226" cy="670091"/>
                          <a:chOff x="1706479" y="2595904"/>
                          <a:chExt cx="637226" cy="670091"/>
                        </a:xfrm>
                      </p:grpSpPr>
                      <p:grpSp>
                        <p:nvGrpSpPr>
                          <p:cNvPr id="194" name="Group 193"/>
                          <p:cNvGrpSpPr/>
                          <p:nvPr/>
                        </p:nvGrpSpPr>
                        <p:grpSpPr>
                          <a:xfrm rot="21419597">
                            <a:off x="1706479" y="2595904"/>
                            <a:ext cx="637226" cy="670091"/>
                            <a:chOff x="3537752" y="930136"/>
                            <a:chExt cx="843378" cy="1003177"/>
                          </a:xfrm>
                        </p:grpSpPr>
                        <p:grpSp>
                          <p:nvGrpSpPr>
                            <p:cNvPr id="200" name="Group 199"/>
                            <p:cNvGrpSpPr/>
                            <p:nvPr/>
                          </p:nvGrpSpPr>
                          <p:grpSpPr>
                            <a:xfrm>
                              <a:off x="3537752" y="930136"/>
                              <a:ext cx="843378" cy="1003177"/>
                              <a:chOff x="3537752" y="930136"/>
                              <a:chExt cx="843378" cy="1003177"/>
                            </a:xfrm>
                          </p:grpSpPr>
                          <p:grpSp>
                            <p:nvGrpSpPr>
                              <p:cNvPr id="204" name="Group 203"/>
                              <p:cNvGrpSpPr/>
                              <p:nvPr/>
                            </p:nvGrpSpPr>
                            <p:grpSpPr>
                              <a:xfrm>
                                <a:off x="3537752" y="930136"/>
                                <a:ext cx="843378" cy="1003177"/>
                                <a:chOff x="3537752" y="930136"/>
                                <a:chExt cx="843378" cy="1003177"/>
                              </a:xfrm>
                            </p:grpSpPr>
                            <p:grpSp>
                              <p:nvGrpSpPr>
                                <p:cNvPr id="207" name="Group 206"/>
                                <p:cNvGrpSpPr/>
                                <p:nvPr/>
                              </p:nvGrpSpPr>
                              <p:grpSpPr>
                                <a:xfrm>
                                  <a:off x="3537752" y="930136"/>
                                  <a:ext cx="843378" cy="1003177"/>
                                  <a:chOff x="3537752" y="930136"/>
                                  <a:chExt cx="843378" cy="1003177"/>
                                </a:xfrm>
                              </p:grpSpPr>
                              <p:sp>
                                <p:nvSpPr>
                                  <p:cNvPr id="209"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210" name="Freeform: Shape 209"/>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08" name="Freeform: Shape 207"/>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05" name="Freeform: Shape 204"/>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01" name="Freeform: Shape 200"/>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02" name="Freeform: Shape 201"/>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03" name="Freeform: Shape 202"/>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195" name="Freeform: Shape 194"/>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96" name="Freeform: Shape 195"/>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97" name="Freeform: Shape 196"/>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98" name="Freeform: Shape 197"/>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199" name="Freeform: Shape 198"/>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173" name="Group 172"/>
                        <p:cNvGrpSpPr/>
                        <p:nvPr/>
                      </p:nvGrpSpPr>
                      <p:grpSpPr>
                        <a:xfrm>
                          <a:off x="4638261" y="4250003"/>
                          <a:ext cx="407281" cy="477337"/>
                          <a:chOff x="8500874" y="5598603"/>
                          <a:chExt cx="407281" cy="477337"/>
                        </a:xfrm>
                      </p:grpSpPr>
                      <p:sp>
                        <p:nvSpPr>
                          <p:cNvPr id="192"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93"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174" name="Group 173"/>
                        <p:cNvGrpSpPr/>
                        <p:nvPr/>
                      </p:nvGrpSpPr>
                      <p:grpSpPr>
                        <a:xfrm rot="952986">
                          <a:off x="4306892" y="4078626"/>
                          <a:ext cx="422404" cy="477337"/>
                          <a:chOff x="8527647" y="5598603"/>
                          <a:chExt cx="407281" cy="477337"/>
                        </a:xfrm>
                      </p:grpSpPr>
                      <p:sp>
                        <p:nvSpPr>
                          <p:cNvPr id="190"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91"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175" name="Group 174"/>
                        <p:cNvGrpSpPr/>
                        <p:nvPr/>
                      </p:nvGrpSpPr>
                      <p:grpSpPr>
                        <a:xfrm>
                          <a:off x="4007550" y="3782519"/>
                          <a:ext cx="493575" cy="458875"/>
                          <a:chOff x="7853402" y="5123190"/>
                          <a:chExt cx="493575" cy="458875"/>
                        </a:xfrm>
                      </p:grpSpPr>
                      <p:sp>
                        <p:nvSpPr>
                          <p:cNvPr id="188" name="Oval 20"/>
                          <p:cNvSpPr/>
                          <p:nvPr/>
                        </p:nvSpPr>
                        <p:spPr>
                          <a:xfrm rot="13620929">
                            <a:off x="7870752"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9" name="Arc 188"/>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176" name="Group 175"/>
                        <p:cNvGrpSpPr/>
                        <p:nvPr/>
                      </p:nvGrpSpPr>
                      <p:grpSpPr>
                        <a:xfrm>
                          <a:off x="3670440" y="3211192"/>
                          <a:ext cx="421497" cy="623181"/>
                          <a:chOff x="7551804" y="4525229"/>
                          <a:chExt cx="421497" cy="623181"/>
                        </a:xfrm>
                      </p:grpSpPr>
                      <p:sp>
                        <p:nvSpPr>
                          <p:cNvPr id="183"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4" name="Group 183"/>
                          <p:cNvGrpSpPr/>
                          <p:nvPr/>
                        </p:nvGrpSpPr>
                        <p:grpSpPr>
                          <a:xfrm rot="19846351" flipH="1">
                            <a:off x="7655822" y="4629936"/>
                            <a:ext cx="206285" cy="403030"/>
                            <a:chOff x="7572652" y="2112885"/>
                            <a:chExt cx="363985" cy="452762"/>
                          </a:xfrm>
                        </p:grpSpPr>
                        <p:sp>
                          <p:nvSpPr>
                            <p:cNvPr id="185" name="Freeform: Shape 184"/>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6" name="Freeform: Shape 185"/>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7" name="Freeform: Shape 186"/>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77" name="Group 176"/>
                        <p:cNvGrpSpPr/>
                        <p:nvPr/>
                      </p:nvGrpSpPr>
                      <p:grpSpPr>
                        <a:xfrm flipH="1">
                          <a:off x="3403940" y="2582008"/>
                          <a:ext cx="531581" cy="663350"/>
                          <a:chOff x="10023883" y="4000525"/>
                          <a:chExt cx="531581" cy="663350"/>
                        </a:xfrm>
                      </p:grpSpPr>
                      <p:sp>
                        <p:nvSpPr>
                          <p:cNvPr id="178"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79" name="Group 178"/>
                          <p:cNvGrpSpPr/>
                          <p:nvPr/>
                        </p:nvGrpSpPr>
                        <p:grpSpPr>
                          <a:xfrm rot="1418320">
                            <a:off x="10192577" y="4101221"/>
                            <a:ext cx="253110" cy="392215"/>
                            <a:chOff x="7572652" y="2112885"/>
                            <a:chExt cx="363985" cy="452762"/>
                          </a:xfrm>
                        </p:grpSpPr>
                        <p:sp>
                          <p:nvSpPr>
                            <p:cNvPr id="180" name="Freeform: Shape 179"/>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1" name="Freeform: Shape 180"/>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2" name="Freeform: Shape 181"/>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grpSp>
              <p:grpSp>
                <p:nvGrpSpPr>
                  <p:cNvPr id="158" name="Group 157"/>
                  <p:cNvGrpSpPr/>
                  <p:nvPr/>
                </p:nvGrpSpPr>
                <p:grpSpPr>
                  <a:xfrm>
                    <a:off x="6800215" y="2582545"/>
                    <a:ext cx="1150620" cy="1646555"/>
                    <a:chOff x="6800584" y="2582756"/>
                    <a:chExt cx="1150843" cy="1646308"/>
                  </a:xfrm>
                </p:grpSpPr>
                <p:sp>
                  <p:nvSpPr>
                    <p:cNvPr id="165" name="Right Brace 164"/>
                    <p:cNvSpPr/>
                    <p:nvPr/>
                  </p:nvSpPr>
                  <p:spPr>
                    <a:xfrm>
                      <a:off x="7652236" y="2582756"/>
                      <a:ext cx="299191" cy="164531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167" name="Straight Connector 166"/>
                    <p:cNvCxnSpPr/>
                    <p:nvPr/>
                  </p:nvCxnSpPr>
                  <p:spPr>
                    <a:xfrm flipV="1">
                      <a:off x="6800584" y="4229064"/>
                      <a:ext cx="864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60" name="Group 159"/>
                  <p:cNvGrpSpPr/>
                  <p:nvPr/>
                </p:nvGrpSpPr>
                <p:grpSpPr>
                  <a:xfrm flipH="1">
                    <a:off x="4246880" y="2596515"/>
                    <a:ext cx="1150620" cy="1646555"/>
                    <a:chOff x="6800584" y="2582756"/>
                    <a:chExt cx="1150843" cy="1646308"/>
                  </a:xfrm>
                </p:grpSpPr>
                <p:sp>
                  <p:nvSpPr>
                    <p:cNvPr id="161" name="Right Brace 160"/>
                    <p:cNvSpPr/>
                    <p:nvPr/>
                  </p:nvSpPr>
                  <p:spPr>
                    <a:xfrm>
                      <a:off x="7652236" y="2582756"/>
                      <a:ext cx="299191" cy="1645310"/>
                    </a:xfrm>
                    <a:prstGeom prst="righ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162" name="Straight Connector 161"/>
                    <p:cNvCxnSpPr/>
                    <p:nvPr/>
                  </p:nvCxnSpPr>
                  <p:spPr>
                    <a:xfrm flipV="1">
                      <a:off x="6800584" y="4229064"/>
                      <a:ext cx="864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150" name="Rectangle 149"/>
                <p:cNvSpPr/>
                <p:nvPr/>
              </p:nvSpPr>
              <p:spPr>
                <a:xfrm>
                  <a:off x="1456172" y="5231670"/>
                  <a:ext cx="2293538" cy="272091"/>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Incisor space discrepancy </a:t>
                  </a:r>
                </a:p>
              </p:txBody>
            </p:sp>
            <p:sp>
              <p:nvSpPr>
                <p:cNvPr id="154" name="Rectangle 153"/>
                <p:cNvSpPr/>
                <p:nvPr/>
              </p:nvSpPr>
              <p:spPr>
                <a:xfrm rot="16200000">
                  <a:off x="-644834" y="3117402"/>
                  <a:ext cx="2293539" cy="46364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Buccal space discrepancy RIGHT</a:t>
                  </a:r>
                </a:p>
              </p:txBody>
            </p:sp>
            <p:sp>
              <p:nvSpPr>
                <p:cNvPr id="155" name="Rectangle 154"/>
                <p:cNvSpPr/>
                <p:nvPr/>
              </p:nvSpPr>
              <p:spPr>
                <a:xfrm rot="5400000">
                  <a:off x="3655941" y="2962084"/>
                  <a:ext cx="2293539" cy="46837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Buccal space discrepancy LEFT</a:t>
                  </a:r>
                </a:p>
              </p:txBody>
            </p:sp>
          </p:grpSp>
          <p:sp>
            <p:nvSpPr>
              <p:cNvPr id="105" name="Left Brace 104"/>
              <p:cNvSpPr/>
              <p:nvPr/>
            </p:nvSpPr>
            <p:spPr>
              <a:xfrm rot="18597779">
                <a:off x="2051572" y="4012308"/>
                <a:ext cx="666768" cy="800369"/>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51" name="Left Brace 250"/>
              <p:cNvSpPr/>
              <p:nvPr/>
            </p:nvSpPr>
            <p:spPr>
              <a:xfrm rot="14319130">
                <a:off x="3043556" y="4015643"/>
                <a:ext cx="697289" cy="821547"/>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06" name="Left Bracket 105"/>
              <p:cNvSpPr/>
              <p:nvPr/>
            </p:nvSpPr>
            <p:spPr>
              <a:xfrm rot="16200000">
                <a:off x="2805656" y="3942618"/>
                <a:ext cx="132277" cy="1656590"/>
              </a:xfrm>
              <a:prstGeom prst="leftBracket">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sp>
          <p:nvSpPr>
            <p:cNvPr id="107" name="Oval 106"/>
            <p:cNvSpPr/>
            <p:nvPr/>
          </p:nvSpPr>
          <p:spPr>
            <a:xfrm>
              <a:off x="2296319" y="3879298"/>
              <a:ext cx="49222" cy="4571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2" name="Oval 251"/>
            <p:cNvSpPr/>
            <p:nvPr/>
          </p:nvSpPr>
          <p:spPr>
            <a:xfrm flipV="1">
              <a:off x="3503696" y="3900765"/>
              <a:ext cx="49965" cy="4571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5" name="Oval 254"/>
            <p:cNvSpPr/>
            <p:nvPr/>
          </p:nvSpPr>
          <p:spPr>
            <a:xfrm flipV="1">
              <a:off x="2880237" y="4321013"/>
              <a:ext cx="49965" cy="4571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aphicFrame>
        <p:nvGraphicFramePr>
          <p:cNvPr id="118" name="Table 117"/>
          <p:cNvGraphicFramePr>
            <a:graphicFrameLocks noGrp="1"/>
          </p:cNvGraphicFramePr>
          <p:nvPr/>
        </p:nvGraphicFramePr>
        <p:xfrm>
          <a:off x="4493122" y="1536700"/>
          <a:ext cx="7171692" cy="3840480"/>
        </p:xfrm>
        <a:graphic>
          <a:graphicData uri="http://schemas.openxmlformats.org/drawingml/2006/table">
            <a:tbl>
              <a:tblPr firstRow="1" bandRow="1">
                <a:tableStyleId>{F5AB1C69-6EDB-4FF4-983F-18BD219EF322}</a:tableStyleId>
              </a:tblPr>
              <a:tblGrid>
                <a:gridCol w="1222878">
                  <a:extLst>
                    <a:ext uri="{9D8B030D-6E8A-4147-A177-3AD203B41FA5}">
                      <a16:colId xmlns:a16="http://schemas.microsoft.com/office/drawing/2014/main" val="20000"/>
                    </a:ext>
                  </a:extLst>
                </a:gridCol>
                <a:gridCol w="826176">
                  <a:extLst>
                    <a:ext uri="{9D8B030D-6E8A-4147-A177-3AD203B41FA5}">
                      <a16:colId xmlns:a16="http://schemas.microsoft.com/office/drawing/2014/main" val="20001"/>
                    </a:ext>
                  </a:extLst>
                </a:gridCol>
                <a:gridCol w="795604">
                  <a:extLst>
                    <a:ext uri="{9D8B030D-6E8A-4147-A177-3AD203B41FA5}">
                      <a16:colId xmlns:a16="http://schemas.microsoft.com/office/drawing/2014/main" val="20002"/>
                    </a:ext>
                  </a:extLst>
                </a:gridCol>
                <a:gridCol w="782367">
                  <a:extLst>
                    <a:ext uri="{9D8B030D-6E8A-4147-A177-3AD203B41FA5}">
                      <a16:colId xmlns:a16="http://schemas.microsoft.com/office/drawing/2014/main" val="20003"/>
                    </a:ext>
                  </a:extLst>
                </a:gridCol>
                <a:gridCol w="774216">
                  <a:extLst>
                    <a:ext uri="{9D8B030D-6E8A-4147-A177-3AD203B41FA5}">
                      <a16:colId xmlns:a16="http://schemas.microsoft.com/office/drawing/2014/main" val="20004"/>
                    </a:ext>
                  </a:extLst>
                </a:gridCol>
                <a:gridCol w="1629930">
                  <a:extLst>
                    <a:ext uri="{9D8B030D-6E8A-4147-A177-3AD203B41FA5}">
                      <a16:colId xmlns:a16="http://schemas.microsoft.com/office/drawing/2014/main" val="20005"/>
                    </a:ext>
                  </a:extLst>
                </a:gridCol>
                <a:gridCol w="1140521">
                  <a:extLst>
                    <a:ext uri="{9D8B030D-6E8A-4147-A177-3AD203B41FA5}">
                      <a16:colId xmlns:a16="http://schemas.microsoft.com/office/drawing/2014/main" val="20006"/>
                    </a:ext>
                  </a:extLst>
                </a:gridCol>
              </a:tblGrid>
              <a:tr h="683094">
                <a:tc gridSpan="3">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b="0" dirty="0"/>
                        <a:t>Predicted combined width of</a:t>
                      </a:r>
                      <a:r>
                        <a:rPr lang="en-IN" altLang="en-US" sz="1200" b="0" dirty="0"/>
                        <a:t> mandibular </a:t>
                      </a:r>
                      <a:r>
                        <a:rPr lang="en-US" sz="1200" b="0" dirty="0"/>
                        <a:t> permanent cuspid and bicuspids</a:t>
                      </a:r>
                      <a:endParaRPr lang="en-IN" sz="1200" b="0" dirty="0"/>
                    </a:p>
                    <a:p>
                      <a:endParaRPr lang="en-IN" dirty="0"/>
                    </a:p>
                  </a:txBody>
                  <a:tcPr/>
                </a:tc>
                <a:tc hMerge="1">
                  <a:txBody>
                    <a:bodyPr/>
                    <a:lstStyle/>
                    <a:p>
                      <a:endParaRPr lang="en-US"/>
                    </a:p>
                  </a:txBody>
                  <a:tcPr/>
                </a:tc>
                <a:tc hMerge="1">
                  <a:txBody>
                    <a:bodyPr/>
                    <a:lstStyle/>
                    <a:p>
                      <a:endParaRPr lang="en-US"/>
                    </a:p>
                  </a:txBody>
                  <a:tcPr/>
                </a:tc>
                <a:tc gridSpan="2">
                  <a:txBody>
                    <a:bodyPr/>
                    <a:lstStyle/>
                    <a:p>
                      <a:r>
                        <a:rPr lang="en-IN" sz="1200" b="0" dirty="0">
                          <a:solidFill>
                            <a:srgbClr val="FF0000"/>
                          </a:solidFill>
                        </a:rPr>
                        <a:t>Buccal space discrepancy</a:t>
                      </a:r>
                    </a:p>
                  </a:txBody>
                  <a:tcPr/>
                </a:tc>
                <a:tc hMerge="1">
                  <a:txBody>
                    <a:bodyPr/>
                    <a:lstStyle/>
                    <a:p>
                      <a:endParaRPr lang="en-US"/>
                    </a:p>
                  </a:txBody>
                  <a:tcPr/>
                </a:tc>
                <a:tc>
                  <a:txBody>
                    <a:bodyPr/>
                    <a:lstStyle/>
                    <a:p>
                      <a:r>
                        <a:rPr lang="en-IN" sz="1200" b="0" dirty="0">
                          <a:solidFill>
                            <a:schemeClr val="accent1"/>
                          </a:solidFill>
                        </a:rPr>
                        <a:t>Incisor space discrepancy</a:t>
                      </a:r>
                    </a:p>
                  </a:txBody>
                  <a:tcPr/>
                </a:tc>
                <a:tc>
                  <a:txBody>
                    <a:bodyPr/>
                    <a:lstStyle/>
                    <a:p>
                      <a:r>
                        <a:rPr lang="en-IN" sz="1200" b="0" dirty="0"/>
                        <a:t>All total discrepancy</a:t>
                      </a:r>
                    </a:p>
                  </a:txBody>
                  <a:tcPr/>
                </a:tc>
                <a:extLst>
                  <a:ext uri="{0D108BD9-81ED-4DB2-BD59-A6C34878D82A}">
                    <a16:rowId xmlns:a16="http://schemas.microsoft.com/office/drawing/2014/main" val="10000"/>
                  </a:ext>
                </a:extLst>
              </a:tr>
              <a:tr h="346291">
                <a:tc>
                  <a:txBody>
                    <a:bodyPr/>
                    <a:lstStyle/>
                    <a:p>
                      <a:r>
                        <a:rPr lang="en-IN" sz="1200" dirty="0"/>
                        <a:t>      According to</a:t>
                      </a:r>
                    </a:p>
                  </a:txBody>
                  <a:tcPr/>
                </a:tc>
                <a:tc>
                  <a:txBody>
                    <a:bodyPr/>
                    <a:lstStyle/>
                    <a:p>
                      <a:r>
                        <a:rPr lang="en-IN" sz="1200" dirty="0"/>
                        <a:t>      right</a:t>
                      </a:r>
                    </a:p>
                  </a:txBody>
                  <a:tcPr/>
                </a:tc>
                <a:tc>
                  <a:txBody>
                    <a:bodyPr/>
                    <a:lstStyle/>
                    <a:p>
                      <a:r>
                        <a:rPr lang="en-IN" sz="1200" dirty="0"/>
                        <a:t>       left</a:t>
                      </a:r>
                    </a:p>
                  </a:txBody>
                  <a:tcPr/>
                </a:tc>
                <a:tc>
                  <a:txBody>
                    <a:bodyPr/>
                    <a:lstStyle/>
                    <a:p>
                      <a:r>
                        <a:rPr lang="en-IN" sz="1200" dirty="0"/>
                        <a:t>      right</a:t>
                      </a:r>
                    </a:p>
                  </a:txBody>
                  <a:tcPr/>
                </a:tc>
                <a:tc>
                  <a:txBody>
                    <a:bodyPr/>
                    <a:lstStyle/>
                    <a:p>
                      <a:r>
                        <a:rPr lang="en-IN" sz="1200" dirty="0"/>
                        <a:t>      left</a:t>
                      </a:r>
                    </a:p>
                  </a:txBody>
                  <a:tcPr/>
                </a:tc>
                <a:tc rowSpan="8">
                  <a:txBody>
                    <a:bodyPr/>
                    <a:lstStyle/>
                    <a:p>
                      <a:endParaRPr lang="en-IN" dirty="0"/>
                    </a:p>
                  </a:txBody>
                  <a:tcPr/>
                </a:tc>
                <a:tc>
                  <a:txBody>
                    <a:bodyPr/>
                    <a:lstStyle/>
                    <a:p>
                      <a:endParaRPr lang="en-IN"/>
                    </a:p>
                  </a:txBody>
                  <a:tcPr/>
                </a:tc>
                <a:extLst>
                  <a:ext uri="{0D108BD9-81ED-4DB2-BD59-A6C34878D82A}">
                    <a16:rowId xmlns:a16="http://schemas.microsoft.com/office/drawing/2014/main" val="10001"/>
                  </a:ext>
                </a:extLst>
              </a:tr>
              <a:tr h="346291">
                <a:tc>
                  <a:txBody>
                    <a:bodyPr/>
                    <a:lstStyle/>
                    <a:p>
                      <a:r>
                        <a:rPr lang="en-IN" sz="1200" dirty="0"/>
                        <a:t>   Moyer’s (……%)</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vMerge="1">
                  <a:txBody>
                    <a:bodyPr/>
                    <a:lstStyle/>
                    <a:p>
                      <a:endParaRPr lang="en-US"/>
                    </a:p>
                  </a:txBody>
                  <a:tcPr/>
                </a:tc>
                <a:tc>
                  <a:txBody>
                    <a:bodyPr/>
                    <a:lstStyle/>
                    <a:p>
                      <a:endParaRPr lang="en-IN"/>
                    </a:p>
                  </a:txBody>
                  <a:tcPr/>
                </a:tc>
                <a:extLst>
                  <a:ext uri="{0D108BD9-81ED-4DB2-BD59-A6C34878D82A}">
                    <a16:rowId xmlns:a16="http://schemas.microsoft.com/office/drawing/2014/main" val="10002"/>
                  </a:ext>
                </a:extLst>
              </a:tr>
              <a:tr h="426934">
                <a:tc>
                  <a:txBody>
                    <a:bodyPr/>
                    <a:lstStyle/>
                    <a:p>
                      <a:r>
                        <a:rPr lang="en-IN" sz="1200" dirty="0"/>
                        <a:t>Tanaka &amp; Johnston</a:t>
                      </a:r>
                    </a:p>
                  </a:txBody>
                  <a:tcPr/>
                </a:tc>
                <a:tc>
                  <a:txBody>
                    <a:bodyPr/>
                    <a:lstStyle/>
                    <a:p>
                      <a:endParaRPr lang="en-IN"/>
                    </a:p>
                  </a:txBody>
                  <a:tcPr/>
                </a:tc>
                <a:tc>
                  <a:txBody>
                    <a:bodyPr/>
                    <a:lstStyle/>
                    <a:p>
                      <a:endParaRPr lang="en-IN" dirty="0"/>
                    </a:p>
                  </a:txBody>
                  <a:tcPr/>
                </a:tc>
                <a:tc>
                  <a:txBody>
                    <a:bodyPr/>
                    <a:lstStyle/>
                    <a:p>
                      <a:endParaRPr lang="en-IN"/>
                    </a:p>
                  </a:txBody>
                  <a:tcPr/>
                </a:tc>
                <a:tc>
                  <a:txBody>
                    <a:bodyPr/>
                    <a:lstStyle/>
                    <a:p>
                      <a:endParaRPr lang="en-IN" dirty="0"/>
                    </a:p>
                  </a:txBody>
                  <a:tcPr/>
                </a:tc>
                <a:tc vMerge="1">
                  <a:txBody>
                    <a:bodyPr/>
                    <a:lstStyle/>
                    <a:p>
                      <a:endParaRPr lang="en-US"/>
                    </a:p>
                  </a:txBody>
                  <a:tcPr/>
                </a:tc>
                <a:tc>
                  <a:txBody>
                    <a:bodyPr/>
                    <a:lstStyle/>
                    <a:p>
                      <a:endParaRPr lang="en-IN"/>
                    </a:p>
                  </a:txBody>
                  <a:tcPr/>
                </a:tc>
                <a:extLst>
                  <a:ext uri="{0D108BD9-81ED-4DB2-BD59-A6C34878D82A}">
                    <a16:rowId xmlns:a16="http://schemas.microsoft.com/office/drawing/2014/main" val="10003"/>
                  </a:ext>
                </a:extLst>
              </a:tr>
              <a:tr h="346291">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dirty="0"/>
                        <a:t>Huckaba’s</a:t>
                      </a:r>
                      <a:endParaRPr lang="en-IN" sz="1200" dirty="0"/>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vMerge="1">
                  <a:txBody>
                    <a:bodyPr/>
                    <a:lstStyle/>
                    <a:p>
                      <a:endParaRPr lang="en-US"/>
                    </a:p>
                  </a:txBody>
                  <a:tcPr/>
                </a:tc>
                <a:tc>
                  <a:txBody>
                    <a:bodyPr/>
                    <a:lstStyle/>
                    <a:p>
                      <a:endParaRPr lang="en-IN"/>
                    </a:p>
                  </a:txBody>
                  <a:tcPr/>
                </a:tc>
                <a:extLst>
                  <a:ext uri="{0D108BD9-81ED-4DB2-BD59-A6C34878D82A}">
                    <a16:rowId xmlns:a16="http://schemas.microsoft.com/office/drawing/2014/main" val="10004"/>
                  </a:ext>
                </a:extLst>
              </a:tr>
              <a:tr h="346291">
                <a:tc>
                  <a:txBody>
                    <a:bodyPr/>
                    <a:lstStyle/>
                    <a:p>
                      <a:r>
                        <a:rPr lang="en-IN" sz="1200" dirty="0" err="1"/>
                        <a:t>Fauda’s</a:t>
                      </a:r>
                      <a:endParaRPr lang="en-IN" sz="1200" dirty="0"/>
                    </a:p>
                  </a:txBody>
                  <a:tcPr/>
                </a:tc>
                <a:tc>
                  <a:txBody>
                    <a:bodyPr/>
                    <a:lstStyle/>
                    <a:p>
                      <a:endParaRPr lang="en-IN"/>
                    </a:p>
                  </a:txBody>
                  <a:tcPr/>
                </a:tc>
                <a:tc>
                  <a:txBody>
                    <a:bodyPr/>
                    <a:lstStyle/>
                    <a:p>
                      <a:endParaRPr lang="en-IN" dirty="0"/>
                    </a:p>
                  </a:txBody>
                  <a:tcPr/>
                </a:tc>
                <a:tc>
                  <a:txBody>
                    <a:bodyPr/>
                    <a:lstStyle/>
                    <a:p>
                      <a:endParaRPr lang="en-IN"/>
                    </a:p>
                  </a:txBody>
                  <a:tcPr/>
                </a:tc>
                <a:tc>
                  <a:txBody>
                    <a:bodyPr/>
                    <a:lstStyle/>
                    <a:p>
                      <a:endParaRPr lang="en-IN"/>
                    </a:p>
                  </a:txBody>
                  <a:tcPr/>
                </a:tc>
                <a:tc vMerge="1">
                  <a:txBody>
                    <a:bodyPr/>
                    <a:lstStyle/>
                    <a:p>
                      <a:endParaRPr lang="en-US"/>
                    </a:p>
                  </a:txBody>
                  <a:tcPr/>
                </a:tc>
                <a:tc>
                  <a:txBody>
                    <a:bodyPr/>
                    <a:lstStyle/>
                    <a:p>
                      <a:endParaRPr lang="en-IN" dirty="0"/>
                    </a:p>
                  </a:txBody>
                  <a:tcPr/>
                </a:tc>
                <a:extLst>
                  <a:ext uri="{0D108BD9-81ED-4DB2-BD59-A6C34878D82A}">
                    <a16:rowId xmlns:a16="http://schemas.microsoft.com/office/drawing/2014/main" val="10005"/>
                  </a:ext>
                </a:extLst>
              </a:tr>
              <a:tr h="346291">
                <a:tc>
                  <a:txBody>
                    <a:bodyPr/>
                    <a:lstStyle/>
                    <a:p>
                      <a:r>
                        <a:rPr lang="en-IN" sz="1200" dirty="0"/>
                        <a:t>Bachmann’s</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vMerge="1">
                  <a:txBody>
                    <a:bodyPr/>
                    <a:lstStyle/>
                    <a:p>
                      <a:endParaRPr lang="en-US"/>
                    </a:p>
                  </a:txBody>
                  <a:tcPr/>
                </a:tc>
                <a:tc>
                  <a:txBody>
                    <a:bodyPr/>
                    <a:lstStyle/>
                    <a:p>
                      <a:endParaRPr lang="en-IN"/>
                    </a:p>
                  </a:txBody>
                  <a:tcPr/>
                </a:tc>
                <a:extLst>
                  <a:ext uri="{0D108BD9-81ED-4DB2-BD59-A6C34878D82A}">
                    <a16:rowId xmlns:a16="http://schemas.microsoft.com/office/drawing/2014/main" val="10006"/>
                  </a:ext>
                </a:extLst>
              </a:tr>
              <a:tr h="346291">
                <a:tc>
                  <a:txBody>
                    <a:bodyPr/>
                    <a:lstStyle/>
                    <a:p>
                      <a:r>
                        <a:rPr lang="en-IN" sz="1200" dirty="0" err="1"/>
                        <a:t>Trankmann’s</a:t>
                      </a:r>
                      <a:endParaRPr lang="en-IN" sz="1200" dirty="0"/>
                    </a:p>
                  </a:txBody>
                  <a:tcPr/>
                </a:tc>
                <a:tc>
                  <a:txBody>
                    <a:bodyPr/>
                    <a:lstStyle/>
                    <a:p>
                      <a:endParaRPr lang="en-IN"/>
                    </a:p>
                  </a:txBody>
                  <a:tcPr/>
                </a:tc>
                <a:tc>
                  <a:txBody>
                    <a:bodyPr/>
                    <a:lstStyle/>
                    <a:p>
                      <a:endParaRPr lang="en-IN" dirty="0"/>
                    </a:p>
                  </a:txBody>
                  <a:tcPr/>
                </a:tc>
                <a:tc>
                  <a:txBody>
                    <a:bodyPr/>
                    <a:lstStyle/>
                    <a:p>
                      <a:endParaRPr lang="en-IN" dirty="0"/>
                    </a:p>
                  </a:txBody>
                  <a:tcPr/>
                </a:tc>
                <a:tc>
                  <a:txBody>
                    <a:bodyPr/>
                    <a:lstStyle/>
                    <a:p>
                      <a:endParaRPr lang="en-IN" dirty="0"/>
                    </a:p>
                  </a:txBody>
                  <a:tcPr/>
                </a:tc>
                <a:tc vMerge="1">
                  <a:txBody>
                    <a:bodyPr/>
                    <a:lstStyle/>
                    <a:p>
                      <a:endParaRPr lang="en-US"/>
                    </a:p>
                  </a:txBody>
                  <a:tcPr/>
                </a:tc>
                <a:tc>
                  <a:txBody>
                    <a:bodyPr/>
                    <a:lstStyle/>
                    <a:p>
                      <a:endParaRPr lang="en-IN" dirty="0"/>
                    </a:p>
                  </a:txBody>
                  <a:tcPr/>
                </a:tc>
                <a:extLst>
                  <a:ext uri="{0D108BD9-81ED-4DB2-BD59-A6C34878D82A}">
                    <a16:rowId xmlns:a16="http://schemas.microsoft.com/office/drawing/2014/main" val="10007"/>
                  </a:ext>
                </a:extLst>
              </a:tr>
              <a:tr h="346291">
                <a:tc>
                  <a:txBody>
                    <a:bodyPr/>
                    <a:lstStyle/>
                    <a:p>
                      <a:r>
                        <a:rPr lang="en-IN" sz="1200" dirty="0"/>
                        <a:t>Regional </a:t>
                      </a:r>
                    </a:p>
                  </a:txBody>
                  <a:tcPr/>
                </a:tc>
                <a:tc>
                  <a:txBody>
                    <a:bodyPr/>
                    <a:lstStyle/>
                    <a:p>
                      <a:endParaRPr lang="en-IN"/>
                    </a:p>
                  </a:txBody>
                  <a:tcPr/>
                </a:tc>
                <a:tc>
                  <a:txBody>
                    <a:bodyPr/>
                    <a:lstStyle/>
                    <a:p>
                      <a:endParaRPr lang="en-IN" dirty="0"/>
                    </a:p>
                  </a:txBody>
                  <a:tcPr/>
                </a:tc>
                <a:tc>
                  <a:txBody>
                    <a:bodyPr/>
                    <a:lstStyle/>
                    <a:p>
                      <a:endParaRPr lang="en-IN" dirty="0"/>
                    </a:p>
                  </a:txBody>
                  <a:tcPr/>
                </a:tc>
                <a:tc>
                  <a:txBody>
                    <a:bodyPr/>
                    <a:lstStyle/>
                    <a:p>
                      <a:endParaRPr lang="en-IN" dirty="0"/>
                    </a:p>
                  </a:txBody>
                  <a:tcPr/>
                </a:tc>
                <a:tc vMerge="1">
                  <a:txBody>
                    <a:bodyPr/>
                    <a:lstStyle/>
                    <a:p>
                      <a:endParaRPr lang="en-US"/>
                    </a:p>
                  </a:txBody>
                  <a:tcPr/>
                </a:tc>
                <a:tc>
                  <a:txBody>
                    <a:bodyPr/>
                    <a:lstStyle/>
                    <a:p>
                      <a:endParaRPr lang="en-IN" dirty="0"/>
                    </a:p>
                  </a:txBody>
                  <a:tcPr/>
                </a:tc>
                <a:extLst>
                  <a:ext uri="{0D108BD9-81ED-4DB2-BD59-A6C34878D82A}">
                    <a16:rowId xmlns:a16="http://schemas.microsoft.com/office/drawing/2014/main" val="10008"/>
                  </a:ext>
                </a:extLst>
              </a:tr>
            </a:tbl>
          </a:graphicData>
        </a:graphic>
      </p:graphicFrame>
      <p:sp>
        <p:nvSpPr>
          <p:cNvPr id="256" name="Rectangle: Rounded Corners 255"/>
          <p:cNvSpPr/>
          <p:nvPr/>
        </p:nvSpPr>
        <p:spPr>
          <a:xfrm>
            <a:off x="2919011" y="5957455"/>
            <a:ext cx="3066153" cy="6024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RESULT PAGE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270431" y="214604"/>
            <a:ext cx="1355585" cy="369332"/>
          </a:xfrm>
          <a:prstGeom prst="rect">
            <a:avLst/>
          </a:prstGeom>
          <a:solidFill>
            <a:schemeClr val="accent2"/>
          </a:solidFill>
        </p:spPr>
        <p:txBody>
          <a:bodyPr wrap="square" rtlCol="0">
            <a:spAutoFit/>
          </a:bodyPr>
          <a:lstStyle/>
          <a:p>
            <a:r>
              <a:rPr lang="en-IN" dirty="0"/>
              <a:t>S31-1</a:t>
            </a:r>
          </a:p>
        </p:txBody>
      </p:sp>
      <p:graphicFrame>
        <p:nvGraphicFramePr>
          <p:cNvPr id="14" name="Table 13"/>
          <p:cNvGraphicFramePr>
            <a:graphicFrameLocks noGrp="1"/>
          </p:cNvGraphicFramePr>
          <p:nvPr/>
        </p:nvGraphicFramePr>
        <p:xfrm>
          <a:off x="1847273" y="1161321"/>
          <a:ext cx="8128000" cy="2966720"/>
        </p:xfrm>
        <a:graphic>
          <a:graphicData uri="http://schemas.openxmlformats.org/drawingml/2006/table">
            <a:tbl>
              <a:tblPr firstRow="1" bandRow="1">
                <a:tableStyleId>{F5AB1C69-6EDB-4FF4-983F-18BD219EF322}</a:tableStyleId>
              </a:tblPr>
              <a:tblGrid>
                <a:gridCol w="2290618">
                  <a:extLst>
                    <a:ext uri="{9D8B030D-6E8A-4147-A177-3AD203B41FA5}">
                      <a16:colId xmlns:a16="http://schemas.microsoft.com/office/drawing/2014/main" val="20000"/>
                    </a:ext>
                  </a:extLst>
                </a:gridCol>
                <a:gridCol w="1634836">
                  <a:extLst>
                    <a:ext uri="{9D8B030D-6E8A-4147-A177-3AD203B41FA5}">
                      <a16:colId xmlns:a16="http://schemas.microsoft.com/office/drawing/2014/main" val="20001"/>
                    </a:ext>
                  </a:extLst>
                </a:gridCol>
                <a:gridCol w="1662546">
                  <a:extLst>
                    <a:ext uri="{9D8B030D-6E8A-4147-A177-3AD203B41FA5}">
                      <a16:colId xmlns:a16="http://schemas.microsoft.com/office/drawing/2014/main" val="20002"/>
                    </a:ext>
                  </a:extLst>
                </a:gridCol>
                <a:gridCol w="2540000">
                  <a:extLst>
                    <a:ext uri="{9D8B030D-6E8A-4147-A177-3AD203B41FA5}">
                      <a16:colId xmlns:a16="http://schemas.microsoft.com/office/drawing/2014/main" val="20003"/>
                    </a:ext>
                  </a:extLst>
                </a:gridCol>
              </a:tblGrid>
              <a:tr h="370840">
                <a:tc gridSpan="4">
                  <a:txBody>
                    <a:bodyPr/>
                    <a:lstStyle/>
                    <a:p>
                      <a:r>
                        <a:rPr lang="en-IN" dirty="0"/>
                        <a:t>                                                             Pont’s analysis</a:t>
                      </a:r>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70840">
                <a:tc>
                  <a:txBody>
                    <a:bodyPr/>
                    <a:lstStyle/>
                    <a:p>
                      <a:endParaRPr lang="en-IN"/>
                    </a:p>
                  </a:txBody>
                  <a:tcPr/>
                </a:tc>
                <a:tc>
                  <a:txBody>
                    <a:bodyPr/>
                    <a:lstStyle/>
                    <a:p>
                      <a:r>
                        <a:rPr lang="en-IN" sz="1200" dirty="0"/>
                        <a:t>         Maxilla</a:t>
                      </a:r>
                    </a:p>
                  </a:txBody>
                  <a:tcPr/>
                </a:tc>
                <a:tc>
                  <a:txBody>
                    <a:bodyPr/>
                    <a:lstStyle/>
                    <a:p>
                      <a:r>
                        <a:rPr lang="en-IN" sz="1200" dirty="0"/>
                        <a:t>          Mandible </a:t>
                      </a:r>
                    </a:p>
                  </a:txBody>
                  <a:tcPr/>
                </a:tc>
                <a:tc>
                  <a:txBody>
                    <a:bodyPr/>
                    <a:lstStyle/>
                    <a:p>
                      <a:r>
                        <a:rPr lang="en-IN" dirty="0"/>
                        <a:t>                 </a:t>
                      </a:r>
                      <a:r>
                        <a:rPr lang="en-IN" sz="1200" dirty="0"/>
                        <a:t>Inference</a:t>
                      </a:r>
                      <a:endParaRPr lang="en-IN" dirty="0"/>
                    </a:p>
                  </a:txBody>
                  <a:tcPr/>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t>Measured premolar value (MPV)                                     </a:t>
                      </a:r>
                      <a:endParaRPr lang="en-IN" dirty="0"/>
                    </a:p>
                  </a:txBody>
                  <a:tcPr/>
                </a:tc>
                <a:tc>
                  <a:txBody>
                    <a:bodyPr/>
                    <a:lstStyle/>
                    <a:p>
                      <a:endParaRPr lang="en-IN"/>
                    </a:p>
                  </a:txBody>
                  <a:tcPr/>
                </a:tc>
                <a:tc>
                  <a:txBody>
                    <a:bodyPr/>
                    <a:lstStyle/>
                    <a:p>
                      <a:endParaRPr lang="en-IN"/>
                    </a:p>
                  </a:txBody>
                  <a:tcPr/>
                </a:tc>
                <a:tc rowSpan="6">
                  <a:txBody>
                    <a:bodyPr/>
                    <a:lstStyle/>
                    <a:p>
                      <a:endParaRPr lang="en-IN" sz="1200" dirty="0"/>
                    </a:p>
                    <a:p>
                      <a:endParaRPr lang="en-IN" sz="1200" dirty="0"/>
                    </a:p>
                    <a:p>
                      <a:endParaRPr lang="en-IN" sz="1200" dirty="0"/>
                    </a:p>
                    <a:p>
                      <a:endParaRPr lang="en-IN" sz="1200" dirty="0"/>
                    </a:p>
                    <a:p>
                      <a:r>
                        <a:rPr lang="en-IN" sz="1200" dirty="0"/>
                        <a:t>If the MPV/ MMV is less than CPV/ CMV, it indicates expansion is needed</a:t>
                      </a:r>
                    </a:p>
                  </a:txBody>
                  <a:tcPr/>
                </a:tc>
                <a:extLst>
                  <a:ext uri="{0D108BD9-81ED-4DB2-BD59-A6C34878D82A}">
                    <a16:rowId xmlns:a16="http://schemas.microsoft.com/office/drawing/2014/main" val="1000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t>Calculated premolar value (CPV) </a:t>
                      </a:r>
                      <a:endParaRPr lang="en-IN" dirty="0"/>
                    </a:p>
                  </a:txBody>
                  <a:tcPr/>
                </a:tc>
                <a:tc>
                  <a:txBody>
                    <a:bodyPr/>
                    <a:lstStyle/>
                    <a:p>
                      <a:endParaRPr lang="en-IN"/>
                    </a:p>
                  </a:txBody>
                  <a:tcPr/>
                </a:tc>
                <a:tc>
                  <a:txBody>
                    <a:bodyPr/>
                    <a:lstStyle/>
                    <a:p>
                      <a:endParaRPr lang="en-IN"/>
                    </a:p>
                  </a:txBody>
                  <a:tcPr/>
                </a:tc>
                <a:tc vMerge="1">
                  <a:txBody>
                    <a:bodyPr/>
                    <a:lstStyle/>
                    <a:p>
                      <a:endParaRPr lang="en-US"/>
                    </a:p>
                  </a:txBody>
                  <a:tcPr/>
                </a:tc>
                <a:extLst>
                  <a:ext uri="{0D108BD9-81ED-4DB2-BD59-A6C34878D82A}">
                    <a16:rowId xmlns:a16="http://schemas.microsoft.com/office/drawing/2014/main" val="10003"/>
                  </a:ext>
                </a:extLst>
              </a:tr>
              <a:tr h="370840">
                <a:tc>
                  <a:txBody>
                    <a:bodyPr/>
                    <a:lstStyle/>
                    <a:p>
                      <a:r>
                        <a:rPr lang="en-IN" sz="1800" dirty="0"/>
                        <a:t> </a:t>
                      </a:r>
                      <a:r>
                        <a:rPr lang="en-IN" sz="1200" dirty="0"/>
                        <a:t>                                   Discrepancy</a:t>
                      </a:r>
                    </a:p>
                  </a:txBody>
                  <a:tcPr/>
                </a:tc>
                <a:tc>
                  <a:txBody>
                    <a:bodyPr/>
                    <a:lstStyle/>
                    <a:p>
                      <a:endParaRPr lang="en-IN"/>
                    </a:p>
                  </a:txBody>
                  <a:tcPr/>
                </a:tc>
                <a:tc>
                  <a:txBody>
                    <a:bodyPr/>
                    <a:lstStyle/>
                    <a:p>
                      <a:endParaRPr lang="en-IN"/>
                    </a:p>
                  </a:txBody>
                  <a:tcPr/>
                </a:tc>
                <a:tc vMerge="1">
                  <a:txBody>
                    <a:bodyPr/>
                    <a:lstStyle/>
                    <a:p>
                      <a:endParaRPr lang="en-US"/>
                    </a:p>
                  </a:txBody>
                  <a:tcPr/>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t>Measured molar value (MMV)</a:t>
                      </a:r>
                      <a:endParaRPr lang="en-IN" dirty="0"/>
                    </a:p>
                  </a:txBody>
                  <a:tcPr/>
                </a:tc>
                <a:tc>
                  <a:txBody>
                    <a:bodyPr/>
                    <a:lstStyle/>
                    <a:p>
                      <a:endParaRPr lang="en-IN"/>
                    </a:p>
                  </a:txBody>
                  <a:tcPr/>
                </a:tc>
                <a:tc>
                  <a:txBody>
                    <a:bodyPr/>
                    <a:lstStyle/>
                    <a:p>
                      <a:endParaRPr lang="en-IN"/>
                    </a:p>
                  </a:txBody>
                  <a:tcPr/>
                </a:tc>
                <a:tc vMerge="1">
                  <a:txBody>
                    <a:bodyPr/>
                    <a:lstStyle/>
                    <a:p>
                      <a:endParaRPr lang="en-US"/>
                    </a:p>
                  </a:txBody>
                  <a:tcPr/>
                </a:tc>
                <a:extLst>
                  <a:ext uri="{0D108BD9-81ED-4DB2-BD59-A6C34878D82A}">
                    <a16:rowId xmlns:a16="http://schemas.microsoft.com/office/drawing/2014/main" val="1000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t>Calculated molar value (CMV)</a:t>
                      </a:r>
                      <a:endParaRPr lang="en-IN" dirty="0"/>
                    </a:p>
                  </a:txBody>
                  <a:tcPr/>
                </a:tc>
                <a:tc>
                  <a:txBody>
                    <a:bodyPr/>
                    <a:lstStyle/>
                    <a:p>
                      <a:endParaRPr lang="en-IN"/>
                    </a:p>
                  </a:txBody>
                  <a:tcPr/>
                </a:tc>
                <a:tc>
                  <a:txBody>
                    <a:bodyPr/>
                    <a:lstStyle/>
                    <a:p>
                      <a:endParaRPr lang="en-IN"/>
                    </a:p>
                  </a:txBody>
                  <a:tcPr/>
                </a:tc>
                <a:tc vMerge="1">
                  <a:txBody>
                    <a:bodyPr/>
                    <a:lstStyle/>
                    <a:p>
                      <a:endParaRPr lang="en-US"/>
                    </a:p>
                  </a:txBody>
                  <a:tcPr/>
                </a:tc>
                <a:extLst>
                  <a:ext uri="{0D108BD9-81ED-4DB2-BD59-A6C34878D82A}">
                    <a16:rowId xmlns:a16="http://schemas.microsoft.com/office/drawing/2014/main" val="10006"/>
                  </a:ext>
                </a:extLst>
              </a:tr>
              <a:tr h="370840">
                <a:tc>
                  <a:txBody>
                    <a:bodyPr/>
                    <a:lstStyle/>
                    <a:p>
                      <a:r>
                        <a:rPr lang="en-IN" dirty="0"/>
                        <a:t>                        </a:t>
                      </a:r>
                      <a:r>
                        <a:rPr lang="en-IN" sz="1200" dirty="0"/>
                        <a:t>Discrepancy</a:t>
                      </a:r>
                    </a:p>
                  </a:txBody>
                  <a:tcPr/>
                </a:tc>
                <a:tc>
                  <a:txBody>
                    <a:bodyPr/>
                    <a:lstStyle/>
                    <a:p>
                      <a:endParaRPr lang="en-IN"/>
                    </a:p>
                  </a:txBody>
                  <a:tcPr/>
                </a:tc>
                <a:tc>
                  <a:txBody>
                    <a:bodyPr/>
                    <a:lstStyle/>
                    <a:p>
                      <a:endParaRPr lang="en-IN" dirty="0"/>
                    </a:p>
                  </a:txBody>
                  <a:tcPr/>
                </a:tc>
                <a:tc vMerge="1">
                  <a:txBody>
                    <a:bodyPr/>
                    <a:lstStyle/>
                    <a:p>
                      <a:endParaRPr lang="en-US"/>
                    </a:p>
                  </a:txBody>
                  <a:tcPr/>
                </a:tc>
                <a:extLst>
                  <a:ext uri="{0D108BD9-81ED-4DB2-BD59-A6C34878D82A}">
                    <a16:rowId xmlns:a16="http://schemas.microsoft.com/office/drawing/2014/main" val="10007"/>
                  </a:ext>
                </a:extLst>
              </a:tr>
            </a:tbl>
          </a:graphicData>
        </a:graphic>
      </p:graphicFrame>
      <p:sp>
        <p:nvSpPr>
          <p:cNvPr id="15" name="Rectangle: Rounded Corners 14"/>
          <p:cNvSpPr/>
          <p:nvPr/>
        </p:nvSpPr>
        <p:spPr>
          <a:xfrm>
            <a:off x="7398326" y="4858327"/>
            <a:ext cx="3168073"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Result page 5</a:t>
            </a:r>
          </a:p>
        </p:txBody>
      </p:sp>
      <p:sp>
        <p:nvSpPr>
          <p:cNvPr id="2" name="Rectangle 1"/>
          <p:cNvSpPr/>
          <p:nvPr/>
        </p:nvSpPr>
        <p:spPr>
          <a:xfrm>
            <a:off x="7306322" y="4270159"/>
            <a:ext cx="3835154" cy="435267"/>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Click here for PONT’S INDEX CHART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09354" y="1708509"/>
            <a:ext cx="3157491" cy="1015663"/>
          </a:xfrm>
          <a:prstGeom prst="rect">
            <a:avLst/>
          </a:prstGeom>
        </p:spPr>
        <p:txBody>
          <a:bodyPr wrap="square">
            <a:spAutoFit/>
          </a:bodyPr>
          <a:lstStyle/>
          <a:p>
            <a:pPr indent="0" algn="just">
              <a:buNone/>
            </a:pPr>
            <a:r>
              <a:rPr lang="en-US" sz="1200" dirty="0">
                <a:latin typeface="Times New Roman" panose="02020603050405020304" charset="0"/>
                <a:cs typeface="Times New Roman" panose="02020603050405020304" charset="0"/>
              </a:rPr>
              <a:t>                               </a:t>
            </a:r>
            <a:r>
              <a:rPr lang="en-US" sz="1200" b="1" dirty="0">
                <a:latin typeface="Times New Roman" panose="02020603050405020304" charset="0"/>
                <a:cs typeface="Times New Roman" panose="02020603050405020304" charset="0"/>
              </a:rPr>
              <a:t>Maxilla</a:t>
            </a:r>
          </a:p>
          <a:p>
            <a:pPr indent="0" algn="just">
              <a:buNone/>
            </a:pPr>
            <a:r>
              <a:rPr lang="en-US" sz="1200" dirty="0">
                <a:latin typeface="Times New Roman" panose="02020603050405020304" charset="0"/>
                <a:cs typeface="Times New Roman" panose="02020603050405020304" charset="0"/>
              </a:rPr>
              <a:t>Width of the arch in the premolar region from the distal pit of the maxillary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premolar/ primary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molar to the distal pit of the opposite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premolar/ primary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molar</a:t>
            </a:r>
            <a:endParaRPr lang="en-US" sz="1200" dirty="0">
              <a:latin typeface="Times New Roman" panose="02020603050405020304" charset="0"/>
              <a:ea typeface="Times New Roman" panose="02020603050405020304" charset="0"/>
              <a:cs typeface="Times New Roman" panose="02020603050405020304" charset="0"/>
            </a:endParaRPr>
          </a:p>
        </p:txBody>
      </p:sp>
      <p:sp>
        <p:nvSpPr>
          <p:cNvPr id="3" name="Rectangle 2"/>
          <p:cNvSpPr/>
          <p:nvPr/>
        </p:nvSpPr>
        <p:spPr>
          <a:xfrm>
            <a:off x="775314" y="3429000"/>
            <a:ext cx="3157491" cy="1015663"/>
          </a:xfrm>
          <a:prstGeom prst="rect">
            <a:avLst/>
          </a:prstGeom>
        </p:spPr>
        <p:txBody>
          <a:bodyPr wrap="square">
            <a:spAutoFit/>
          </a:bodyPr>
          <a:lstStyle/>
          <a:p>
            <a:pPr indent="0" algn="just">
              <a:buNone/>
            </a:pPr>
            <a:r>
              <a:rPr lang="en-US" sz="1200" dirty="0">
                <a:latin typeface="Times New Roman" panose="02020603050405020304" charset="0"/>
                <a:cs typeface="Times New Roman" panose="02020603050405020304" charset="0"/>
              </a:rPr>
              <a:t>                           </a:t>
            </a:r>
            <a:r>
              <a:rPr lang="en-US" sz="1200" b="1" dirty="0">
                <a:latin typeface="Times New Roman" panose="02020603050405020304" charset="0"/>
                <a:cs typeface="Times New Roman" panose="02020603050405020304" charset="0"/>
              </a:rPr>
              <a:t>Mandible</a:t>
            </a:r>
          </a:p>
          <a:p>
            <a:pPr indent="0" algn="just">
              <a:buNone/>
            </a:pPr>
            <a:r>
              <a:rPr lang="en-US" sz="1200" dirty="0">
                <a:latin typeface="Times New Roman" panose="02020603050405020304" charset="0"/>
                <a:cs typeface="Times New Roman" panose="02020603050405020304" charset="0"/>
              </a:rPr>
              <a:t>Width of the arch in the premolar region from the interproximal contact between mandibular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&amp; 2</a:t>
            </a:r>
            <a:r>
              <a:rPr lang="en-US" sz="1200" baseline="30000" dirty="0">
                <a:latin typeface="Times New Roman" panose="02020603050405020304" charset="0"/>
                <a:cs typeface="Times New Roman" panose="02020603050405020304" charset="0"/>
              </a:rPr>
              <a:t>nd</a:t>
            </a:r>
            <a:r>
              <a:rPr lang="en-US" sz="1200" dirty="0">
                <a:latin typeface="Times New Roman" panose="02020603050405020304" charset="0"/>
                <a:cs typeface="Times New Roman" panose="02020603050405020304" charset="0"/>
              </a:rPr>
              <a:t>premolars/ primary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&amp; 2</a:t>
            </a:r>
            <a:r>
              <a:rPr lang="en-US" sz="1200" baseline="30000" dirty="0">
                <a:latin typeface="Times New Roman" panose="02020603050405020304" charset="0"/>
                <a:cs typeface="Times New Roman" panose="02020603050405020304" charset="0"/>
              </a:rPr>
              <a:t>nd</a:t>
            </a:r>
            <a:r>
              <a:rPr lang="en-US" sz="1200" dirty="0">
                <a:latin typeface="Times New Roman" panose="02020603050405020304" charset="0"/>
                <a:cs typeface="Times New Roman" panose="02020603050405020304" charset="0"/>
              </a:rPr>
              <a:t>molars on the left to the right side</a:t>
            </a:r>
            <a:endParaRPr lang="en-US" sz="1200" dirty="0">
              <a:latin typeface="Times New Roman" panose="02020603050405020304" charset="0"/>
              <a:ea typeface="Times New Roman" panose="02020603050405020304" charset="0"/>
              <a:cs typeface="Times New Roman" panose="02020603050405020304" charset="0"/>
            </a:endParaRPr>
          </a:p>
        </p:txBody>
      </p:sp>
      <p:grpSp>
        <p:nvGrpSpPr>
          <p:cNvPr id="4" name="Group 3"/>
          <p:cNvGrpSpPr/>
          <p:nvPr/>
        </p:nvGrpSpPr>
        <p:grpSpPr>
          <a:xfrm>
            <a:off x="4101486" y="1336111"/>
            <a:ext cx="2325950" cy="1760460"/>
            <a:chOff x="2000250" y="1433513"/>
            <a:chExt cx="5143500" cy="3990975"/>
          </a:xfrm>
        </p:grpSpPr>
        <p:pic>
          <p:nvPicPr>
            <p:cNvPr id="5" name="Picture 2"/>
            <p:cNvPicPr>
              <a:picLocks noChangeAspect="1" noChangeArrowheads="1"/>
            </p:cNvPicPr>
            <p:nvPr/>
          </p:nvPicPr>
          <p:blipFill>
            <a:blip r:embed="rId2" cstate="print"/>
            <a:srcRect/>
            <a:stretch>
              <a:fillRect/>
            </a:stretch>
          </p:blipFill>
          <p:spPr bwMode="auto">
            <a:xfrm>
              <a:off x="2000250" y="1433513"/>
              <a:ext cx="5143500" cy="3990975"/>
            </a:xfrm>
            <a:prstGeom prst="rect">
              <a:avLst/>
            </a:prstGeom>
            <a:noFill/>
            <a:ln w="9525">
              <a:noFill/>
              <a:miter lim="800000"/>
              <a:headEnd/>
              <a:tailEnd/>
            </a:ln>
          </p:spPr>
        </p:pic>
        <p:cxnSp>
          <p:nvCxnSpPr>
            <p:cNvPr id="6" name="Straight Connector 5"/>
            <p:cNvCxnSpPr/>
            <p:nvPr/>
          </p:nvCxnSpPr>
          <p:spPr>
            <a:xfrm>
              <a:off x="3124200" y="3048000"/>
              <a:ext cx="2971800" cy="7620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4101485" y="3210087"/>
            <a:ext cx="2325951" cy="1760460"/>
            <a:chOff x="4101485" y="3210087"/>
            <a:chExt cx="2325951" cy="1760460"/>
          </a:xfrm>
        </p:grpSpPr>
        <p:pic>
          <p:nvPicPr>
            <p:cNvPr id="8" name="Picture 2"/>
            <p:cNvPicPr>
              <a:picLocks noChangeAspect="1" noChangeArrowheads="1"/>
            </p:cNvPicPr>
            <p:nvPr/>
          </p:nvPicPr>
          <p:blipFill>
            <a:blip r:embed="rId3" cstate="print"/>
            <a:srcRect/>
            <a:stretch>
              <a:fillRect/>
            </a:stretch>
          </p:blipFill>
          <p:spPr bwMode="auto">
            <a:xfrm>
              <a:off x="4101485" y="3210087"/>
              <a:ext cx="2325951" cy="1760460"/>
            </a:xfrm>
            <a:prstGeom prst="rect">
              <a:avLst/>
            </a:prstGeom>
            <a:noFill/>
            <a:ln w="9525">
              <a:noFill/>
              <a:miter lim="800000"/>
              <a:headEnd/>
              <a:tailEnd/>
            </a:ln>
          </p:spPr>
        </p:pic>
        <p:cxnSp>
          <p:nvCxnSpPr>
            <p:cNvPr id="9" name="Straight Connector 8"/>
            <p:cNvCxnSpPr/>
            <p:nvPr/>
          </p:nvCxnSpPr>
          <p:spPr>
            <a:xfrm>
              <a:off x="4669268" y="3949958"/>
              <a:ext cx="1253038"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7822746" y="706120"/>
            <a:ext cx="3241869" cy="2110971"/>
            <a:chOff x="7822746" y="711564"/>
            <a:chExt cx="3241869" cy="2097686"/>
          </a:xfrm>
        </p:grpSpPr>
        <p:sp>
          <p:nvSpPr>
            <p:cNvPr id="11" name="Rectangle 10"/>
            <p:cNvSpPr/>
            <p:nvPr/>
          </p:nvSpPr>
          <p:spPr>
            <a:xfrm>
              <a:off x="8311776" y="711564"/>
              <a:ext cx="2263806"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 </a:t>
              </a:r>
            </a:p>
          </p:txBody>
        </p:sp>
        <p:sp>
          <p:nvSpPr>
            <p:cNvPr id="12" name="Rectangle 11"/>
            <p:cNvSpPr/>
            <p:nvPr/>
          </p:nvSpPr>
          <p:spPr>
            <a:xfrm>
              <a:off x="7822746" y="1283958"/>
              <a:ext cx="3241869" cy="56156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dirty="0"/>
                <a:t>Measured premolar Value (MPV)</a:t>
              </a:r>
            </a:p>
          </p:txBody>
        </p:sp>
        <p:sp>
          <p:nvSpPr>
            <p:cNvPr id="14" name="Rectangle 13"/>
            <p:cNvSpPr/>
            <p:nvPr/>
          </p:nvSpPr>
          <p:spPr>
            <a:xfrm>
              <a:off x="8747542" y="1884034"/>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Maxilla</a:t>
              </a:r>
            </a:p>
          </p:txBody>
        </p:sp>
        <p:sp>
          <p:nvSpPr>
            <p:cNvPr id="15" name="Rectangle 14"/>
            <p:cNvSpPr/>
            <p:nvPr/>
          </p:nvSpPr>
          <p:spPr>
            <a:xfrm>
              <a:off x="8747542" y="2365900"/>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Mandible</a:t>
              </a:r>
            </a:p>
          </p:txBody>
        </p:sp>
      </p:grpSp>
      <p:sp>
        <p:nvSpPr>
          <p:cNvPr id="16" name="TextBox 15"/>
          <p:cNvSpPr txBox="1"/>
          <p:nvPr/>
        </p:nvSpPr>
        <p:spPr>
          <a:xfrm>
            <a:off x="739810" y="1151445"/>
            <a:ext cx="3258092" cy="369332"/>
          </a:xfrm>
          <a:prstGeom prst="rect">
            <a:avLst/>
          </a:prstGeom>
          <a:noFill/>
        </p:spPr>
        <p:txBody>
          <a:bodyPr wrap="square" rtlCol="0">
            <a:spAutoFit/>
          </a:bodyPr>
          <a:lstStyle/>
          <a:p>
            <a:r>
              <a:rPr lang="en-IN" dirty="0"/>
              <a:t>Measured premolar Value (MPV)</a:t>
            </a:r>
          </a:p>
        </p:txBody>
      </p:sp>
      <p:sp>
        <p:nvSpPr>
          <p:cNvPr id="17" name="TextBox 16"/>
          <p:cNvSpPr txBox="1"/>
          <p:nvPr/>
        </p:nvSpPr>
        <p:spPr>
          <a:xfrm>
            <a:off x="1633491" y="457075"/>
            <a:ext cx="1848618" cy="369332"/>
          </a:xfrm>
          <a:prstGeom prst="rect">
            <a:avLst/>
          </a:prstGeom>
          <a:noFill/>
        </p:spPr>
        <p:txBody>
          <a:bodyPr wrap="square" rtlCol="0">
            <a:spAutoFit/>
          </a:bodyPr>
          <a:lstStyle/>
          <a:p>
            <a:r>
              <a:rPr lang="en-IN" b="1" dirty="0"/>
              <a:t>Schwarz Analysis</a:t>
            </a:r>
          </a:p>
        </p:txBody>
      </p:sp>
      <p:sp>
        <p:nvSpPr>
          <p:cNvPr id="18" name="TextBox 17"/>
          <p:cNvSpPr txBox="1"/>
          <p:nvPr/>
        </p:nvSpPr>
        <p:spPr>
          <a:xfrm>
            <a:off x="4270431" y="214604"/>
            <a:ext cx="1355585" cy="369332"/>
          </a:xfrm>
          <a:prstGeom prst="rect">
            <a:avLst/>
          </a:prstGeom>
          <a:solidFill>
            <a:schemeClr val="accent2"/>
          </a:solidFill>
        </p:spPr>
        <p:txBody>
          <a:bodyPr wrap="square" rtlCol="0">
            <a:spAutoFit/>
          </a:bodyPr>
          <a:lstStyle/>
          <a:p>
            <a:r>
              <a:rPr lang="en-IN" dirty="0"/>
              <a:t>S48, 49, 50</a:t>
            </a:r>
          </a:p>
        </p:txBody>
      </p:sp>
      <p:sp>
        <p:nvSpPr>
          <p:cNvPr id="20" name="Rectangle 19"/>
          <p:cNvSpPr/>
          <p:nvPr/>
        </p:nvSpPr>
        <p:spPr>
          <a:xfrm>
            <a:off x="7934036" y="2971800"/>
            <a:ext cx="3482649" cy="565116"/>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Is maxillary first premolar erupted</a:t>
            </a:r>
          </a:p>
          <a:p>
            <a:pPr algn="ctr"/>
            <a:r>
              <a:rPr lang="en-IN" dirty="0"/>
              <a:t>(1=yes, 2=no)</a:t>
            </a:r>
          </a:p>
        </p:txBody>
      </p:sp>
      <p:sp>
        <p:nvSpPr>
          <p:cNvPr id="21" name="Rectangle 20"/>
          <p:cNvSpPr/>
          <p:nvPr/>
        </p:nvSpPr>
        <p:spPr>
          <a:xfrm>
            <a:off x="7934035" y="3934685"/>
            <a:ext cx="3482649" cy="47105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Face type (1= </a:t>
            </a:r>
            <a:r>
              <a:rPr lang="en-IN" dirty="0" err="1"/>
              <a:t>Euryprosopic</a:t>
            </a:r>
            <a:r>
              <a:rPr lang="en-IN" dirty="0"/>
              <a:t>, 2= </a:t>
            </a:r>
            <a:r>
              <a:rPr lang="en-IN" dirty="0" err="1"/>
              <a:t>Mesoprosopic</a:t>
            </a:r>
            <a:r>
              <a:rPr lang="en-IN" dirty="0"/>
              <a:t>, 3= </a:t>
            </a:r>
            <a:r>
              <a:rPr lang="en-IN" dirty="0" err="1"/>
              <a:t>Leptoprosopic</a:t>
            </a:r>
            <a:r>
              <a:rPr lang="en-IN" dirty="0"/>
              <a:t>)</a:t>
            </a:r>
          </a:p>
        </p:txBody>
      </p:sp>
      <p:sp>
        <p:nvSpPr>
          <p:cNvPr id="22" name="Rectangle 21"/>
          <p:cNvSpPr/>
          <p:nvPr/>
        </p:nvSpPr>
        <p:spPr>
          <a:xfrm>
            <a:off x="7934035" y="4830619"/>
            <a:ext cx="3482649" cy="47105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Are lateral incisors peg shaped?</a:t>
            </a:r>
          </a:p>
          <a:p>
            <a:pPr algn="ctr"/>
            <a:r>
              <a:rPr lang="en-IN" dirty="0"/>
              <a:t>(1=yes, 2=no)</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09354" y="1708509"/>
            <a:ext cx="3157491" cy="830997"/>
          </a:xfrm>
          <a:prstGeom prst="rect">
            <a:avLst/>
          </a:prstGeom>
        </p:spPr>
        <p:txBody>
          <a:bodyPr wrap="square">
            <a:spAutoFit/>
          </a:bodyPr>
          <a:lstStyle/>
          <a:p>
            <a:pPr indent="0" algn="just">
              <a:buNone/>
            </a:pPr>
            <a:r>
              <a:rPr lang="en-US" sz="1200" dirty="0">
                <a:latin typeface="Times New Roman" panose="02020603050405020304" charset="0"/>
                <a:cs typeface="Times New Roman" panose="02020603050405020304" charset="0"/>
              </a:rPr>
              <a:t>                               </a:t>
            </a:r>
            <a:r>
              <a:rPr lang="en-US" sz="1200" b="1" dirty="0">
                <a:latin typeface="Times New Roman" panose="02020603050405020304" charset="0"/>
                <a:cs typeface="Times New Roman" panose="02020603050405020304" charset="0"/>
              </a:rPr>
              <a:t>Maxilla</a:t>
            </a:r>
          </a:p>
          <a:p>
            <a:pPr indent="0">
              <a:buNone/>
            </a:pPr>
            <a:r>
              <a:rPr lang="en-US" sz="1200" dirty="0">
                <a:latin typeface="Times New Roman" panose="02020603050405020304" charset="0"/>
                <a:cs typeface="Times New Roman" panose="02020603050405020304" charset="0"/>
              </a:rPr>
              <a:t>Width of the arch in the molar region between the mesial pit of the maxillary right and left permanent 1</a:t>
            </a:r>
            <a:r>
              <a:rPr lang="en-US" sz="1200" baseline="30000" dirty="0">
                <a:latin typeface="Times New Roman" panose="02020603050405020304" charset="0"/>
                <a:cs typeface="Times New Roman" panose="02020603050405020304" charset="0"/>
              </a:rPr>
              <a:t>st</a:t>
            </a:r>
            <a:r>
              <a:rPr lang="en-US" sz="1200" dirty="0">
                <a:latin typeface="Times New Roman" panose="02020603050405020304" charset="0"/>
                <a:cs typeface="Times New Roman" panose="02020603050405020304" charset="0"/>
              </a:rPr>
              <a:t>molars</a:t>
            </a:r>
            <a:endParaRPr lang="en-US" sz="1200" dirty="0">
              <a:latin typeface="Times New Roman" panose="02020603050405020304" charset="0"/>
              <a:ea typeface="Times New Roman" panose="02020603050405020304" charset="0"/>
              <a:cs typeface="Times New Roman" panose="02020603050405020304" charset="0"/>
            </a:endParaRPr>
          </a:p>
        </p:txBody>
      </p:sp>
      <p:sp>
        <p:nvSpPr>
          <p:cNvPr id="3" name="Rectangle 2"/>
          <p:cNvSpPr/>
          <p:nvPr/>
        </p:nvSpPr>
        <p:spPr>
          <a:xfrm>
            <a:off x="775314" y="3429000"/>
            <a:ext cx="3157491" cy="830997"/>
          </a:xfrm>
          <a:prstGeom prst="rect">
            <a:avLst/>
          </a:prstGeom>
        </p:spPr>
        <p:txBody>
          <a:bodyPr wrap="square">
            <a:spAutoFit/>
          </a:bodyPr>
          <a:lstStyle/>
          <a:p>
            <a:pPr indent="0" algn="just">
              <a:buNone/>
            </a:pPr>
            <a:r>
              <a:rPr lang="en-US" sz="1200" dirty="0">
                <a:latin typeface="Times New Roman" panose="02020603050405020304" charset="0"/>
                <a:cs typeface="Times New Roman" panose="02020603050405020304" charset="0"/>
              </a:rPr>
              <a:t>                           </a:t>
            </a:r>
            <a:r>
              <a:rPr lang="en-US" sz="1200" b="1" dirty="0">
                <a:latin typeface="Times New Roman" panose="02020603050405020304" charset="0"/>
                <a:cs typeface="Times New Roman" panose="02020603050405020304" charset="0"/>
              </a:rPr>
              <a:t>Mandible</a:t>
            </a:r>
          </a:p>
          <a:p>
            <a:pPr indent="0">
              <a:buNone/>
            </a:pPr>
            <a:r>
              <a:rPr lang="en-US" sz="1200" dirty="0">
                <a:latin typeface="Times New Roman" panose="02020603050405020304" charset="0"/>
                <a:cs typeface="Times New Roman" panose="02020603050405020304" charset="0"/>
              </a:rPr>
              <a:t>Width of the arch in the molar region between the Distal Buccal Cusp tip of right and left mandibular 1st molars</a:t>
            </a:r>
            <a:endParaRPr lang="en-US" sz="1200" dirty="0">
              <a:latin typeface="Times New Roman" panose="02020603050405020304" charset="0"/>
              <a:ea typeface="Times New Roman" panose="02020603050405020304" charset="0"/>
              <a:cs typeface="Times New Roman" panose="02020603050405020304" charset="0"/>
            </a:endParaRPr>
          </a:p>
        </p:txBody>
      </p:sp>
      <p:grpSp>
        <p:nvGrpSpPr>
          <p:cNvPr id="10" name="Group 9"/>
          <p:cNvGrpSpPr/>
          <p:nvPr/>
        </p:nvGrpSpPr>
        <p:grpSpPr>
          <a:xfrm>
            <a:off x="7822746" y="706120"/>
            <a:ext cx="3241869" cy="4230770"/>
            <a:chOff x="7822746" y="711564"/>
            <a:chExt cx="3241869" cy="3176690"/>
          </a:xfrm>
        </p:grpSpPr>
        <p:sp>
          <p:nvSpPr>
            <p:cNvPr id="11" name="Rectangle 10"/>
            <p:cNvSpPr/>
            <p:nvPr/>
          </p:nvSpPr>
          <p:spPr>
            <a:xfrm>
              <a:off x="8311776" y="711564"/>
              <a:ext cx="2263806" cy="38174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 </a:t>
              </a:r>
            </a:p>
          </p:txBody>
        </p:sp>
        <p:sp>
          <p:nvSpPr>
            <p:cNvPr id="12" name="Rectangle 11"/>
            <p:cNvSpPr/>
            <p:nvPr/>
          </p:nvSpPr>
          <p:spPr>
            <a:xfrm>
              <a:off x="7822746" y="1283958"/>
              <a:ext cx="3241869" cy="56156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dirty="0"/>
                <a:t>Measured molar Value (MMV)</a:t>
              </a:r>
            </a:p>
          </p:txBody>
        </p:sp>
        <p:sp>
          <p:nvSpPr>
            <p:cNvPr id="14" name="Rectangle 13"/>
            <p:cNvSpPr/>
            <p:nvPr/>
          </p:nvSpPr>
          <p:spPr>
            <a:xfrm>
              <a:off x="8747542" y="2226826"/>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Maxilla</a:t>
              </a:r>
            </a:p>
          </p:txBody>
        </p:sp>
        <p:sp>
          <p:nvSpPr>
            <p:cNvPr id="15" name="Rectangle 14"/>
            <p:cNvSpPr/>
            <p:nvPr/>
          </p:nvSpPr>
          <p:spPr>
            <a:xfrm>
              <a:off x="8747542" y="3444904"/>
              <a:ext cx="1392275" cy="443350"/>
            </a:xfrm>
            <a:prstGeom prst="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Mandible</a:t>
              </a:r>
            </a:p>
          </p:txBody>
        </p:sp>
      </p:grpSp>
      <p:sp>
        <p:nvSpPr>
          <p:cNvPr id="16" name="TextBox 15"/>
          <p:cNvSpPr txBox="1"/>
          <p:nvPr/>
        </p:nvSpPr>
        <p:spPr>
          <a:xfrm>
            <a:off x="739810" y="1151445"/>
            <a:ext cx="3258092" cy="369332"/>
          </a:xfrm>
          <a:prstGeom prst="rect">
            <a:avLst/>
          </a:prstGeom>
          <a:noFill/>
        </p:spPr>
        <p:txBody>
          <a:bodyPr wrap="square" rtlCol="0">
            <a:spAutoFit/>
          </a:bodyPr>
          <a:lstStyle/>
          <a:p>
            <a:r>
              <a:rPr lang="en-IN" dirty="0"/>
              <a:t>Measured molar Value (MMV)</a:t>
            </a:r>
          </a:p>
        </p:txBody>
      </p:sp>
      <p:sp>
        <p:nvSpPr>
          <p:cNvPr id="17" name="TextBox 16"/>
          <p:cNvSpPr txBox="1"/>
          <p:nvPr/>
        </p:nvSpPr>
        <p:spPr>
          <a:xfrm>
            <a:off x="2778800" y="336788"/>
            <a:ext cx="1931745" cy="369332"/>
          </a:xfrm>
          <a:prstGeom prst="rect">
            <a:avLst/>
          </a:prstGeom>
          <a:noFill/>
        </p:spPr>
        <p:txBody>
          <a:bodyPr wrap="square" rtlCol="0">
            <a:spAutoFit/>
          </a:bodyPr>
          <a:lstStyle/>
          <a:p>
            <a:r>
              <a:rPr lang="en-IN" b="1" dirty="0"/>
              <a:t>Schwarz Analysis</a:t>
            </a:r>
          </a:p>
        </p:txBody>
      </p:sp>
      <p:grpSp>
        <p:nvGrpSpPr>
          <p:cNvPr id="21" name="Group 20"/>
          <p:cNvGrpSpPr/>
          <p:nvPr/>
        </p:nvGrpSpPr>
        <p:grpSpPr>
          <a:xfrm>
            <a:off x="4108891" y="3210086"/>
            <a:ext cx="2318546" cy="1689309"/>
            <a:chOff x="1743075" y="1271588"/>
            <a:chExt cx="5657850" cy="4314825"/>
          </a:xfrm>
        </p:grpSpPr>
        <p:pic>
          <p:nvPicPr>
            <p:cNvPr id="22" name="Picture 2"/>
            <p:cNvPicPr>
              <a:picLocks noChangeAspect="1" noChangeArrowheads="1"/>
            </p:cNvPicPr>
            <p:nvPr/>
          </p:nvPicPr>
          <p:blipFill>
            <a:blip r:embed="rId2" cstate="print"/>
            <a:srcRect/>
            <a:stretch>
              <a:fillRect/>
            </a:stretch>
          </p:blipFill>
          <p:spPr bwMode="auto">
            <a:xfrm>
              <a:off x="1743075" y="1271588"/>
              <a:ext cx="5657850" cy="4314825"/>
            </a:xfrm>
            <a:prstGeom prst="rect">
              <a:avLst/>
            </a:prstGeom>
            <a:noFill/>
            <a:ln w="9525">
              <a:noFill/>
              <a:miter lim="800000"/>
              <a:headEnd/>
              <a:tailEnd/>
            </a:ln>
          </p:spPr>
        </p:pic>
        <p:cxnSp>
          <p:nvCxnSpPr>
            <p:cNvPr id="23" name="Straight Connector 22"/>
            <p:cNvCxnSpPr/>
            <p:nvPr/>
          </p:nvCxnSpPr>
          <p:spPr>
            <a:xfrm>
              <a:off x="2514600" y="4572000"/>
              <a:ext cx="40386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4108891" y="1520777"/>
            <a:ext cx="2318546" cy="1689309"/>
            <a:chOff x="4108891" y="1520777"/>
            <a:chExt cx="2318546" cy="1689309"/>
          </a:xfrm>
        </p:grpSpPr>
        <p:grpSp>
          <p:nvGrpSpPr>
            <p:cNvPr id="18" name="Group 17"/>
            <p:cNvGrpSpPr/>
            <p:nvPr/>
          </p:nvGrpSpPr>
          <p:grpSpPr>
            <a:xfrm>
              <a:off x="4108891" y="1520777"/>
              <a:ext cx="2318546" cy="1689309"/>
              <a:chOff x="2000250" y="1433513"/>
              <a:chExt cx="5143500" cy="3990975"/>
            </a:xfrm>
          </p:grpSpPr>
          <p:pic>
            <p:nvPicPr>
              <p:cNvPr id="19" name="Picture 2"/>
              <p:cNvPicPr>
                <a:picLocks noChangeAspect="1" noChangeArrowheads="1"/>
              </p:cNvPicPr>
              <p:nvPr/>
            </p:nvPicPr>
            <p:blipFill>
              <a:blip r:embed="rId3" cstate="print"/>
              <a:srcRect/>
              <a:stretch>
                <a:fillRect/>
              </a:stretch>
            </p:blipFill>
            <p:spPr bwMode="auto">
              <a:xfrm>
                <a:off x="2000250" y="1433513"/>
                <a:ext cx="5143500" cy="3990975"/>
              </a:xfrm>
              <a:prstGeom prst="rect">
                <a:avLst/>
              </a:prstGeom>
              <a:noFill/>
              <a:ln w="19050">
                <a:noFill/>
                <a:miter lim="800000"/>
                <a:headEnd/>
                <a:tailEnd/>
              </a:ln>
            </p:spPr>
          </p:pic>
          <p:cxnSp>
            <p:nvCxnSpPr>
              <p:cNvPr id="20" name="Straight Connector 19"/>
              <p:cNvCxnSpPr/>
              <p:nvPr/>
            </p:nvCxnSpPr>
            <p:spPr>
              <a:xfrm>
                <a:off x="2819400" y="4343400"/>
                <a:ext cx="3657600" cy="76200"/>
              </a:xfrm>
              <a:prstGeom prst="line">
                <a:avLst/>
              </a:prstGeom>
              <a:ln w="19050">
                <a:noFill/>
              </a:ln>
            </p:spPr>
            <p:style>
              <a:lnRef idx="1">
                <a:schemeClr val="accent1"/>
              </a:lnRef>
              <a:fillRef idx="0">
                <a:schemeClr val="accent1"/>
              </a:fillRef>
              <a:effectRef idx="0">
                <a:schemeClr val="accent1"/>
              </a:effectRef>
              <a:fontRef idx="minor">
                <a:schemeClr val="tx1"/>
              </a:fontRef>
            </p:style>
          </p:cxnSp>
        </p:grpSp>
        <p:cxnSp>
          <p:nvCxnSpPr>
            <p:cNvPr id="24" name="Straight Connector 23"/>
            <p:cNvCxnSpPr/>
            <p:nvPr/>
          </p:nvCxnSpPr>
          <p:spPr>
            <a:xfrm>
              <a:off x="4443528" y="2752481"/>
              <a:ext cx="1701829" cy="3225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able 13"/>
          <p:cNvGraphicFramePr>
            <a:graphicFrameLocks noGrp="1"/>
          </p:cNvGraphicFramePr>
          <p:nvPr/>
        </p:nvGraphicFramePr>
        <p:xfrm>
          <a:off x="1847273" y="1161320"/>
          <a:ext cx="9684883" cy="3640672"/>
        </p:xfrm>
        <a:graphic>
          <a:graphicData uri="http://schemas.openxmlformats.org/drawingml/2006/table">
            <a:tbl>
              <a:tblPr firstRow="1" bandRow="1">
                <a:tableStyleId>{F5AB1C69-6EDB-4FF4-983F-18BD219EF322}</a:tableStyleId>
              </a:tblPr>
              <a:tblGrid>
                <a:gridCol w="2827487">
                  <a:extLst>
                    <a:ext uri="{9D8B030D-6E8A-4147-A177-3AD203B41FA5}">
                      <a16:colId xmlns:a16="http://schemas.microsoft.com/office/drawing/2014/main" val="20000"/>
                    </a:ext>
                  </a:extLst>
                </a:gridCol>
                <a:gridCol w="1184502">
                  <a:extLst>
                    <a:ext uri="{9D8B030D-6E8A-4147-A177-3AD203B41FA5}">
                      <a16:colId xmlns:a16="http://schemas.microsoft.com/office/drawing/2014/main" val="20001"/>
                    </a:ext>
                  </a:extLst>
                </a:gridCol>
                <a:gridCol w="1285354">
                  <a:extLst>
                    <a:ext uri="{9D8B030D-6E8A-4147-A177-3AD203B41FA5}">
                      <a16:colId xmlns:a16="http://schemas.microsoft.com/office/drawing/2014/main" val="20002"/>
                    </a:ext>
                  </a:extLst>
                </a:gridCol>
                <a:gridCol w="4387540">
                  <a:extLst>
                    <a:ext uri="{9D8B030D-6E8A-4147-A177-3AD203B41FA5}">
                      <a16:colId xmlns:a16="http://schemas.microsoft.com/office/drawing/2014/main" val="20003"/>
                    </a:ext>
                  </a:extLst>
                </a:gridCol>
              </a:tblGrid>
              <a:tr h="452968">
                <a:tc gridSpan="4">
                  <a:txBody>
                    <a:bodyPr/>
                    <a:lstStyle/>
                    <a:p>
                      <a:r>
                        <a:rPr lang="en-IN" dirty="0"/>
                        <a:t>                                                             Schwarz analysis</a:t>
                      </a:r>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52968">
                <a:tc>
                  <a:txBody>
                    <a:bodyPr/>
                    <a:lstStyle/>
                    <a:p>
                      <a:endParaRPr lang="en-IN"/>
                    </a:p>
                  </a:txBody>
                  <a:tcPr/>
                </a:tc>
                <a:tc>
                  <a:txBody>
                    <a:bodyPr/>
                    <a:lstStyle/>
                    <a:p>
                      <a:r>
                        <a:rPr lang="en-IN" sz="1200" dirty="0"/>
                        <a:t>         Maxilla</a:t>
                      </a:r>
                    </a:p>
                  </a:txBody>
                  <a:tcPr/>
                </a:tc>
                <a:tc>
                  <a:txBody>
                    <a:bodyPr/>
                    <a:lstStyle/>
                    <a:p>
                      <a:r>
                        <a:rPr lang="en-IN" sz="1200" dirty="0"/>
                        <a:t>          Mandible </a:t>
                      </a:r>
                    </a:p>
                  </a:txBody>
                  <a:tcPr/>
                </a:tc>
                <a:tc>
                  <a:txBody>
                    <a:bodyPr/>
                    <a:lstStyle/>
                    <a:p>
                      <a:r>
                        <a:rPr lang="en-IN" dirty="0"/>
                        <a:t>                 </a:t>
                      </a:r>
                      <a:r>
                        <a:rPr lang="en-IN" sz="1200" dirty="0"/>
                        <a:t>Inference</a:t>
                      </a:r>
                      <a:endParaRPr lang="en-IN" dirty="0"/>
                    </a:p>
                  </a:txBody>
                  <a:tcPr/>
                </a:tc>
                <a:extLst>
                  <a:ext uri="{0D108BD9-81ED-4DB2-BD59-A6C34878D82A}">
                    <a16:rowId xmlns:a16="http://schemas.microsoft.com/office/drawing/2014/main" val="10001"/>
                  </a:ext>
                </a:extLst>
              </a:tr>
              <a:tr h="452968">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t>Measured premolar value (MPV)</a:t>
                      </a:r>
                    </a:p>
                    <a:p>
                      <a:pPr marL="0" marR="0" lvl="0" indent="0" algn="l" defTabSz="914400" rtl="0" eaLnBrk="1" fontAlgn="auto" latinLnBrk="0" hangingPunct="1">
                        <a:lnSpc>
                          <a:spcPct val="100000"/>
                        </a:lnSpc>
                        <a:spcBef>
                          <a:spcPts val="0"/>
                        </a:spcBef>
                        <a:spcAft>
                          <a:spcPts val="0"/>
                        </a:spcAft>
                        <a:buClrTx/>
                        <a:buSzTx/>
                        <a:buFontTx/>
                        <a:buNone/>
                        <a:defRPr/>
                      </a:pPr>
                      <a:r>
                        <a:rPr lang="en-IN" sz="1200" dirty="0"/>
                        <a:t>(Actual)                                     </a:t>
                      </a:r>
                      <a:endParaRPr lang="en-IN" dirty="0"/>
                    </a:p>
                  </a:txBody>
                  <a:tcPr/>
                </a:tc>
                <a:tc>
                  <a:txBody>
                    <a:bodyPr/>
                    <a:lstStyle/>
                    <a:p>
                      <a:endParaRPr lang="en-IN"/>
                    </a:p>
                  </a:txBody>
                  <a:tcPr/>
                </a:tc>
                <a:tc>
                  <a:txBody>
                    <a:bodyPr/>
                    <a:lstStyle/>
                    <a:p>
                      <a:endParaRPr lang="en-IN"/>
                    </a:p>
                  </a:txBody>
                  <a:tcPr/>
                </a:tc>
                <a:tc rowSpan="6">
                  <a:txBody>
                    <a:bodyPr/>
                    <a:lstStyle/>
                    <a:p>
                      <a:r>
                        <a:rPr lang="en-US" sz="1000" b="1" i="1" dirty="0"/>
                        <a:t>1. Discrepancy &lt;4mm: </a:t>
                      </a:r>
                      <a:r>
                        <a:rPr lang="en-US" sz="1000" i="1" dirty="0"/>
                        <a:t>Straight wire may be adequate enough to develop the arches without the need for expansion appliances. If the </a:t>
                      </a:r>
                      <a:r>
                        <a:rPr lang="en-US" sz="1000" b="1" i="1" dirty="0"/>
                        <a:t>Discrepancy &gt;4mm: </a:t>
                      </a:r>
                      <a:r>
                        <a:rPr lang="en-US" sz="1000" i="1" dirty="0"/>
                        <a:t>consider starting the case with expanders to quickly create Ideal Arch Forms and then finishing the case with Straight wire to simply align the teeth. When the </a:t>
                      </a:r>
                      <a:r>
                        <a:rPr lang="en-US" sz="1000" b="1" i="1" dirty="0"/>
                        <a:t>Discrepancy &gt;10mm: </a:t>
                      </a:r>
                      <a:r>
                        <a:rPr lang="en-US" sz="1000" i="1" dirty="0"/>
                        <a:t> second expansion appliance per arch may be needed to gain all of the space required. These arches are severely constricted and treatment time is longer and more complex.</a:t>
                      </a:r>
                      <a:endParaRPr lang="en-IN" sz="1000" i="1" dirty="0"/>
                    </a:p>
                    <a:p>
                      <a:r>
                        <a:rPr lang="en-US" sz="1000" b="1" i="1" dirty="0"/>
                        <a:t>The discrepancy </a:t>
                      </a:r>
                      <a:r>
                        <a:rPr lang="en-US" sz="1000" i="1" dirty="0"/>
                        <a:t>can also help determine which arch needs expansion or if both arches need it. In many posterior crossbite cases the upper arch will be deficient and the lower arch will be close to ideal, so you may only need to expand the upper arch.</a:t>
                      </a:r>
                      <a:r>
                        <a:rPr lang="en-IN" sz="1000" dirty="0"/>
                        <a:t> </a:t>
                      </a:r>
                    </a:p>
                    <a:p>
                      <a:r>
                        <a:rPr lang="en-IN" sz="1000" u="sng" dirty="0"/>
                        <a:t>Schwarz Model analysis. Technical Bulletin. </a:t>
                      </a:r>
                      <a:r>
                        <a:rPr lang="en-IN" sz="1000" u="sng" dirty="0" err="1"/>
                        <a:t>Ohlendorf</a:t>
                      </a:r>
                      <a:r>
                        <a:rPr lang="en-IN" sz="1000" u="sng" dirty="0"/>
                        <a:t> appliance laboratory</a:t>
                      </a:r>
                    </a:p>
                    <a:p>
                      <a:endParaRPr lang="en-US" sz="1000" i="1" dirty="0"/>
                    </a:p>
                    <a:p>
                      <a:r>
                        <a:rPr lang="en-US" sz="1000" i="1" dirty="0"/>
                        <a:t>2. </a:t>
                      </a:r>
                      <a:r>
                        <a:rPr lang="en-US" sz="1000" b="1" i="1" dirty="0"/>
                        <a:t>Discrepancy &lt;4mm: </a:t>
                      </a:r>
                      <a:r>
                        <a:rPr lang="en-US" sz="1000" b="0" i="1" dirty="0"/>
                        <a:t>No extraction, space supervision, arch development</a:t>
                      </a:r>
                    </a:p>
                    <a:p>
                      <a:r>
                        <a:rPr lang="en-US" sz="1000" b="1" i="1" dirty="0"/>
                        <a:t>Discrepancy 5-9mm: </a:t>
                      </a:r>
                      <a:r>
                        <a:rPr lang="en-US" sz="1000" b="0" i="1" dirty="0"/>
                        <a:t>arch development, extraction of some teeth</a:t>
                      </a:r>
                    </a:p>
                    <a:p>
                      <a:r>
                        <a:rPr lang="en-US" sz="1000" b="1" i="1" dirty="0"/>
                        <a:t>Discrepancy &gt;10mm: </a:t>
                      </a:r>
                      <a:r>
                        <a:rPr lang="en-US" sz="1000" b="0" i="1" dirty="0"/>
                        <a:t>almost always require extraction of premolars or 2</a:t>
                      </a:r>
                      <a:r>
                        <a:rPr lang="en-US" sz="1000" b="0" i="1" baseline="30000" dirty="0"/>
                        <a:t>nd</a:t>
                      </a:r>
                      <a:r>
                        <a:rPr lang="en-US" sz="1000" b="0" i="1" dirty="0"/>
                        <a:t> molars</a:t>
                      </a:r>
                    </a:p>
                    <a:p>
                      <a:r>
                        <a:rPr lang="en-IN" sz="1000" u="sng" dirty="0"/>
                        <a:t>The Schwarz Model Analysis. The practice building bulletin. Vol IV, Issue XX. </a:t>
                      </a:r>
                      <a:endParaRPr lang="en-IN" sz="1000" b="0" i="1" u="sng" dirty="0"/>
                    </a:p>
                  </a:txBody>
                  <a:tcPr/>
                </a:tc>
                <a:extLst>
                  <a:ext uri="{0D108BD9-81ED-4DB2-BD59-A6C34878D82A}">
                    <a16:rowId xmlns:a16="http://schemas.microsoft.com/office/drawing/2014/main" val="10002"/>
                  </a:ext>
                </a:extLst>
              </a:tr>
              <a:tr h="452968">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t>Calculated premolar value (CPV)</a:t>
                      </a:r>
                    </a:p>
                    <a:p>
                      <a:pPr marL="0" marR="0" lvl="0" indent="0" algn="l" defTabSz="914400" rtl="0" eaLnBrk="1" fontAlgn="auto" latinLnBrk="0" hangingPunct="1">
                        <a:lnSpc>
                          <a:spcPct val="100000"/>
                        </a:lnSpc>
                        <a:spcBef>
                          <a:spcPts val="0"/>
                        </a:spcBef>
                        <a:spcAft>
                          <a:spcPts val="0"/>
                        </a:spcAft>
                        <a:buClrTx/>
                        <a:buSzTx/>
                        <a:buFontTx/>
                        <a:buNone/>
                        <a:defRPr/>
                      </a:pPr>
                      <a:r>
                        <a:rPr lang="en-IN" sz="1200" dirty="0"/>
                        <a:t>(Should be) </a:t>
                      </a:r>
                      <a:endParaRPr lang="en-IN" dirty="0"/>
                    </a:p>
                  </a:txBody>
                  <a:tcPr/>
                </a:tc>
                <a:tc>
                  <a:txBody>
                    <a:bodyPr/>
                    <a:lstStyle/>
                    <a:p>
                      <a:endParaRPr lang="en-IN"/>
                    </a:p>
                  </a:txBody>
                  <a:tcPr/>
                </a:tc>
                <a:tc>
                  <a:txBody>
                    <a:bodyPr/>
                    <a:lstStyle/>
                    <a:p>
                      <a:endParaRPr lang="en-IN"/>
                    </a:p>
                  </a:txBody>
                  <a:tcPr/>
                </a:tc>
                <a:tc vMerge="1">
                  <a:txBody>
                    <a:bodyPr/>
                    <a:lstStyle/>
                    <a:p>
                      <a:endParaRPr lang="en-US"/>
                    </a:p>
                  </a:txBody>
                  <a:tcPr/>
                </a:tc>
                <a:extLst>
                  <a:ext uri="{0D108BD9-81ED-4DB2-BD59-A6C34878D82A}">
                    <a16:rowId xmlns:a16="http://schemas.microsoft.com/office/drawing/2014/main" val="10003"/>
                  </a:ext>
                </a:extLst>
              </a:tr>
              <a:tr h="452968">
                <a:tc>
                  <a:txBody>
                    <a:bodyPr/>
                    <a:lstStyle/>
                    <a:p>
                      <a:r>
                        <a:rPr lang="en-IN" sz="1800" dirty="0"/>
                        <a:t> </a:t>
                      </a:r>
                      <a:r>
                        <a:rPr lang="en-IN" sz="1200" dirty="0"/>
                        <a:t>                                   Discrepancy</a:t>
                      </a:r>
                    </a:p>
                  </a:txBody>
                  <a:tcPr/>
                </a:tc>
                <a:tc>
                  <a:txBody>
                    <a:bodyPr/>
                    <a:lstStyle/>
                    <a:p>
                      <a:endParaRPr lang="en-IN"/>
                    </a:p>
                  </a:txBody>
                  <a:tcPr/>
                </a:tc>
                <a:tc>
                  <a:txBody>
                    <a:bodyPr/>
                    <a:lstStyle/>
                    <a:p>
                      <a:endParaRPr lang="en-IN"/>
                    </a:p>
                  </a:txBody>
                  <a:tcPr/>
                </a:tc>
                <a:tc vMerge="1">
                  <a:txBody>
                    <a:bodyPr/>
                    <a:lstStyle/>
                    <a:p>
                      <a:endParaRPr lang="en-US"/>
                    </a:p>
                  </a:txBody>
                  <a:tcPr/>
                </a:tc>
                <a:extLst>
                  <a:ext uri="{0D108BD9-81ED-4DB2-BD59-A6C34878D82A}">
                    <a16:rowId xmlns:a16="http://schemas.microsoft.com/office/drawing/2014/main" val="10004"/>
                  </a:ext>
                </a:extLst>
              </a:tr>
              <a:tr h="452968">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t>Measured molar value (MMV)</a:t>
                      </a:r>
                    </a:p>
                    <a:p>
                      <a:pPr marL="0" marR="0" lvl="0" indent="0" algn="l" defTabSz="914400" rtl="0" eaLnBrk="1" fontAlgn="auto" latinLnBrk="0" hangingPunct="1">
                        <a:lnSpc>
                          <a:spcPct val="100000"/>
                        </a:lnSpc>
                        <a:spcBef>
                          <a:spcPts val="0"/>
                        </a:spcBef>
                        <a:spcAft>
                          <a:spcPts val="0"/>
                        </a:spcAft>
                        <a:buClrTx/>
                        <a:buSzTx/>
                        <a:buFontTx/>
                        <a:buNone/>
                        <a:defRPr/>
                      </a:pPr>
                      <a:r>
                        <a:rPr lang="en-IN" sz="1200" dirty="0"/>
                        <a:t>(Actual)</a:t>
                      </a:r>
                    </a:p>
                  </a:txBody>
                  <a:tcPr/>
                </a:tc>
                <a:tc>
                  <a:txBody>
                    <a:bodyPr/>
                    <a:lstStyle/>
                    <a:p>
                      <a:endParaRPr lang="en-IN"/>
                    </a:p>
                  </a:txBody>
                  <a:tcPr/>
                </a:tc>
                <a:tc>
                  <a:txBody>
                    <a:bodyPr/>
                    <a:lstStyle/>
                    <a:p>
                      <a:endParaRPr lang="en-IN"/>
                    </a:p>
                  </a:txBody>
                  <a:tcPr/>
                </a:tc>
                <a:tc vMerge="1">
                  <a:txBody>
                    <a:bodyPr/>
                    <a:lstStyle/>
                    <a:p>
                      <a:endParaRPr lang="en-US"/>
                    </a:p>
                  </a:txBody>
                  <a:tcPr/>
                </a:tc>
                <a:extLst>
                  <a:ext uri="{0D108BD9-81ED-4DB2-BD59-A6C34878D82A}">
                    <a16:rowId xmlns:a16="http://schemas.microsoft.com/office/drawing/2014/main" val="10005"/>
                  </a:ext>
                </a:extLst>
              </a:tr>
              <a:tr h="452968">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t>Calculated molar value (CMV)</a:t>
                      </a:r>
                    </a:p>
                    <a:p>
                      <a:pPr marL="0" marR="0" lvl="0" indent="0" algn="l" defTabSz="914400" rtl="0" eaLnBrk="1" fontAlgn="auto" latinLnBrk="0" hangingPunct="1">
                        <a:lnSpc>
                          <a:spcPct val="100000"/>
                        </a:lnSpc>
                        <a:spcBef>
                          <a:spcPts val="0"/>
                        </a:spcBef>
                        <a:spcAft>
                          <a:spcPts val="0"/>
                        </a:spcAft>
                        <a:buClrTx/>
                        <a:buSzTx/>
                        <a:buFontTx/>
                        <a:buNone/>
                        <a:defRPr/>
                      </a:pPr>
                      <a:r>
                        <a:rPr lang="en-IN" sz="1200" dirty="0"/>
                        <a:t>(Should be)</a:t>
                      </a:r>
                    </a:p>
                  </a:txBody>
                  <a:tcPr/>
                </a:tc>
                <a:tc>
                  <a:txBody>
                    <a:bodyPr/>
                    <a:lstStyle/>
                    <a:p>
                      <a:endParaRPr lang="en-IN"/>
                    </a:p>
                  </a:txBody>
                  <a:tcPr/>
                </a:tc>
                <a:tc>
                  <a:txBody>
                    <a:bodyPr/>
                    <a:lstStyle/>
                    <a:p>
                      <a:endParaRPr lang="en-IN"/>
                    </a:p>
                  </a:txBody>
                  <a:tcPr/>
                </a:tc>
                <a:tc vMerge="1">
                  <a:txBody>
                    <a:bodyPr/>
                    <a:lstStyle/>
                    <a:p>
                      <a:endParaRPr lang="en-US"/>
                    </a:p>
                  </a:txBody>
                  <a:tcPr/>
                </a:tc>
                <a:extLst>
                  <a:ext uri="{0D108BD9-81ED-4DB2-BD59-A6C34878D82A}">
                    <a16:rowId xmlns:a16="http://schemas.microsoft.com/office/drawing/2014/main" val="10006"/>
                  </a:ext>
                </a:extLst>
              </a:tr>
              <a:tr h="452968">
                <a:tc>
                  <a:txBody>
                    <a:bodyPr/>
                    <a:lstStyle/>
                    <a:p>
                      <a:r>
                        <a:rPr lang="en-IN" dirty="0"/>
                        <a:t>                        </a:t>
                      </a:r>
                      <a:r>
                        <a:rPr lang="en-IN" sz="1200" dirty="0"/>
                        <a:t>Discrepancy</a:t>
                      </a:r>
                    </a:p>
                  </a:txBody>
                  <a:tcPr/>
                </a:tc>
                <a:tc>
                  <a:txBody>
                    <a:bodyPr/>
                    <a:lstStyle/>
                    <a:p>
                      <a:endParaRPr lang="en-IN"/>
                    </a:p>
                  </a:txBody>
                  <a:tcPr/>
                </a:tc>
                <a:tc>
                  <a:txBody>
                    <a:bodyPr/>
                    <a:lstStyle/>
                    <a:p>
                      <a:endParaRPr lang="en-IN" dirty="0"/>
                    </a:p>
                  </a:txBody>
                  <a:tcPr/>
                </a:tc>
                <a:tc vMerge="1">
                  <a:txBody>
                    <a:bodyPr/>
                    <a:lstStyle/>
                    <a:p>
                      <a:endParaRPr lang="en-US"/>
                    </a:p>
                  </a:txBody>
                  <a:tcPr/>
                </a:tc>
                <a:extLst>
                  <a:ext uri="{0D108BD9-81ED-4DB2-BD59-A6C34878D82A}">
                    <a16:rowId xmlns:a16="http://schemas.microsoft.com/office/drawing/2014/main" val="10007"/>
                  </a:ext>
                </a:extLst>
              </a:tr>
            </a:tbl>
          </a:graphicData>
        </a:graphic>
      </p:graphicFrame>
      <p:sp>
        <p:nvSpPr>
          <p:cNvPr id="15" name="Rectangle: Rounded Corners 14"/>
          <p:cNvSpPr/>
          <p:nvPr/>
        </p:nvSpPr>
        <p:spPr>
          <a:xfrm>
            <a:off x="7326766" y="5394273"/>
            <a:ext cx="3168073"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Result page 6</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147848" y="1323828"/>
            <a:ext cx="2407846" cy="1511736"/>
            <a:chOff x="1624614" y="1311254"/>
            <a:chExt cx="2464969" cy="1522472"/>
          </a:xfrm>
        </p:grpSpPr>
        <p:grpSp>
          <p:nvGrpSpPr>
            <p:cNvPr id="3" name="Group 2"/>
            <p:cNvGrpSpPr/>
            <p:nvPr/>
          </p:nvGrpSpPr>
          <p:grpSpPr>
            <a:xfrm>
              <a:off x="1720981" y="1370628"/>
              <a:ext cx="1135432" cy="493954"/>
              <a:chOff x="2947385" y="1402671"/>
              <a:chExt cx="2290440" cy="1065317"/>
            </a:xfrm>
          </p:grpSpPr>
          <p:sp>
            <p:nvSpPr>
              <p:cNvPr id="6" name="Rectangle: Rounded Corners 5"/>
              <p:cNvSpPr/>
              <p:nvPr/>
            </p:nvSpPr>
            <p:spPr>
              <a:xfrm>
                <a:off x="4447712" y="1464816"/>
                <a:ext cx="790113" cy="958788"/>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Rounded Corners 5"/>
              <p:cNvSpPr/>
              <p:nvPr/>
            </p:nvSpPr>
            <p:spPr>
              <a:xfrm>
                <a:off x="3737499" y="1589103"/>
                <a:ext cx="719091" cy="816744"/>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p:cNvSpPr/>
              <p:nvPr/>
            </p:nvSpPr>
            <p:spPr>
              <a:xfrm>
                <a:off x="2947385" y="1402671"/>
                <a:ext cx="790114"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 name="Group 3"/>
            <p:cNvGrpSpPr/>
            <p:nvPr/>
          </p:nvGrpSpPr>
          <p:grpSpPr>
            <a:xfrm>
              <a:off x="2865951" y="1371315"/>
              <a:ext cx="1135432" cy="493954"/>
              <a:chOff x="2865951" y="1371315"/>
              <a:chExt cx="1135432" cy="493954"/>
            </a:xfrm>
          </p:grpSpPr>
          <p:sp>
            <p:nvSpPr>
              <p:cNvPr id="10" name="Rectangle: Rounded Corners 5"/>
              <p:cNvSpPr/>
              <p:nvPr/>
            </p:nvSpPr>
            <p:spPr>
              <a:xfrm flipH="1">
                <a:off x="2865951" y="1400130"/>
                <a:ext cx="391680" cy="444560"/>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Rounded Corners 5"/>
              <p:cNvSpPr/>
              <p:nvPr/>
            </p:nvSpPr>
            <p:spPr>
              <a:xfrm flipH="1">
                <a:off x="3253230" y="1457758"/>
                <a:ext cx="356473" cy="378699"/>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Rounded Corners 7"/>
              <p:cNvSpPr/>
              <p:nvPr/>
            </p:nvSpPr>
            <p:spPr>
              <a:xfrm flipH="1">
                <a:off x="3609702" y="1371315"/>
                <a:ext cx="391681" cy="493954"/>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7" name="Group 36"/>
            <p:cNvGrpSpPr/>
            <p:nvPr/>
          </p:nvGrpSpPr>
          <p:grpSpPr>
            <a:xfrm>
              <a:off x="1854251" y="2125214"/>
              <a:ext cx="2009532" cy="446087"/>
              <a:chOff x="3234695" y="3030095"/>
              <a:chExt cx="4053709" cy="962080"/>
            </a:xfrm>
          </p:grpSpPr>
          <p:grpSp>
            <p:nvGrpSpPr>
              <p:cNvPr id="24" name="Group 23"/>
              <p:cNvGrpSpPr/>
              <p:nvPr/>
            </p:nvGrpSpPr>
            <p:grpSpPr>
              <a:xfrm>
                <a:off x="3234695" y="3030095"/>
                <a:ext cx="2026331" cy="957456"/>
                <a:chOff x="3234695" y="3030095"/>
                <a:chExt cx="2026331" cy="957456"/>
              </a:xfrm>
            </p:grpSpPr>
            <p:sp>
              <p:nvSpPr>
                <p:cNvPr id="19" name="Rectangle: Rounded Corners 5"/>
                <p:cNvSpPr/>
                <p:nvPr/>
              </p:nvSpPr>
              <p:spPr>
                <a:xfrm flipV="1">
                  <a:off x="3980208" y="3076634"/>
                  <a:ext cx="647620" cy="854874"/>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Rounded Corners 5"/>
                <p:cNvSpPr/>
                <p:nvPr/>
              </p:nvSpPr>
              <p:spPr>
                <a:xfrm flipV="1">
                  <a:off x="4627955" y="3084612"/>
                  <a:ext cx="633071" cy="84689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Rounded Corners 7"/>
                <p:cNvSpPr/>
                <p:nvPr/>
              </p:nvSpPr>
              <p:spPr>
                <a:xfrm flipV="1">
                  <a:off x="3234695" y="3030095"/>
                  <a:ext cx="729121" cy="957456"/>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5" name="Group 24"/>
              <p:cNvGrpSpPr/>
              <p:nvPr/>
            </p:nvGrpSpPr>
            <p:grpSpPr>
              <a:xfrm flipH="1">
                <a:off x="5262073" y="3034719"/>
                <a:ext cx="2026331" cy="957456"/>
                <a:chOff x="3234695" y="3030095"/>
                <a:chExt cx="2026331" cy="957456"/>
              </a:xfrm>
            </p:grpSpPr>
            <p:sp>
              <p:nvSpPr>
                <p:cNvPr id="26" name="Rectangle: Rounded Corners 5"/>
                <p:cNvSpPr/>
                <p:nvPr/>
              </p:nvSpPr>
              <p:spPr>
                <a:xfrm flipV="1">
                  <a:off x="3980208" y="3076634"/>
                  <a:ext cx="647620" cy="854874"/>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Rounded Corners 5"/>
                <p:cNvSpPr/>
                <p:nvPr/>
              </p:nvSpPr>
              <p:spPr>
                <a:xfrm flipV="1">
                  <a:off x="4627955" y="3084612"/>
                  <a:ext cx="633071" cy="84689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7"/>
                <p:cNvSpPr/>
                <p:nvPr/>
              </p:nvSpPr>
              <p:spPr>
                <a:xfrm flipV="1">
                  <a:off x="3234695" y="3030095"/>
                  <a:ext cx="729121" cy="957456"/>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cxnSp>
          <p:nvCxnSpPr>
            <p:cNvPr id="32" name="Straight Connector 31"/>
            <p:cNvCxnSpPr/>
            <p:nvPr/>
          </p:nvCxnSpPr>
          <p:spPr>
            <a:xfrm>
              <a:off x="1624614" y="1311254"/>
              <a:ext cx="356473" cy="150319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a:off x="3733110" y="1330528"/>
              <a:ext cx="356473" cy="150319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39" name="TextBox 38"/>
          <p:cNvSpPr txBox="1"/>
          <p:nvPr/>
        </p:nvSpPr>
        <p:spPr>
          <a:xfrm>
            <a:off x="3880889" y="638140"/>
            <a:ext cx="3452781" cy="646331"/>
          </a:xfrm>
          <a:prstGeom prst="rect">
            <a:avLst/>
          </a:prstGeom>
          <a:noFill/>
        </p:spPr>
        <p:txBody>
          <a:bodyPr wrap="square" rtlCol="0">
            <a:spAutoFit/>
          </a:bodyPr>
          <a:lstStyle/>
          <a:p>
            <a:r>
              <a:rPr lang="en-US" b="1" u="sng" dirty="0"/>
              <a:t>Bolton’s Anterior and overall Ratio</a:t>
            </a:r>
          </a:p>
          <a:p>
            <a:endParaRPr lang="en-IN" b="1" dirty="0"/>
          </a:p>
        </p:txBody>
      </p:sp>
      <p:sp>
        <p:nvSpPr>
          <p:cNvPr id="40" name="TextBox 39"/>
          <p:cNvSpPr txBox="1"/>
          <p:nvPr/>
        </p:nvSpPr>
        <p:spPr>
          <a:xfrm>
            <a:off x="4674016" y="230909"/>
            <a:ext cx="886275" cy="369332"/>
          </a:xfrm>
          <a:prstGeom prst="rect">
            <a:avLst/>
          </a:prstGeom>
          <a:solidFill>
            <a:schemeClr val="accent2"/>
          </a:solidFill>
          <a:ln>
            <a:solidFill>
              <a:schemeClr val="accent2"/>
            </a:solidFill>
          </a:ln>
        </p:spPr>
        <p:txBody>
          <a:bodyPr wrap="square" rtlCol="0">
            <a:spAutoFit/>
          </a:bodyPr>
          <a:lstStyle/>
          <a:p>
            <a:r>
              <a:rPr lang="en-US" dirty="0"/>
              <a:t>S</a:t>
            </a:r>
            <a:endParaRPr lang="en-IN" dirty="0"/>
          </a:p>
        </p:txBody>
      </p:sp>
      <p:sp>
        <p:nvSpPr>
          <p:cNvPr id="9" name="TextBox 8"/>
          <p:cNvSpPr txBox="1"/>
          <p:nvPr/>
        </p:nvSpPr>
        <p:spPr>
          <a:xfrm>
            <a:off x="1678563" y="988143"/>
            <a:ext cx="1462394" cy="369332"/>
          </a:xfrm>
          <a:prstGeom prst="rect">
            <a:avLst/>
          </a:prstGeom>
          <a:noFill/>
        </p:spPr>
        <p:txBody>
          <a:bodyPr wrap="square" rtlCol="0">
            <a:spAutoFit/>
          </a:bodyPr>
          <a:lstStyle/>
          <a:p>
            <a:r>
              <a:rPr lang="en-IN" dirty="0"/>
              <a:t>        100</a:t>
            </a:r>
          </a:p>
        </p:txBody>
      </p:sp>
      <p:sp>
        <p:nvSpPr>
          <p:cNvPr id="13" name="TextBox 12"/>
          <p:cNvSpPr txBox="1"/>
          <p:nvPr/>
        </p:nvSpPr>
        <p:spPr>
          <a:xfrm>
            <a:off x="1793211" y="2646343"/>
            <a:ext cx="1277556" cy="369332"/>
          </a:xfrm>
          <a:prstGeom prst="rect">
            <a:avLst/>
          </a:prstGeom>
          <a:noFill/>
        </p:spPr>
        <p:txBody>
          <a:bodyPr wrap="square" rtlCol="0">
            <a:spAutoFit/>
          </a:bodyPr>
          <a:lstStyle/>
          <a:p>
            <a:r>
              <a:rPr lang="en-IN" dirty="0"/>
              <a:t>77.2 ± 1.65</a:t>
            </a:r>
          </a:p>
        </p:txBody>
      </p:sp>
      <p:grpSp>
        <p:nvGrpSpPr>
          <p:cNvPr id="14" name="Group 13"/>
          <p:cNvGrpSpPr/>
          <p:nvPr/>
        </p:nvGrpSpPr>
        <p:grpSpPr>
          <a:xfrm>
            <a:off x="229704" y="3721432"/>
            <a:ext cx="4379244" cy="1919657"/>
            <a:chOff x="479083" y="3721432"/>
            <a:chExt cx="4379244" cy="1919657"/>
          </a:xfrm>
        </p:grpSpPr>
        <p:grpSp>
          <p:nvGrpSpPr>
            <p:cNvPr id="58" name="Group 57"/>
            <p:cNvGrpSpPr/>
            <p:nvPr/>
          </p:nvGrpSpPr>
          <p:grpSpPr>
            <a:xfrm>
              <a:off x="479083" y="3721432"/>
              <a:ext cx="4379244" cy="1667270"/>
              <a:chOff x="3631526" y="355608"/>
              <a:chExt cx="7221000" cy="2498428"/>
            </a:xfrm>
          </p:grpSpPr>
          <p:grpSp>
            <p:nvGrpSpPr>
              <p:cNvPr id="59" name="Group 58"/>
              <p:cNvGrpSpPr/>
              <p:nvPr/>
            </p:nvGrpSpPr>
            <p:grpSpPr>
              <a:xfrm>
                <a:off x="3994823" y="939316"/>
                <a:ext cx="6489369" cy="789763"/>
                <a:chOff x="3994823" y="939316"/>
                <a:chExt cx="6489369" cy="789763"/>
              </a:xfrm>
            </p:grpSpPr>
            <p:sp>
              <p:nvSpPr>
                <p:cNvPr id="77" name="Rectangle: Rounded Corners 5"/>
                <p:cNvSpPr/>
                <p:nvPr/>
              </p:nvSpPr>
              <p:spPr>
                <a:xfrm>
                  <a:off x="6731495" y="1043710"/>
                  <a:ext cx="502343" cy="658500"/>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Rectangle: Rounded Corners 5"/>
                <p:cNvSpPr/>
                <p:nvPr/>
              </p:nvSpPr>
              <p:spPr>
                <a:xfrm>
                  <a:off x="6279951" y="1196992"/>
                  <a:ext cx="457188" cy="49446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9" name="Rectangle: Rounded Corners 7"/>
                <p:cNvSpPr/>
                <p:nvPr/>
              </p:nvSpPr>
              <p:spPr>
                <a:xfrm>
                  <a:off x="4757587" y="1046503"/>
                  <a:ext cx="491201" cy="64495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Rectangle: Rounded Corners 7"/>
                <p:cNvSpPr/>
                <p:nvPr/>
              </p:nvSpPr>
              <p:spPr>
                <a:xfrm>
                  <a:off x="5254284" y="1057254"/>
                  <a:ext cx="511090" cy="64495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1" name="Freeform: Shape 80"/>
                <p:cNvSpPr/>
                <p:nvPr/>
              </p:nvSpPr>
              <p:spPr>
                <a:xfrm>
                  <a:off x="3994823" y="1119825"/>
                  <a:ext cx="762764" cy="571634"/>
                </a:xfrm>
                <a:custGeom>
                  <a:avLst/>
                  <a:gdLst>
                    <a:gd name="connsiteX0" fmla="*/ 65022 w 1210851"/>
                    <a:gd name="connsiteY0" fmla="*/ 575707 h 954626"/>
                    <a:gd name="connsiteX1" fmla="*/ 101967 w 1210851"/>
                    <a:gd name="connsiteY1" fmla="*/ 751198 h 954626"/>
                    <a:gd name="connsiteX2" fmla="*/ 295931 w 1210851"/>
                    <a:gd name="connsiteY2" fmla="*/ 954398 h 954626"/>
                    <a:gd name="connsiteX3" fmla="*/ 600731 w 1210851"/>
                    <a:gd name="connsiteY3" fmla="*/ 788144 h 954626"/>
                    <a:gd name="connsiteX4" fmla="*/ 656149 w 1210851"/>
                    <a:gd name="connsiteY4" fmla="*/ 640362 h 954626"/>
                    <a:gd name="connsiteX5" fmla="*/ 646913 w 1210851"/>
                    <a:gd name="connsiteY5" fmla="*/ 723489 h 954626"/>
                    <a:gd name="connsiteX6" fmla="*/ 859349 w 1210851"/>
                    <a:gd name="connsiteY6" fmla="*/ 908217 h 954626"/>
                    <a:gd name="connsiteX7" fmla="*/ 1145676 w 1210851"/>
                    <a:gd name="connsiteY7" fmla="*/ 797380 h 954626"/>
                    <a:gd name="connsiteX8" fmla="*/ 1210331 w 1210851"/>
                    <a:gd name="connsiteY8" fmla="*/ 492580 h 954626"/>
                    <a:gd name="connsiteX9" fmla="*/ 1127204 w 1210851"/>
                    <a:gd name="connsiteY9" fmla="*/ 132362 h 954626"/>
                    <a:gd name="connsiteX10" fmla="*/ 1062549 w 1210851"/>
                    <a:gd name="connsiteY10" fmla="*/ 12289 h 954626"/>
                    <a:gd name="connsiteX11" fmla="*/ 693095 w 1210851"/>
                    <a:gd name="connsiteY11" fmla="*/ 12289 h 954626"/>
                    <a:gd name="connsiteX12" fmla="*/ 65022 w 1210851"/>
                    <a:gd name="connsiteY12" fmla="*/ 86180 h 954626"/>
                    <a:gd name="connsiteX13" fmla="*/ 18840 w 1210851"/>
                    <a:gd name="connsiteY13" fmla="*/ 474107 h 954626"/>
                    <a:gd name="connsiteX14" fmla="*/ 55785 w 1210851"/>
                    <a:gd name="connsiteY14" fmla="*/ 658835 h 954626"/>
                    <a:gd name="connsiteX15" fmla="*/ 65022 w 1210851"/>
                    <a:gd name="connsiteY15" fmla="*/ 575707 h 954626"/>
                    <a:gd name="connsiteX0-1" fmla="*/ 37313 w 1210851"/>
                    <a:gd name="connsiteY0-2" fmla="*/ 584944 h 954626"/>
                    <a:gd name="connsiteX1-3" fmla="*/ 101967 w 1210851"/>
                    <a:gd name="connsiteY1-4" fmla="*/ 751198 h 954626"/>
                    <a:gd name="connsiteX2-5" fmla="*/ 295931 w 1210851"/>
                    <a:gd name="connsiteY2-6" fmla="*/ 954398 h 954626"/>
                    <a:gd name="connsiteX3-7" fmla="*/ 600731 w 1210851"/>
                    <a:gd name="connsiteY3-8" fmla="*/ 788144 h 954626"/>
                    <a:gd name="connsiteX4-9" fmla="*/ 656149 w 1210851"/>
                    <a:gd name="connsiteY4-10" fmla="*/ 640362 h 954626"/>
                    <a:gd name="connsiteX5-11" fmla="*/ 646913 w 1210851"/>
                    <a:gd name="connsiteY5-12" fmla="*/ 723489 h 954626"/>
                    <a:gd name="connsiteX6-13" fmla="*/ 859349 w 1210851"/>
                    <a:gd name="connsiteY6-14" fmla="*/ 908217 h 954626"/>
                    <a:gd name="connsiteX7-15" fmla="*/ 1145676 w 1210851"/>
                    <a:gd name="connsiteY7-16" fmla="*/ 797380 h 954626"/>
                    <a:gd name="connsiteX8-17" fmla="*/ 1210331 w 1210851"/>
                    <a:gd name="connsiteY8-18" fmla="*/ 492580 h 954626"/>
                    <a:gd name="connsiteX9-19" fmla="*/ 1127204 w 1210851"/>
                    <a:gd name="connsiteY9-20" fmla="*/ 132362 h 954626"/>
                    <a:gd name="connsiteX10-21" fmla="*/ 1062549 w 1210851"/>
                    <a:gd name="connsiteY10-22" fmla="*/ 12289 h 954626"/>
                    <a:gd name="connsiteX11-23" fmla="*/ 693095 w 1210851"/>
                    <a:gd name="connsiteY11-24" fmla="*/ 12289 h 954626"/>
                    <a:gd name="connsiteX12-25" fmla="*/ 65022 w 1210851"/>
                    <a:gd name="connsiteY12-26" fmla="*/ 86180 h 954626"/>
                    <a:gd name="connsiteX13-27" fmla="*/ 18840 w 1210851"/>
                    <a:gd name="connsiteY13-28" fmla="*/ 474107 h 954626"/>
                    <a:gd name="connsiteX14-29" fmla="*/ 55785 w 1210851"/>
                    <a:gd name="connsiteY14-30" fmla="*/ 658835 h 954626"/>
                    <a:gd name="connsiteX15-31" fmla="*/ 37313 w 1210851"/>
                    <a:gd name="connsiteY15-32" fmla="*/ 584944 h 954626"/>
                    <a:gd name="connsiteX0-33" fmla="*/ 32336 w 1205874"/>
                    <a:gd name="connsiteY0-34" fmla="*/ 583082 h 952764"/>
                    <a:gd name="connsiteX1-35" fmla="*/ 96990 w 1205874"/>
                    <a:gd name="connsiteY1-36" fmla="*/ 749336 h 952764"/>
                    <a:gd name="connsiteX2-37" fmla="*/ 290954 w 1205874"/>
                    <a:gd name="connsiteY2-38" fmla="*/ 952536 h 952764"/>
                    <a:gd name="connsiteX3-39" fmla="*/ 595754 w 1205874"/>
                    <a:gd name="connsiteY3-40" fmla="*/ 786282 h 952764"/>
                    <a:gd name="connsiteX4-41" fmla="*/ 651172 w 1205874"/>
                    <a:gd name="connsiteY4-42" fmla="*/ 638500 h 952764"/>
                    <a:gd name="connsiteX5-43" fmla="*/ 641936 w 1205874"/>
                    <a:gd name="connsiteY5-44" fmla="*/ 721627 h 952764"/>
                    <a:gd name="connsiteX6-45" fmla="*/ 854372 w 1205874"/>
                    <a:gd name="connsiteY6-46" fmla="*/ 906355 h 952764"/>
                    <a:gd name="connsiteX7-47" fmla="*/ 1140699 w 1205874"/>
                    <a:gd name="connsiteY7-48" fmla="*/ 795518 h 952764"/>
                    <a:gd name="connsiteX8-49" fmla="*/ 1205354 w 1205874"/>
                    <a:gd name="connsiteY8-50" fmla="*/ 490718 h 952764"/>
                    <a:gd name="connsiteX9-51" fmla="*/ 1122227 w 1205874"/>
                    <a:gd name="connsiteY9-52" fmla="*/ 130500 h 952764"/>
                    <a:gd name="connsiteX10-53" fmla="*/ 1057572 w 1205874"/>
                    <a:gd name="connsiteY10-54" fmla="*/ 10427 h 952764"/>
                    <a:gd name="connsiteX11-55" fmla="*/ 688118 w 1205874"/>
                    <a:gd name="connsiteY11-56" fmla="*/ 10427 h 952764"/>
                    <a:gd name="connsiteX12-57" fmla="*/ 69282 w 1205874"/>
                    <a:gd name="connsiteY12-58" fmla="*/ 47373 h 952764"/>
                    <a:gd name="connsiteX13-59" fmla="*/ 13863 w 1205874"/>
                    <a:gd name="connsiteY13-60" fmla="*/ 472245 h 952764"/>
                    <a:gd name="connsiteX14-61" fmla="*/ 50808 w 1205874"/>
                    <a:gd name="connsiteY14-62" fmla="*/ 656973 h 952764"/>
                    <a:gd name="connsiteX15-63" fmla="*/ 32336 w 1205874"/>
                    <a:gd name="connsiteY15-64" fmla="*/ 583082 h 952764"/>
                    <a:gd name="connsiteX0-65" fmla="*/ 26179 w 1199717"/>
                    <a:gd name="connsiteY0-66" fmla="*/ 574525 h 944207"/>
                    <a:gd name="connsiteX1-67" fmla="*/ 90833 w 1199717"/>
                    <a:gd name="connsiteY1-68" fmla="*/ 740779 h 944207"/>
                    <a:gd name="connsiteX2-69" fmla="*/ 284797 w 1199717"/>
                    <a:gd name="connsiteY2-70" fmla="*/ 943979 h 944207"/>
                    <a:gd name="connsiteX3-71" fmla="*/ 589597 w 1199717"/>
                    <a:gd name="connsiteY3-72" fmla="*/ 777725 h 944207"/>
                    <a:gd name="connsiteX4-73" fmla="*/ 645015 w 1199717"/>
                    <a:gd name="connsiteY4-74" fmla="*/ 629943 h 944207"/>
                    <a:gd name="connsiteX5-75" fmla="*/ 635779 w 1199717"/>
                    <a:gd name="connsiteY5-76" fmla="*/ 713070 h 944207"/>
                    <a:gd name="connsiteX6-77" fmla="*/ 848215 w 1199717"/>
                    <a:gd name="connsiteY6-78" fmla="*/ 897798 h 944207"/>
                    <a:gd name="connsiteX7-79" fmla="*/ 1134542 w 1199717"/>
                    <a:gd name="connsiteY7-80" fmla="*/ 786961 h 944207"/>
                    <a:gd name="connsiteX8-81" fmla="*/ 1199197 w 1199717"/>
                    <a:gd name="connsiteY8-82" fmla="*/ 482161 h 944207"/>
                    <a:gd name="connsiteX9-83" fmla="*/ 1116070 w 1199717"/>
                    <a:gd name="connsiteY9-84" fmla="*/ 121943 h 944207"/>
                    <a:gd name="connsiteX10-85" fmla="*/ 1051415 w 1199717"/>
                    <a:gd name="connsiteY10-86" fmla="*/ 1870 h 944207"/>
                    <a:gd name="connsiteX11-87" fmla="*/ 580361 w 1199717"/>
                    <a:gd name="connsiteY11-88" fmla="*/ 48052 h 944207"/>
                    <a:gd name="connsiteX12-89" fmla="*/ 63125 w 1199717"/>
                    <a:gd name="connsiteY12-90" fmla="*/ 38816 h 944207"/>
                    <a:gd name="connsiteX13-91" fmla="*/ 7706 w 1199717"/>
                    <a:gd name="connsiteY13-92" fmla="*/ 463688 h 944207"/>
                    <a:gd name="connsiteX14-93" fmla="*/ 44651 w 1199717"/>
                    <a:gd name="connsiteY14-94" fmla="*/ 648416 h 944207"/>
                    <a:gd name="connsiteX15-95" fmla="*/ 26179 w 1199717"/>
                    <a:gd name="connsiteY15-96" fmla="*/ 574525 h 94420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1199717" h="944207">
                      <a:moveTo>
                        <a:pt x="26179" y="574525"/>
                      </a:moveTo>
                      <a:cubicBezTo>
                        <a:pt x="33876" y="589919"/>
                        <a:pt x="47730" y="679203"/>
                        <a:pt x="90833" y="740779"/>
                      </a:cubicBezTo>
                      <a:cubicBezTo>
                        <a:pt x="133936" y="802355"/>
                        <a:pt x="201670" y="937821"/>
                        <a:pt x="284797" y="943979"/>
                      </a:cubicBezTo>
                      <a:cubicBezTo>
                        <a:pt x="367924" y="950137"/>
                        <a:pt x="529561" y="830064"/>
                        <a:pt x="589597" y="777725"/>
                      </a:cubicBezTo>
                      <a:cubicBezTo>
                        <a:pt x="649633" y="725386"/>
                        <a:pt x="637318" y="640719"/>
                        <a:pt x="645015" y="629943"/>
                      </a:cubicBezTo>
                      <a:cubicBezTo>
                        <a:pt x="652712" y="619167"/>
                        <a:pt x="601912" y="668428"/>
                        <a:pt x="635779" y="713070"/>
                      </a:cubicBezTo>
                      <a:cubicBezTo>
                        <a:pt x="669646" y="757712"/>
                        <a:pt x="765088" y="885483"/>
                        <a:pt x="848215" y="897798"/>
                      </a:cubicBezTo>
                      <a:cubicBezTo>
                        <a:pt x="931342" y="910113"/>
                        <a:pt x="1076045" y="856234"/>
                        <a:pt x="1134542" y="786961"/>
                      </a:cubicBezTo>
                      <a:cubicBezTo>
                        <a:pt x="1193039" y="717688"/>
                        <a:pt x="1202276" y="592997"/>
                        <a:pt x="1199197" y="482161"/>
                      </a:cubicBezTo>
                      <a:cubicBezTo>
                        <a:pt x="1196118" y="371325"/>
                        <a:pt x="1140700" y="201991"/>
                        <a:pt x="1116070" y="121943"/>
                      </a:cubicBezTo>
                      <a:cubicBezTo>
                        <a:pt x="1091440" y="41895"/>
                        <a:pt x="1140700" y="14185"/>
                        <a:pt x="1051415" y="1870"/>
                      </a:cubicBezTo>
                      <a:cubicBezTo>
                        <a:pt x="962130" y="-10445"/>
                        <a:pt x="745076" y="41894"/>
                        <a:pt x="580361" y="48052"/>
                      </a:cubicBezTo>
                      <a:cubicBezTo>
                        <a:pt x="415646" y="54210"/>
                        <a:pt x="158567" y="-30457"/>
                        <a:pt x="63125" y="38816"/>
                      </a:cubicBezTo>
                      <a:cubicBezTo>
                        <a:pt x="-32317" y="108089"/>
                        <a:pt x="9245" y="368246"/>
                        <a:pt x="7706" y="463688"/>
                      </a:cubicBezTo>
                      <a:cubicBezTo>
                        <a:pt x="6167" y="559130"/>
                        <a:pt x="41572" y="629943"/>
                        <a:pt x="44651" y="648416"/>
                      </a:cubicBezTo>
                      <a:cubicBezTo>
                        <a:pt x="47730" y="666889"/>
                        <a:pt x="18482" y="559131"/>
                        <a:pt x="26179" y="574525"/>
                      </a:cubicBez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2" name="Rectangle: Rounded Corners 5"/>
                <p:cNvSpPr/>
                <p:nvPr/>
              </p:nvSpPr>
              <p:spPr>
                <a:xfrm flipH="1">
                  <a:off x="7245175" y="1040915"/>
                  <a:ext cx="502343" cy="658500"/>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Rectangle: Rounded Corners 5"/>
                <p:cNvSpPr/>
                <p:nvPr/>
              </p:nvSpPr>
              <p:spPr>
                <a:xfrm flipH="1">
                  <a:off x="7741875" y="1194198"/>
                  <a:ext cx="457188" cy="49446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4" name="Rectangle: Rounded Corners 7"/>
                <p:cNvSpPr/>
                <p:nvPr/>
              </p:nvSpPr>
              <p:spPr>
                <a:xfrm>
                  <a:off x="5777608" y="942108"/>
                  <a:ext cx="502344" cy="786971"/>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5" name="Rectangle: Rounded Corners 7"/>
                <p:cNvSpPr/>
                <p:nvPr/>
              </p:nvSpPr>
              <p:spPr>
                <a:xfrm flipH="1">
                  <a:off x="8199064" y="939316"/>
                  <a:ext cx="502344" cy="786970"/>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6" name="Rectangle: Rounded Corners 7"/>
                <p:cNvSpPr/>
                <p:nvPr/>
              </p:nvSpPr>
              <p:spPr>
                <a:xfrm flipH="1">
                  <a:off x="9230228" y="1043709"/>
                  <a:ext cx="491201" cy="64495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7" name="Rectangle: Rounded Corners 7"/>
                <p:cNvSpPr/>
                <p:nvPr/>
              </p:nvSpPr>
              <p:spPr>
                <a:xfrm flipH="1">
                  <a:off x="8713640" y="1054459"/>
                  <a:ext cx="511090" cy="64495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8" name="Freeform: Shape 87"/>
                <p:cNvSpPr/>
                <p:nvPr/>
              </p:nvSpPr>
              <p:spPr>
                <a:xfrm flipH="1">
                  <a:off x="9721428" y="1117030"/>
                  <a:ext cx="762764" cy="571634"/>
                </a:xfrm>
                <a:custGeom>
                  <a:avLst/>
                  <a:gdLst>
                    <a:gd name="connsiteX0" fmla="*/ 65022 w 1210851"/>
                    <a:gd name="connsiteY0" fmla="*/ 575707 h 954626"/>
                    <a:gd name="connsiteX1" fmla="*/ 101967 w 1210851"/>
                    <a:gd name="connsiteY1" fmla="*/ 751198 h 954626"/>
                    <a:gd name="connsiteX2" fmla="*/ 295931 w 1210851"/>
                    <a:gd name="connsiteY2" fmla="*/ 954398 h 954626"/>
                    <a:gd name="connsiteX3" fmla="*/ 600731 w 1210851"/>
                    <a:gd name="connsiteY3" fmla="*/ 788144 h 954626"/>
                    <a:gd name="connsiteX4" fmla="*/ 656149 w 1210851"/>
                    <a:gd name="connsiteY4" fmla="*/ 640362 h 954626"/>
                    <a:gd name="connsiteX5" fmla="*/ 646913 w 1210851"/>
                    <a:gd name="connsiteY5" fmla="*/ 723489 h 954626"/>
                    <a:gd name="connsiteX6" fmla="*/ 859349 w 1210851"/>
                    <a:gd name="connsiteY6" fmla="*/ 908217 h 954626"/>
                    <a:gd name="connsiteX7" fmla="*/ 1145676 w 1210851"/>
                    <a:gd name="connsiteY7" fmla="*/ 797380 h 954626"/>
                    <a:gd name="connsiteX8" fmla="*/ 1210331 w 1210851"/>
                    <a:gd name="connsiteY8" fmla="*/ 492580 h 954626"/>
                    <a:gd name="connsiteX9" fmla="*/ 1127204 w 1210851"/>
                    <a:gd name="connsiteY9" fmla="*/ 132362 h 954626"/>
                    <a:gd name="connsiteX10" fmla="*/ 1062549 w 1210851"/>
                    <a:gd name="connsiteY10" fmla="*/ 12289 h 954626"/>
                    <a:gd name="connsiteX11" fmla="*/ 693095 w 1210851"/>
                    <a:gd name="connsiteY11" fmla="*/ 12289 h 954626"/>
                    <a:gd name="connsiteX12" fmla="*/ 65022 w 1210851"/>
                    <a:gd name="connsiteY12" fmla="*/ 86180 h 954626"/>
                    <a:gd name="connsiteX13" fmla="*/ 18840 w 1210851"/>
                    <a:gd name="connsiteY13" fmla="*/ 474107 h 954626"/>
                    <a:gd name="connsiteX14" fmla="*/ 55785 w 1210851"/>
                    <a:gd name="connsiteY14" fmla="*/ 658835 h 954626"/>
                    <a:gd name="connsiteX15" fmla="*/ 65022 w 1210851"/>
                    <a:gd name="connsiteY15" fmla="*/ 575707 h 954626"/>
                    <a:gd name="connsiteX0-1" fmla="*/ 37313 w 1210851"/>
                    <a:gd name="connsiteY0-2" fmla="*/ 584944 h 954626"/>
                    <a:gd name="connsiteX1-3" fmla="*/ 101967 w 1210851"/>
                    <a:gd name="connsiteY1-4" fmla="*/ 751198 h 954626"/>
                    <a:gd name="connsiteX2-5" fmla="*/ 295931 w 1210851"/>
                    <a:gd name="connsiteY2-6" fmla="*/ 954398 h 954626"/>
                    <a:gd name="connsiteX3-7" fmla="*/ 600731 w 1210851"/>
                    <a:gd name="connsiteY3-8" fmla="*/ 788144 h 954626"/>
                    <a:gd name="connsiteX4-9" fmla="*/ 656149 w 1210851"/>
                    <a:gd name="connsiteY4-10" fmla="*/ 640362 h 954626"/>
                    <a:gd name="connsiteX5-11" fmla="*/ 646913 w 1210851"/>
                    <a:gd name="connsiteY5-12" fmla="*/ 723489 h 954626"/>
                    <a:gd name="connsiteX6-13" fmla="*/ 859349 w 1210851"/>
                    <a:gd name="connsiteY6-14" fmla="*/ 908217 h 954626"/>
                    <a:gd name="connsiteX7-15" fmla="*/ 1145676 w 1210851"/>
                    <a:gd name="connsiteY7-16" fmla="*/ 797380 h 954626"/>
                    <a:gd name="connsiteX8-17" fmla="*/ 1210331 w 1210851"/>
                    <a:gd name="connsiteY8-18" fmla="*/ 492580 h 954626"/>
                    <a:gd name="connsiteX9-19" fmla="*/ 1127204 w 1210851"/>
                    <a:gd name="connsiteY9-20" fmla="*/ 132362 h 954626"/>
                    <a:gd name="connsiteX10-21" fmla="*/ 1062549 w 1210851"/>
                    <a:gd name="connsiteY10-22" fmla="*/ 12289 h 954626"/>
                    <a:gd name="connsiteX11-23" fmla="*/ 693095 w 1210851"/>
                    <a:gd name="connsiteY11-24" fmla="*/ 12289 h 954626"/>
                    <a:gd name="connsiteX12-25" fmla="*/ 65022 w 1210851"/>
                    <a:gd name="connsiteY12-26" fmla="*/ 86180 h 954626"/>
                    <a:gd name="connsiteX13-27" fmla="*/ 18840 w 1210851"/>
                    <a:gd name="connsiteY13-28" fmla="*/ 474107 h 954626"/>
                    <a:gd name="connsiteX14-29" fmla="*/ 55785 w 1210851"/>
                    <a:gd name="connsiteY14-30" fmla="*/ 658835 h 954626"/>
                    <a:gd name="connsiteX15-31" fmla="*/ 37313 w 1210851"/>
                    <a:gd name="connsiteY15-32" fmla="*/ 584944 h 954626"/>
                    <a:gd name="connsiteX0-33" fmla="*/ 32336 w 1205874"/>
                    <a:gd name="connsiteY0-34" fmla="*/ 583082 h 952764"/>
                    <a:gd name="connsiteX1-35" fmla="*/ 96990 w 1205874"/>
                    <a:gd name="connsiteY1-36" fmla="*/ 749336 h 952764"/>
                    <a:gd name="connsiteX2-37" fmla="*/ 290954 w 1205874"/>
                    <a:gd name="connsiteY2-38" fmla="*/ 952536 h 952764"/>
                    <a:gd name="connsiteX3-39" fmla="*/ 595754 w 1205874"/>
                    <a:gd name="connsiteY3-40" fmla="*/ 786282 h 952764"/>
                    <a:gd name="connsiteX4-41" fmla="*/ 651172 w 1205874"/>
                    <a:gd name="connsiteY4-42" fmla="*/ 638500 h 952764"/>
                    <a:gd name="connsiteX5-43" fmla="*/ 641936 w 1205874"/>
                    <a:gd name="connsiteY5-44" fmla="*/ 721627 h 952764"/>
                    <a:gd name="connsiteX6-45" fmla="*/ 854372 w 1205874"/>
                    <a:gd name="connsiteY6-46" fmla="*/ 906355 h 952764"/>
                    <a:gd name="connsiteX7-47" fmla="*/ 1140699 w 1205874"/>
                    <a:gd name="connsiteY7-48" fmla="*/ 795518 h 952764"/>
                    <a:gd name="connsiteX8-49" fmla="*/ 1205354 w 1205874"/>
                    <a:gd name="connsiteY8-50" fmla="*/ 490718 h 952764"/>
                    <a:gd name="connsiteX9-51" fmla="*/ 1122227 w 1205874"/>
                    <a:gd name="connsiteY9-52" fmla="*/ 130500 h 952764"/>
                    <a:gd name="connsiteX10-53" fmla="*/ 1057572 w 1205874"/>
                    <a:gd name="connsiteY10-54" fmla="*/ 10427 h 952764"/>
                    <a:gd name="connsiteX11-55" fmla="*/ 688118 w 1205874"/>
                    <a:gd name="connsiteY11-56" fmla="*/ 10427 h 952764"/>
                    <a:gd name="connsiteX12-57" fmla="*/ 69282 w 1205874"/>
                    <a:gd name="connsiteY12-58" fmla="*/ 47373 h 952764"/>
                    <a:gd name="connsiteX13-59" fmla="*/ 13863 w 1205874"/>
                    <a:gd name="connsiteY13-60" fmla="*/ 472245 h 952764"/>
                    <a:gd name="connsiteX14-61" fmla="*/ 50808 w 1205874"/>
                    <a:gd name="connsiteY14-62" fmla="*/ 656973 h 952764"/>
                    <a:gd name="connsiteX15-63" fmla="*/ 32336 w 1205874"/>
                    <a:gd name="connsiteY15-64" fmla="*/ 583082 h 952764"/>
                    <a:gd name="connsiteX0-65" fmla="*/ 26179 w 1199717"/>
                    <a:gd name="connsiteY0-66" fmla="*/ 574525 h 944207"/>
                    <a:gd name="connsiteX1-67" fmla="*/ 90833 w 1199717"/>
                    <a:gd name="connsiteY1-68" fmla="*/ 740779 h 944207"/>
                    <a:gd name="connsiteX2-69" fmla="*/ 284797 w 1199717"/>
                    <a:gd name="connsiteY2-70" fmla="*/ 943979 h 944207"/>
                    <a:gd name="connsiteX3-71" fmla="*/ 589597 w 1199717"/>
                    <a:gd name="connsiteY3-72" fmla="*/ 777725 h 944207"/>
                    <a:gd name="connsiteX4-73" fmla="*/ 645015 w 1199717"/>
                    <a:gd name="connsiteY4-74" fmla="*/ 629943 h 944207"/>
                    <a:gd name="connsiteX5-75" fmla="*/ 635779 w 1199717"/>
                    <a:gd name="connsiteY5-76" fmla="*/ 713070 h 944207"/>
                    <a:gd name="connsiteX6-77" fmla="*/ 848215 w 1199717"/>
                    <a:gd name="connsiteY6-78" fmla="*/ 897798 h 944207"/>
                    <a:gd name="connsiteX7-79" fmla="*/ 1134542 w 1199717"/>
                    <a:gd name="connsiteY7-80" fmla="*/ 786961 h 944207"/>
                    <a:gd name="connsiteX8-81" fmla="*/ 1199197 w 1199717"/>
                    <a:gd name="connsiteY8-82" fmla="*/ 482161 h 944207"/>
                    <a:gd name="connsiteX9-83" fmla="*/ 1116070 w 1199717"/>
                    <a:gd name="connsiteY9-84" fmla="*/ 121943 h 944207"/>
                    <a:gd name="connsiteX10-85" fmla="*/ 1051415 w 1199717"/>
                    <a:gd name="connsiteY10-86" fmla="*/ 1870 h 944207"/>
                    <a:gd name="connsiteX11-87" fmla="*/ 580361 w 1199717"/>
                    <a:gd name="connsiteY11-88" fmla="*/ 48052 h 944207"/>
                    <a:gd name="connsiteX12-89" fmla="*/ 63125 w 1199717"/>
                    <a:gd name="connsiteY12-90" fmla="*/ 38816 h 944207"/>
                    <a:gd name="connsiteX13-91" fmla="*/ 7706 w 1199717"/>
                    <a:gd name="connsiteY13-92" fmla="*/ 463688 h 944207"/>
                    <a:gd name="connsiteX14-93" fmla="*/ 44651 w 1199717"/>
                    <a:gd name="connsiteY14-94" fmla="*/ 648416 h 944207"/>
                    <a:gd name="connsiteX15-95" fmla="*/ 26179 w 1199717"/>
                    <a:gd name="connsiteY15-96" fmla="*/ 574525 h 94420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1199717" h="944207">
                      <a:moveTo>
                        <a:pt x="26179" y="574525"/>
                      </a:moveTo>
                      <a:cubicBezTo>
                        <a:pt x="33876" y="589919"/>
                        <a:pt x="47730" y="679203"/>
                        <a:pt x="90833" y="740779"/>
                      </a:cubicBezTo>
                      <a:cubicBezTo>
                        <a:pt x="133936" y="802355"/>
                        <a:pt x="201670" y="937821"/>
                        <a:pt x="284797" y="943979"/>
                      </a:cubicBezTo>
                      <a:cubicBezTo>
                        <a:pt x="367924" y="950137"/>
                        <a:pt x="529561" y="830064"/>
                        <a:pt x="589597" y="777725"/>
                      </a:cubicBezTo>
                      <a:cubicBezTo>
                        <a:pt x="649633" y="725386"/>
                        <a:pt x="637318" y="640719"/>
                        <a:pt x="645015" y="629943"/>
                      </a:cubicBezTo>
                      <a:cubicBezTo>
                        <a:pt x="652712" y="619167"/>
                        <a:pt x="601912" y="668428"/>
                        <a:pt x="635779" y="713070"/>
                      </a:cubicBezTo>
                      <a:cubicBezTo>
                        <a:pt x="669646" y="757712"/>
                        <a:pt x="765088" y="885483"/>
                        <a:pt x="848215" y="897798"/>
                      </a:cubicBezTo>
                      <a:cubicBezTo>
                        <a:pt x="931342" y="910113"/>
                        <a:pt x="1076045" y="856234"/>
                        <a:pt x="1134542" y="786961"/>
                      </a:cubicBezTo>
                      <a:cubicBezTo>
                        <a:pt x="1193039" y="717688"/>
                        <a:pt x="1202276" y="592997"/>
                        <a:pt x="1199197" y="482161"/>
                      </a:cubicBezTo>
                      <a:cubicBezTo>
                        <a:pt x="1196118" y="371325"/>
                        <a:pt x="1140700" y="201991"/>
                        <a:pt x="1116070" y="121943"/>
                      </a:cubicBezTo>
                      <a:cubicBezTo>
                        <a:pt x="1091440" y="41895"/>
                        <a:pt x="1140700" y="14185"/>
                        <a:pt x="1051415" y="1870"/>
                      </a:cubicBezTo>
                      <a:cubicBezTo>
                        <a:pt x="962130" y="-10445"/>
                        <a:pt x="745076" y="41894"/>
                        <a:pt x="580361" y="48052"/>
                      </a:cubicBezTo>
                      <a:cubicBezTo>
                        <a:pt x="415646" y="54210"/>
                        <a:pt x="158567" y="-30457"/>
                        <a:pt x="63125" y="38816"/>
                      </a:cubicBezTo>
                      <a:cubicBezTo>
                        <a:pt x="-32317" y="108089"/>
                        <a:pt x="9245" y="368246"/>
                        <a:pt x="7706" y="463688"/>
                      </a:cubicBezTo>
                      <a:cubicBezTo>
                        <a:pt x="6167" y="559130"/>
                        <a:pt x="41572" y="629943"/>
                        <a:pt x="44651" y="648416"/>
                      </a:cubicBezTo>
                      <a:cubicBezTo>
                        <a:pt x="47730" y="666889"/>
                        <a:pt x="18482" y="559131"/>
                        <a:pt x="26179" y="574525"/>
                      </a:cubicBez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60" name="Group 59"/>
              <p:cNvGrpSpPr/>
              <p:nvPr/>
            </p:nvGrpSpPr>
            <p:grpSpPr>
              <a:xfrm flipV="1">
                <a:off x="4285678" y="1836672"/>
                <a:ext cx="5892800" cy="657146"/>
                <a:chOff x="3357582" y="1186356"/>
                <a:chExt cx="10206842" cy="1281636"/>
              </a:xfrm>
            </p:grpSpPr>
            <p:grpSp>
              <p:nvGrpSpPr>
                <p:cNvPr id="63" name="Group 62"/>
                <p:cNvGrpSpPr/>
                <p:nvPr/>
              </p:nvGrpSpPr>
              <p:grpSpPr>
                <a:xfrm>
                  <a:off x="3357582" y="1186356"/>
                  <a:ext cx="5094503" cy="1281636"/>
                  <a:chOff x="3357582" y="1186356"/>
                  <a:chExt cx="5094503" cy="1281636"/>
                </a:xfrm>
              </p:grpSpPr>
              <p:sp>
                <p:nvSpPr>
                  <p:cNvPr id="71" name="Rectangle: Rounded Corners 5"/>
                  <p:cNvSpPr/>
                  <p:nvPr/>
                </p:nvSpPr>
                <p:spPr>
                  <a:xfrm>
                    <a:off x="7661973" y="1340532"/>
                    <a:ext cx="790112" cy="1083073"/>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Rectangle: Rounded Corners 5"/>
                  <p:cNvSpPr/>
                  <p:nvPr/>
                </p:nvSpPr>
                <p:spPr>
                  <a:xfrm>
                    <a:off x="6951760" y="1447067"/>
                    <a:ext cx="719092" cy="958784"/>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3" name="Rectangle: Rounded Corners 7"/>
                  <p:cNvSpPr/>
                  <p:nvPr/>
                </p:nvSpPr>
                <p:spPr>
                  <a:xfrm>
                    <a:off x="6161646" y="1186356"/>
                    <a:ext cx="790114" cy="1281636"/>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4" name="Rectangle: Rounded Corners 7"/>
                  <p:cNvSpPr/>
                  <p:nvPr/>
                </p:nvSpPr>
                <p:spPr>
                  <a:xfrm>
                    <a:off x="4557299" y="1340530"/>
                    <a:ext cx="772588"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5" name="Rectangle: Rounded Corners 7"/>
                  <p:cNvSpPr/>
                  <p:nvPr/>
                </p:nvSpPr>
                <p:spPr>
                  <a:xfrm>
                    <a:off x="5338533" y="1358287"/>
                    <a:ext cx="803871"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Freeform: Shape 75"/>
                  <p:cNvSpPr/>
                  <p:nvPr/>
                </p:nvSpPr>
                <p:spPr>
                  <a:xfrm>
                    <a:off x="3357582" y="1461640"/>
                    <a:ext cx="1199717" cy="944207"/>
                  </a:xfrm>
                  <a:custGeom>
                    <a:avLst/>
                    <a:gdLst>
                      <a:gd name="connsiteX0" fmla="*/ 65022 w 1210851"/>
                      <a:gd name="connsiteY0" fmla="*/ 575707 h 954626"/>
                      <a:gd name="connsiteX1" fmla="*/ 101967 w 1210851"/>
                      <a:gd name="connsiteY1" fmla="*/ 751198 h 954626"/>
                      <a:gd name="connsiteX2" fmla="*/ 295931 w 1210851"/>
                      <a:gd name="connsiteY2" fmla="*/ 954398 h 954626"/>
                      <a:gd name="connsiteX3" fmla="*/ 600731 w 1210851"/>
                      <a:gd name="connsiteY3" fmla="*/ 788144 h 954626"/>
                      <a:gd name="connsiteX4" fmla="*/ 656149 w 1210851"/>
                      <a:gd name="connsiteY4" fmla="*/ 640362 h 954626"/>
                      <a:gd name="connsiteX5" fmla="*/ 646913 w 1210851"/>
                      <a:gd name="connsiteY5" fmla="*/ 723489 h 954626"/>
                      <a:gd name="connsiteX6" fmla="*/ 859349 w 1210851"/>
                      <a:gd name="connsiteY6" fmla="*/ 908217 h 954626"/>
                      <a:gd name="connsiteX7" fmla="*/ 1145676 w 1210851"/>
                      <a:gd name="connsiteY7" fmla="*/ 797380 h 954626"/>
                      <a:gd name="connsiteX8" fmla="*/ 1210331 w 1210851"/>
                      <a:gd name="connsiteY8" fmla="*/ 492580 h 954626"/>
                      <a:gd name="connsiteX9" fmla="*/ 1127204 w 1210851"/>
                      <a:gd name="connsiteY9" fmla="*/ 132362 h 954626"/>
                      <a:gd name="connsiteX10" fmla="*/ 1062549 w 1210851"/>
                      <a:gd name="connsiteY10" fmla="*/ 12289 h 954626"/>
                      <a:gd name="connsiteX11" fmla="*/ 693095 w 1210851"/>
                      <a:gd name="connsiteY11" fmla="*/ 12289 h 954626"/>
                      <a:gd name="connsiteX12" fmla="*/ 65022 w 1210851"/>
                      <a:gd name="connsiteY12" fmla="*/ 86180 h 954626"/>
                      <a:gd name="connsiteX13" fmla="*/ 18840 w 1210851"/>
                      <a:gd name="connsiteY13" fmla="*/ 474107 h 954626"/>
                      <a:gd name="connsiteX14" fmla="*/ 55785 w 1210851"/>
                      <a:gd name="connsiteY14" fmla="*/ 658835 h 954626"/>
                      <a:gd name="connsiteX15" fmla="*/ 65022 w 1210851"/>
                      <a:gd name="connsiteY15" fmla="*/ 575707 h 954626"/>
                      <a:gd name="connsiteX0-1" fmla="*/ 37313 w 1210851"/>
                      <a:gd name="connsiteY0-2" fmla="*/ 584944 h 954626"/>
                      <a:gd name="connsiteX1-3" fmla="*/ 101967 w 1210851"/>
                      <a:gd name="connsiteY1-4" fmla="*/ 751198 h 954626"/>
                      <a:gd name="connsiteX2-5" fmla="*/ 295931 w 1210851"/>
                      <a:gd name="connsiteY2-6" fmla="*/ 954398 h 954626"/>
                      <a:gd name="connsiteX3-7" fmla="*/ 600731 w 1210851"/>
                      <a:gd name="connsiteY3-8" fmla="*/ 788144 h 954626"/>
                      <a:gd name="connsiteX4-9" fmla="*/ 656149 w 1210851"/>
                      <a:gd name="connsiteY4-10" fmla="*/ 640362 h 954626"/>
                      <a:gd name="connsiteX5-11" fmla="*/ 646913 w 1210851"/>
                      <a:gd name="connsiteY5-12" fmla="*/ 723489 h 954626"/>
                      <a:gd name="connsiteX6-13" fmla="*/ 859349 w 1210851"/>
                      <a:gd name="connsiteY6-14" fmla="*/ 908217 h 954626"/>
                      <a:gd name="connsiteX7-15" fmla="*/ 1145676 w 1210851"/>
                      <a:gd name="connsiteY7-16" fmla="*/ 797380 h 954626"/>
                      <a:gd name="connsiteX8-17" fmla="*/ 1210331 w 1210851"/>
                      <a:gd name="connsiteY8-18" fmla="*/ 492580 h 954626"/>
                      <a:gd name="connsiteX9-19" fmla="*/ 1127204 w 1210851"/>
                      <a:gd name="connsiteY9-20" fmla="*/ 132362 h 954626"/>
                      <a:gd name="connsiteX10-21" fmla="*/ 1062549 w 1210851"/>
                      <a:gd name="connsiteY10-22" fmla="*/ 12289 h 954626"/>
                      <a:gd name="connsiteX11-23" fmla="*/ 693095 w 1210851"/>
                      <a:gd name="connsiteY11-24" fmla="*/ 12289 h 954626"/>
                      <a:gd name="connsiteX12-25" fmla="*/ 65022 w 1210851"/>
                      <a:gd name="connsiteY12-26" fmla="*/ 86180 h 954626"/>
                      <a:gd name="connsiteX13-27" fmla="*/ 18840 w 1210851"/>
                      <a:gd name="connsiteY13-28" fmla="*/ 474107 h 954626"/>
                      <a:gd name="connsiteX14-29" fmla="*/ 55785 w 1210851"/>
                      <a:gd name="connsiteY14-30" fmla="*/ 658835 h 954626"/>
                      <a:gd name="connsiteX15-31" fmla="*/ 37313 w 1210851"/>
                      <a:gd name="connsiteY15-32" fmla="*/ 584944 h 954626"/>
                      <a:gd name="connsiteX0-33" fmla="*/ 32336 w 1205874"/>
                      <a:gd name="connsiteY0-34" fmla="*/ 583082 h 952764"/>
                      <a:gd name="connsiteX1-35" fmla="*/ 96990 w 1205874"/>
                      <a:gd name="connsiteY1-36" fmla="*/ 749336 h 952764"/>
                      <a:gd name="connsiteX2-37" fmla="*/ 290954 w 1205874"/>
                      <a:gd name="connsiteY2-38" fmla="*/ 952536 h 952764"/>
                      <a:gd name="connsiteX3-39" fmla="*/ 595754 w 1205874"/>
                      <a:gd name="connsiteY3-40" fmla="*/ 786282 h 952764"/>
                      <a:gd name="connsiteX4-41" fmla="*/ 651172 w 1205874"/>
                      <a:gd name="connsiteY4-42" fmla="*/ 638500 h 952764"/>
                      <a:gd name="connsiteX5-43" fmla="*/ 641936 w 1205874"/>
                      <a:gd name="connsiteY5-44" fmla="*/ 721627 h 952764"/>
                      <a:gd name="connsiteX6-45" fmla="*/ 854372 w 1205874"/>
                      <a:gd name="connsiteY6-46" fmla="*/ 906355 h 952764"/>
                      <a:gd name="connsiteX7-47" fmla="*/ 1140699 w 1205874"/>
                      <a:gd name="connsiteY7-48" fmla="*/ 795518 h 952764"/>
                      <a:gd name="connsiteX8-49" fmla="*/ 1205354 w 1205874"/>
                      <a:gd name="connsiteY8-50" fmla="*/ 490718 h 952764"/>
                      <a:gd name="connsiteX9-51" fmla="*/ 1122227 w 1205874"/>
                      <a:gd name="connsiteY9-52" fmla="*/ 130500 h 952764"/>
                      <a:gd name="connsiteX10-53" fmla="*/ 1057572 w 1205874"/>
                      <a:gd name="connsiteY10-54" fmla="*/ 10427 h 952764"/>
                      <a:gd name="connsiteX11-55" fmla="*/ 688118 w 1205874"/>
                      <a:gd name="connsiteY11-56" fmla="*/ 10427 h 952764"/>
                      <a:gd name="connsiteX12-57" fmla="*/ 69282 w 1205874"/>
                      <a:gd name="connsiteY12-58" fmla="*/ 47373 h 952764"/>
                      <a:gd name="connsiteX13-59" fmla="*/ 13863 w 1205874"/>
                      <a:gd name="connsiteY13-60" fmla="*/ 472245 h 952764"/>
                      <a:gd name="connsiteX14-61" fmla="*/ 50808 w 1205874"/>
                      <a:gd name="connsiteY14-62" fmla="*/ 656973 h 952764"/>
                      <a:gd name="connsiteX15-63" fmla="*/ 32336 w 1205874"/>
                      <a:gd name="connsiteY15-64" fmla="*/ 583082 h 952764"/>
                      <a:gd name="connsiteX0-65" fmla="*/ 26179 w 1199717"/>
                      <a:gd name="connsiteY0-66" fmla="*/ 574525 h 944207"/>
                      <a:gd name="connsiteX1-67" fmla="*/ 90833 w 1199717"/>
                      <a:gd name="connsiteY1-68" fmla="*/ 740779 h 944207"/>
                      <a:gd name="connsiteX2-69" fmla="*/ 284797 w 1199717"/>
                      <a:gd name="connsiteY2-70" fmla="*/ 943979 h 944207"/>
                      <a:gd name="connsiteX3-71" fmla="*/ 589597 w 1199717"/>
                      <a:gd name="connsiteY3-72" fmla="*/ 777725 h 944207"/>
                      <a:gd name="connsiteX4-73" fmla="*/ 645015 w 1199717"/>
                      <a:gd name="connsiteY4-74" fmla="*/ 629943 h 944207"/>
                      <a:gd name="connsiteX5-75" fmla="*/ 635779 w 1199717"/>
                      <a:gd name="connsiteY5-76" fmla="*/ 713070 h 944207"/>
                      <a:gd name="connsiteX6-77" fmla="*/ 848215 w 1199717"/>
                      <a:gd name="connsiteY6-78" fmla="*/ 897798 h 944207"/>
                      <a:gd name="connsiteX7-79" fmla="*/ 1134542 w 1199717"/>
                      <a:gd name="connsiteY7-80" fmla="*/ 786961 h 944207"/>
                      <a:gd name="connsiteX8-81" fmla="*/ 1199197 w 1199717"/>
                      <a:gd name="connsiteY8-82" fmla="*/ 482161 h 944207"/>
                      <a:gd name="connsiteX9-83" fmla="*/ 1116070 w 1199717"/>
                      <a:gd name="connsiteY9-84" fmla="*/ 121943 h 944207"/>
                      <a:gd name="connsiteX10-85" fmla="*/ 1051415 w 1199717"/>
                      <a:gd name="connsiteY10-86" fmla="*/ 1870 h 944207"/>
                      <a:gd name="connsiteX11-87" fmla="*/ 580361 w 1199717"/>
                      <a:gd name="connsiteY11-88" fmla="*/ 48052 h 944207"/>
                      <a:gd name="connsiteX12-89" fmla="*/ 63125 w 1199717"/>
                      <a:gd name="connsiteY12-90" fmla="*/ 38816 h 944207"/>
                      <a:gd name="connsiteX13-91" fmla="*/ 7706 w 1199717"/>
                      <a:gd name="connsiteY13-92" fmla="*/ 463688 h 944207"/>
                      <a:gd name="connsiteX14-93" fmla="*/ 44651 w 1199717"/>
                      <a:gd name="connsiteY14-94" fmla="*/ 648416 h 944207"/>
                      <a:gd name="connsiteX15-95" fmla="*/ 26179 w 1199717"/>
                      <a:gd name="connsiteY15-96" fmla="*/ 574525 h 94420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1199717" h="944207">
                        <a:moveTo>
                          <a:pt x="26179" y="574525"/>
                        </a:moveTo>
                        <a:cubicBezTo>
                          <a:pt x="33876" y="589919"/>
                          <a:pt x="47730" y="679203"/>
                          <a:pt x="90833" y="740779"/>
                        </a:cubicBezTo>
                        <a:cubicBezTo>
                          <a:pt x="133936" y="802355"/>
                          <a:pt x="201670" y="937821"/>
                          <a:pt x="284797" y="943979"/>
                        </a:cubicBezTo>
                        <a:cubicBezTo>
                          <a:pt x="367924" y="950137"/>
                          <a:pt x="529561" y="830064"/>
                          <a:pt x="589597" y="777725"/>
                        </a:cubicBezTo>
                        <a:cubicBezTo>
                          <a:pt x="649633" y="725386"/>
                          <a:pt x="637318" y="640719"/>
                          <a:pt x="645015" y="629943"/>
                        </a:cubicBezTo>
                        <a:cubicBezTo>
                          <a:pt x="652712" y="619167"/>
                          <a:pt x="601912" y="668428"/>
                          <a:pt x="635779" y="713070"/>
                        </a:cubicBezTo>
                        <a:cubicBezTo>
                          <a:pt x="669646" y="757712"/>
                          <a:pt x="765088" y="885483"/>
                          <a:pt x="848215" y="897798"/>
                        </a:cubicBezTo>
                        <a:cubicBezTo>
                          <a:pt x="931342" y="910113"/>
                          <a:pt x="1076045" y="856234"/>
                          <a:pt x="1134542" y="786961"/>
                        </a:cubicBezTo>
                        <a:cubicBezTo>
                          <a:pt x="1193039" y="717688"/>
                          <a:pt x="1202276" y="592997"/>
                          <a:pt x="1199197" y="482161"/>
                        </a:cubicBezTo>
                        <a:cubicBezTo>
                          <a:pt x="1196118" y="371325"/>
                          <a:pt x="1140700" y="201991"/>
                          <a:pt x="1116070" y="121943"/>
                        </a:cubicBezTo>
                        <a:cubicBezTo>
                          <a:pt x="1091440" y="41895"/>
                          <a:pt x="1140700" y="14185"/>
                          <a:pt x="1051415" y="1870"/>
                        </a:cubicBezTo>
                        <a:cubicBezTo>
                          <a:pt x="962130" y="-10445"/>
                          <a:pt x="745076" y="41894"/>
                          <a:pt x="580361" y="48052"/>
                        </a:cubicBezTo>
                        <a:cubicBezTo>
                          <a:pt x="415646" y="54210"/>
                          <a:pt x="158567" y="-30457"/>
                          <a:pt x="63125" y="38816"/>
                        </a:cubicBezTo>
                        <a:cubicBezTo>
                          <a:pt x="-32317" y="108089"/>
                          <a:pt x="9245" y="368246"/>
                          <a:pt x="7706" y="463688"/>
                        </a:cubicBezTo>
                        <a:cubicBezTo>
                          <a:pt x="6167" y="559130"/>
                          <a:pt x="41572" y="629943"/>
                          <a:pt x="44651" y="648416"/>
                        </a:cubicBezTo>
                        <a:cubicBezTo>
                          <a:pt x="47730" y="666889"/>
                          <a:pt x="18482" y="559131"/>
                          <a:pt x="26179" y="574525"/>
                        </a:cubicBez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64" name="Group 63"/>
                <p:cNvGrpSpPr/>
                <p:nvPr/>
              </p:nvGrpSpPr>
              <p:grpSpPr>
                <a:xfrm flipH="1">
                  <a:off x="8469921" y="1186359"/>
                  <a:ext cx="5094503" cy="1277015"/>
                  <a:chOff x="3357582" y="1190975"/>
                  <a:chExt cx="5094503" cy="1277015"/>
                </a:xfrm>
              </p:grpSpPr>
              <p:sp>
                <p:nvSpPr>
                  <p:cNvPr id="65" name="Rectangle: Rounded Corners 5"/>
                  <p:cNvSpPr/>
                  <p:nvPr/>
                </p:nvSpPr>
                <p:spPr>
                  <a:xfrm>
                    <a:off x="7661973" y="1345151"/>
                    <a:ext cx="790112" cy="107845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6" name="Rectangle: Rounded Corners 5"/>
                  <p:cNvSpPr/>
                  <p:nvPr/>
                </p:nvSpPr>
                <p:spPr>
                  <a:xfrm>
                    <a:off x="6951760" y="1466257"/>
                    <a:ext cx="719092" cy="939591"/>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Rectangle: Rounded Corners 7"/>
                  <p:cNvSpPr/>
                  <p:nvPr/>
                </p:nvSpPr>
                <p:spPr>
                  <a:xfrm>
                    <a:off x="6161647" y="1190975"/>
                    <a:ext cx="790114" cy="127701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8" name="Rectangle: Rounded Corners 7"/>
                  <p:cNvSpPr/>
                  <p:nvPr/>
                </p:nvSpPr>
                <p:spPr>
                  <a:xfrm>
                    <a:off x="4557299" y="1340530"/>
                    <a:ext cx="772588"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9" name="Rectangle: Rounded Corners 7"/>
                  <p:cNvSpPr/>
                  <p:nvPr/>
                </p:nvSpPr>
                <p:spPr>
                  <a:xfrm>
                    <a:off x="5338533" y="1358287"/>
                    <a:ext cx="803871"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Freeform: Shape 69"/>
                  <p:cNvSpPr/>
                  <p:nvPr/>
                </p:nvSpPr>
                <p:spPr>
                  <a:xfrm>
                    <a:off x="3357582" y="1461640"/>
                    <a:ext cx="1199717" cy="944207"/>
                  </a:xfrm>
                  <a:custGeom>
                    <a:avLst/>
                    <a:gdLst>
                      <a:gd name="connsiteX0" fmla="*/ 65022 w 1210851"/>
                      <a:gd name="connsiteY0" fmla="*/ 575707 h 954626"/>
                      <a:gd name="connsiteX1" fmla="*/ 101967 w 1210851"/>
                      <a:gd name="connsiteY1" fmla="*/ 751198 h 954626"/>
                      <a:gd name="connsiteX2" fmla="*/ 295931 w 1210851"/>
                      <a:gd name="connsiteY2" fmla="*/ 954398 h 954626"/>
                      <a:gd name="connsiteX3" fmla="*/ 600731 w 1210851"/>
                      <a:gd name="connsiteY3" fmla="*/ 788144 h 954626"/>
                      <a:gd name="connsiteX4" fmla="*/ 656149 w 1210851"/>
                      <a:gd name="connsiteY4" fmla="*/ 640362 h 954626"/>
                      <a:gd name="connsiteX5" fmla="*/ 646913 w 1210851"/>
                      <a:gd name="connsiteY5" fmla="*/ 723489 h 954626"/>
                      <a:gd name="connsiteX6" fmla="*/ 859349 w 1210851"/>
                      <a:gd name="connsiteY6" fmla="*/ 908217 h 954626"/>
                      <a:gd name="connsiteX7" fmla="*/ 1145676 w 1210851"/>
                      <a:gd name="connsiteY7" fmla="*/ 797380 h 954626"/>
                      <a:gd name="connsiteX8" fmla="*/ 1210331 w 1210851"/>
                      <a:gd name="connsiteY8" fmla="*/ 492580 h 954626"/>
                      <a:gd name="connsiteX9" fmla="*/ 1127204 w 1210851"/>
                      <a:gd name="connsiteY9" fmla="*/ 132362 h 954626"/>
                      <a:gd name="connsiteX10" fmla="*/ 1062549 w 1210851"/>
                      <a:gd name="connsiteY10" fmla="*/ 12289 h 954626"/>
                      <a:gd name="connsiteX11" fmla="*/ 693095 w 1210851"/>
                      <a:gd name="connsiteY11" fmla="*/ 12289 h 954626"/>
                      <a:gd name="connsiteX12" fmla="*/ 65022 w 1210851"/>
                      <a:gd name="connsiteY12" fmla="*/ 86180 h 954626"/>
                      <a:gd name="connsiteX13" fmla="*/ 18840 w 1210851"/>
                      <a:gd name="connsiteY13" fmla="*/ 474107 h 954626"/>
                      <a:gd name="connsiteX14" fmla="*/ 55785 w 1210851"/>
                      <a:gd name="connsiteY14" fmla="*/ 658835 h 954626"/>
                      <a:gd name="connsiteX15" fmla="*/ 65022 w 1210851"/>
                      <a:gd name="connsiteY15" fmla="*/ 575707 h 954626"/>
                      <a:gd name="connsiteX0-1" fmla="*/ 37313 w 1210851"/>
                      <a:gd name="connsiteY0-2" fmla="*/ 584944 h 954626"/>
                      <a:gd name="connsiteX1-3" fmla="*/ 101967 w 1210851"/>
                      <a:gd name="connsiteY1-4" fmla="*/ 751198 h 954626"/>
                      <a:gd name="connsiteX2-5" fmla="*/ 295931 w 1210851"/>
                      <a:gd name="connsiteY2-6" fmla="*/ 954398 h 954626"/>
                      <a:gd name="connsiteX3-7" fmla="*/ 600731 w 1210851"/>
                      <a:gd name="connsiteY3-8" fmla="*/ 788144 h 954626"/>
                      <a:gd name="connsiteX4-9" fmla="*/ 656149 w 1210851"/>
                      <a:gd name="connsiteY4-10" fmla="*/ 640362 h 954626"/>
                      <a:gd name="connsiteX5-11" fmla="*/ 646913 w 1210851"/>
                      <a:gd name="connsiteY5-12" fmla="*/ 723489 h 954626"/>
                      <a:gd name="connsiteX6-13" fmla="*/ 859349 w 1210851"/>
                      <a:gd name="connsiteY6-14" fmla="*/ 908217 h 954626"/>
                      <a:gd name="connsiteX7-15" fmla="*/ 1145676 w 1210851"/>
                      <a:gd name="connsiteY7-16" fmla="*/ 797380 h 954626"/>
                      <a:gd name="connsiteX8-17" fmla="*/ 1210331 w 1210851"/>
                      <a:gd name="connsiteY8-18" fmla="*/ 492580 h 954626"/>
                      <a:gd name="connsiteX9-19" fmla="*/ 1127204 w 1210851"/>
                      <a:gd name="connsiteY9-20" fmla="*/ 132362 h 954626"/>
                      <a:gd name="connsiteX10-21" fmla="*/ 1062549 w 1210851"/>
                      <a:gd name="connsiteY10-22" fmla="*/ 12289 h 954626"/>
                      <a:gd name="connsiteX11-23" fmla="*/ 693095 w 1210851"/>
                      <a:gd name="connsiteY11-24" fmla="*/ 12289 h 954626"/>
                      <a:gd name="connsiteX12-25" fmla="*/ 65022 w 1210851"/>
                      <a:gd name="connsiteY12-26" fmla="*/ 86180 h 954626"/>
                      <a:gd name="connsiteX13-27" fmla="*/ 18840 w 1210851"/>
                      <a:gd name="connsiteY13-28" fmla="*/ 474107 h 954626"/>
                      <a:gd name="connsiteX14-29" fmla="*/ 55785 w 1210851"/>
                      <a:gd name="connsiteY14-30" fmla="*/ 658835 h 954626"/>
                      <a:gd name="connsiteX15-31" fmla="*/ 37313 w 1210851"/>
                      <a:gd name="connsiteY15-32" fmla="*/ 584944 h 954626"/>
                      <a:gd name="connsiteX0-33" fmla="*/ 32336 w 1205874"/>
                      <a:gd name="connsiteY0-34" fmla="*/ 583082 h 952764"/>
                      <a:gd name="connsiteX1-35" fmla="*/ 96990 w 1205874"/>
                      <a:gd name="connsiteY1-36" fmla="*/ 749336 h 952764"/>
                      <a:gd name="connsiteX2-37" fmla="*/ 290954 w 1205874"/>
                      <a:gd name="connsiteY2-38" fmla="*/ 952536 h 952764"/>
                      <a:gd name="connsiteX3-39" fmla="*/ 595754 w 1205874"/>
                      <a:gd name="connsiteY3-40" fmla="*/ 786282 h 952764"/>
                      <a:gd name="connsiteX4-41" fmla="*/ 651172 w 1205874"/>
                      <a:gd name="connsiteY4-42" fmla="*/ 638500 h 952764"/>
                      <a:gd name="connsiteX5-43" fmla="*/ 641936 w 1205874"/>
                      <a:gd name="connsiteY5-44" fmla="*/ 721627 h 952764"/>
                      <a:gd name="connsiteX6-45" fmla="*/ 854372 w 1205874"/>
                      <a:gd name="connsiteY6-46" fmla="*/ 906355 h 952764"/>
                      <a:gd name="connsiteX7-47" fmla="*/ 1140699 w 1205874"/>
                      <a:gd name="connsiteY7-48" fmla="*/ 795518 h 952764"/>
                      <a:gd name="connsiteX8-49" fmla="*/ 1205354 w 1205874"/>
                      <a:gd name="connsiteY8-50" fmla="*/ 490718 h 952764"/>
                      <a:gd name="connsiteX9-51" fmla="*/ 1122227 w 1205874"/>
                      <a:gd name="connsiteY9-52" fmla="*/ 130500 h 952764"/>
                      <a:gd name="connsiteX10-53" fmla="*/ 1057572 w 1205874"/>
                      <a:gd name="connsiteY10-54" fmla="*/ 10427 h 952764"/>
                      <a:gd name="connsiteX11-55" fmla="*/ 688118 w 1205874"/>
                      <a:gd name="connsiteY11-56" fmla="*/ 10427 h 952764"/>
                      <a:gd name="connsiteX12-57" fmla="*/ 69282 w 1205874"/>
                      <a:gd name="connsiteY12-58" fmla="*/ 47373 h 952764"/>
                      <a:gd name="connsiteX13-59" fmla="*/ 13863 w 1205874"/>
                      <a:gd name="connsiteY13-60" fmla="*/ 472245 h 952764"/>
                      <a:gd name="connsiteX14-61" fmla="*/ 50808 w 1205874"/>
                      <a:gd name="connsiteY14-62" fmla="*/ 656973 h 952764"/>
                      <a:gd name="connsiteX15-63" fmla="*/ 32336 w 1205874"/>
                      <a:gd name="connsiteY15-64" fmla="*/ 583082 h 952764"/>
                      <a:gd name="connsiteX0-65" fmla="*/ 26179 w 1199717"/>
                      <a:gd name="connsiteY0-66" fmla="*/ 574525 h 944207"/>
                      <a:gd name="connsiteX1-67" fmla="*/ 90833 w 1199717"/>
                      <a:gd name="connsiteY1-68" fmla="*/ 740779 h 944207"/>
                      <a:gd name="connsiteX2-69" fmla="*/ 284797 w 1199717"/>
                      <a:gd name="connsiteY2-70" fmla="*/ 943979 h 944207"/>
                      <a:gd name="connsiteX3-71" fmla="*/ 589597 w 1199717"/>
                      <a:gd name="connsiteY3-72" fmla="*/ 777725 h 944207"/>
                      <a:gd name="connsiteX4-73" fmla="*/ 645015 w 1199717"/>
                      <a:gd name="connsiteY4-74" fmla="*/ 629943 h 944207"/>
                      <a:gd name="connsiteX5-75" fmla="*/ 635779 w 1199717"/>
                      <a:gd name="connsiteY5-76" fmla="*/ 713070 h 944207"/>
                      <a:gd name="connsiteX6-77" fmla="*/ 848215 w 1199717"/>
                      <a:gd name="connsiteY6-78" fmla="*/ 897798 h 944207"/>
                      <a:gd name="connsiteX7-79" fmla="*/ 1134542 w 1199717"/>
                      <a:gd name="connsiteY7-80" fmla="*/ 786961 h 944207"/>
                      <a:gd name="connsiteX8-81" fmla="*/ 1199197 w 1199717"/>
                      <a:gd name="connsiteY8-82" fmla="*/ 482161 h 944207"/>
                      <a:gd name="connsiteX9-83" fmla="*/ 1116070 w 1199717"/>
                      <a:gd name="connsiteY9-84" fmla="*/ 121943 h 944207"/>
                      <a:gd name="connsiteX10-85" fmla="*/ 1051415 w 1199717"/>
                      <a:gd name="connsiteY10-86" fmla="*/ 1870 h 944207"/>
                      <a:gd name="connsiteX11-87" fmla="*/ 580361 w 1199717"/>
                      <a:gd name="connsiteY11-88" fmla="*/ 48052 h 944207"/>
                      <a:gd name="connsiteX12-89" fmla="*/ 63125 w 1199717"/>
                      <a:gd name="connsiteY12-90" fmla="*/ 38816 h 944207"/>
                      <a:gd name="connsiteX13-91" fmla="*/ 7706 w 1199717"/>
                      <a:gd name="connsiteY13-92" fmla="*/ 463688 h 944207"/>
                      <a:gd name="connsiteX14-93" fmla="*/ 44651 w 1199717"/>
                      <a:gd name="connsiteY14-94" fmla="*/ 648416 h 944207"/>
                      <a:gd name="connsiteX15-95" fmla="*/ 26179 w 1199717"/>
                      <a:gd name="connsiteY15-96" fmla="*/ 574525 h 94420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1199717" h="944207">
                        <a:moveTo>
                          <a:pt x="26179" y="574525"/>
                        </a:moveTo>
                        <a:cubicBezTo>
                          <a:pt x="33876" y="589919"/>
                          <a:pt x="47730" y="679203"/>
                          <a:pt x="90833" y="740779"/>
                        </a:cubicBezTo>
                        <a:cubicBezTo>
                          <a:pt x="133936" y="802355"/>
                          <a:pt x="201670" y="937821"/>
                          <a:pt x="284797" y="943979"/>
                        </a:cubicBezTo>
                        <a:cubicBezTo>
                          <a:pt x="367924" y="950137"/>
                          <a:pt x="529561" y="830064"/>
                          <a:pt x="589597" y="777725"/>
                        </a:cubicBezTo>
                        <a:cubicBezTo>
                          <a:pt x="649633" y="725386"/>
                          <a:pt x="637318" y="640719"/>
                          <a:pt x="645015" y="629943"/>
                        </a:cubicBezTo>
                        <a:cubicBezTo>
                          <a:pt x="652712" y="619167"/>
                          <a:pt x="601912" y="668428"/>
                          <a:pt x="635779" y="713070"/>
                        </a:cubicBezTo>
                        <a:cubicBezTo>
                          <a:pt x="669646" y="757712"/>
                          <a:pt x="765088" y="885483"/>
                          <a:pt x="848215" y="897798"/>
                        </a:cubicBezTo>
                        <a:cubicBezTo>
                          <a:pt x="931342" y="910113"/>
                          <a:pt x="1076045" y="856234"/>
                          <a:pt x="1134542" y="786961"/>
                        </a:cubicBezTo>
                        <a:cubicBezTo>
                          <a:pt x="1193039" y="717688"/>
                          <a:pt x="1202276" y="592997"/>
                          <a:pt x="1199197" y="482161"/>
                        </a:cubicBezTo>
                        <a:cubicBezTo>
                          <a:pt x="1196118" y="371325"/>
                          <a:pt x="1140700" y="201991"/>
                          <a:pt x="1116070" y="121943"/>
                        </a:cubicBezTo>
                        <a:cubicBezTo>
                          <a:pt x="1091440" y="41895"/>
                          <a:pt x="1140700" y="14185"/>
                          <a:pt x="1051415" y="1870"/>
                        </a:cubicBezTo>
                        <a:cubicBezTo>
                          <a:pt x="962130" y="-10445"/>
                          <a:pt x="745076" y="41894"/>
                          <a:pt x="580361" y="48052"/>
                        </a:cubicBezTo>
                        <a:cubicBezTo>
                          <a:pt x="415646" y="54210"/>
                          <a:pt x="158567" y="-30457"/>
                          <a:pt x="63125" y="38816"/>
                        </a:cubicBezTo>
                        <a:cubicBezTo>
                          <a:pt x="-32317" y="108089"/>
                          <a:pt x="9245" y="368246"/>
                          <a:pt x="7706" y="463688"/>
                        </a:cubicBezTo>
                        <a:cubicBezTo>
                          <a:pt x="6167" y="559130"/>
                          <a:pt x="41572" y="629943"/>
                          <a:pt x="44651" y="648416"/>
                        </a:cubicBezTo>
                        <a:cubicBezTo>
                          <a:pt x="47730" y="666889"/>
                          <a:pt x="18482" y="559131"/>
                          <a:pt x="26179" y="574525"/>
                        </a:cubicBez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cxnSp>
            <p:nvCxnSpPr>
              <p:cNvPr id="61" name="Straight Connector 60"/>
              <p:cNvCxnSpPr/>
              <p:nvPr/>
            </p:nvCxnSpPr>
            <p:spPr>
              <a:xfrm>
                <a:off x="3631526" y="397164"/>
                <a:ext cx="843280" cy="2456872"/>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H="1">
                <a:off x="10009246" y="355608"/>
                <a:ext cx="843280" cy="2456872"/>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89" name="TextBox 88"/>
            <p:cNvSpPr txBox="1"/>
            <p:nvPr/>
          </p:nvSpPr>
          <p:spPr>
            <a:xfrm>
              <a:off x="2134237" y="3754047"/>
              <a:ext cx="1462394" cy="369332"/>
            </a:xfrm>
            <a:prstGeom prst="rect">
              <a:avLst/>
            </a:prstGeom>
            <a:noFill/>
          </p:spPr>
          <p:txBody>
            <a:bodyPr wrap="square" rtlCol="0">
              <a:spAutoFit/>
            </a:bodyPr>
            <a:lstStyle/>
            <a:p>
              <a:r>
                <a:rPr lang="en-IN" dirty="0"/>
                <a:t>        100</a:t>
              </a:r>
            </a:p>
          </p:txBody>
        </p:sp>
        <p:sp>
          <p:nvSpPr>
            <p:cNvPr id="90" name="TextBox 89"/>
            <p:cNvSpPr txBox="1"/>
            <p:nvPr/>
          </p:nvSpPr>
          <p:spPr>
            <a:xfrm>
              <a:off x="2068097" y="5271757"/>
              <a:ext cx="1277556" cy="369332"/>
            </a:xfrm>
            <a:prstGeom prst="rect">
              <a:avLst/>
            </a:prstGeom>
            <a:noFill/>
          </p:spPr>
          <p:txBody>
            <a:bodyPr wrap="square" rtlCol="0">
              <a:spAutoFit/>
            </a:bodyPr>
            <a:lstStyle/>
            <a:p>
              <a:r>
                <a:rPr lang="en-IN" dirty="0"/>
                <a:t>91.3 ± 1.91</a:t>
              </a:r>
            </a:p>
          </p:txBody>
        </p:sp>
      </p:grpSp>
      <p:sp>
        <p:nvSpPr>
          <p:cNvPr id="2" name="Rectangle 1"/>
          <p:cNvSpPr/>
          <p:nvPr/>
        </p:nvSpPr>
        <p:spPr>
          <a:xfrm>
            <a:off x="4918022" y="2189143"/>
            <a:ext cx="6542702" cy="914399"/>
          </a:xfrm>
          <a:prstGeom prst="rect">
            <a:avLst/>
          </a:prstGeom>
          <a:solidFill>
            <a:schemeClr val="bg2">
              <a:lumMod val="7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Using</a:t>
            </a:r>
          </a:p>
          <a:p>
            <a:pPr marL="285750" indent="-285750" algn="ctr">
              <a:buFont typeface="Arial" panose="020B0604020202020204" pitchFamily="34" charset="0"/>
              <a:buChar char="•"/>
            </a:pPr>
            <a:r>
              <a:rPr lang="en-IN" dirty="0"/>
              <a:t>choose any one of the mixed dentition analysis for over all ratio</a:t>
            </a:r>
          </a:p>
          <a:p>
            <a:pPr marL="285750" indent="-285750" algn="ctr">
              <a:buFont typeface="Arial" panose="020B0604020202020204" pitchFamily="34" charset="0"/>
              <a:buChar char="•"/>
            </a:pPr>
            <a:r>
              <a:rPr lang="en-IN" dirty="0"/>
              <a:t>Use </a:t>
            </a:r>
            <a:r>
              <a:rPr lang="en-IN" dirty="0" err="1"/>
              <a:t>Huckaba’s</a:t>
            </a:r>
            <a:r>
              <a:rPr lang="en-IN" dirty="0"/>
              <a:t> for anterior ratio in mixed dentition.  </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147848" y="1323828"/>
            <a:ext cx="2407846" cy="1511736"/>
            <a:chOff x="1624614" y="1311254"/>
            <a:chExt cx="2464969" cy="1522472"/>
          </a:xfrm>
        </p:grpSpPr>
        <p:grpSp>
          <p:nvGrpSpPr>
            <p:cNvPr id="3" name="Group 2"/>
            <p:cNvGrpSpPr/>
            <p:nvPr/>
          </p:nvGrpSpPr>
          <p:grpSpPr>
            <a:xfrm>
              <a:off x="1720981" y="1370628"/>
              <a:ext cx="1135432" cy="493954"/>
              <a:chOff x="2947385" y="1402671"/>
              <a:chExt cx="2290440" cy="1065317"/>
            </a:xfrm>
          </p:grpSpPr>
          <p:sp>
            <p:nvSpPr>
              <p:cNvPr id="6" name="Rectangle: Rounded Corners 5"/>
              <p:cNvSpPr/>
              <p:nvPr/>
            </p:nvSpPr>
            <p:spPr>
              <a:xfrm>
                <a:off x="4447712" y="1464816"/>
                <a:ext cx="790113" cy="958788"/>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Rounded Corners 5"/>
              <p:cNvSpPr/>
              <p:nvPr/>
            </p:nvSpPr>
            <p:spPr>
              <a:xfrm>
                <a:off x="3737499" y="1589103"/>
                <a:ext cx="719091" cy="816744"/>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p:cNvSpPr/>
              <p:nvPr/>
            </p:nvSpPr>
            <p:spPr>
              <a:xfrm>
                <a:off x="2947385" y="1402671"/>
                <a:ext cx="790114"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 name="Group 3"/>
            <p:cNvGrpSpPr/>
            <p:nvPr/>
          </p:nvGrpSpPr>
          <p:grpSpPr>
            <a:xfrm>
              <a:off x="2865951" y="1371315"/>
              <a:ext cx="1135432" cy="493954"/>
              <a:chOff x="2865951" y="1371315"/>
              <a:chExt cx="1135432" cy="493954"/>
            </a:xfrm>
          </p:grpSpPr>
          <p:sp>
            <p:nvSpPr>
              <p:cNvPr id="10" name="Rectangle: Rounded Corners 5"/>
              <p:cNvSpPr/>
              <p:nvPr/>
            </p:nvSpPr>
            <p:spPr>
              <a:xfrm flipH="1">
                <a:off x="2865951" y="1400130"/>
                <a:ext cx="391680" cy="444560"/>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Rounded Corners 5"/>
              <p:cNvSpPr/>
              <p:nvPr/>
            </p:nvSpPr>
            <p:spPr>
              <a:xfrm flipH="1">
                <a:off x="3253230" y="1457758"/>
                <a:ext cx="356473" cy="378699"/>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Rounded Corners 7"/>
              <p:cNvSpPr/>
              <p:nvPr/>
            </p:nvSpPr>
            <p:spPr>
              <a:xfrm flipH="1">
                <a:off x="3609702" y="1371315"/>
                <a:ext cx="391681" cy="493954"/>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7" name="Group 36"/>
            <p:cNvGrpSpPr/>
            <p:nvPr/>
          </p:nvGrpSpPr>
          <p:grpSpPr>
            <a:xfrm>
              <a:off x="1854251" y="2125214"/>
              <a:ext cx="2009532" cy="446087"/>
              <a:chOff x="3234695" y="3030095"/>
              <a:chExt cx="4053709" cy="962080"/>
            </a:xfrm>
          </p:grpSpPr>
          <p:grpSp>
            <p:nvGrpSpPr>
              <p:cNvPr id="24" name="Group 23"/>
              <p:cNvGrpSpPr/>
              <p:nvPr/>
            </p:nvGrpSpPr>
            <p:grpSpPr>
              <a:xfrm>
                <a:off x="3234695" y="3030095"/>
                <a:ext cx="2026331" cy="957456"/>
                <a:chOff x="3234695" y="3030095"/>
                <a:chExt cx="2026331" cy="957456"/>
              </a:xfrm>
            </p:grpSpPr>
            <p:sp>
              <p:nvSpPr>
                <p:cNvPr id="19" name="Rectangle: Rounded Corners 5"/>
                <p:cNvSpPr/>
                <p:nvPr/>
              </p:nvSpPr>
              <p:spPr>
                <a:xfrm flipV="1">
                  <a:off x="3980208" y="3076634"/>
                  <a:ext cx="647620" cy="854874"/>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Rounded Corners 5"/>
                <p:cNvSpPr/>
                <p:nvPr/>
              </p:nvSpPr>
              <p:spPr>
                <a:xfrm flipV="1">
                  <a:off x="4627955" y="3084612"/>
                  <a:ext cx="633071" cy="84689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Rounded Corners 7"/>
                <p:cNvSpPr/>
                <p:nvPr/>
              </p:nvSpPr>
              <p:spPr>
                <a:xfrm flipV="1">
                  <a:off x="3234695" y="3030095"/>
                  <a:ext cx="729121" cy="957456"/>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5" name="Group 24"/>
              <p:cNvGrpSpPr/>
              <p:nvPr/>
            </p:nvGrpSpPr>
            <p:grpSpPr>
              <a:xfrm flipH="1">
                <a:off x="5262073" y="3034719"/>
                <a:ext cx="2026331" cy="957456"/>
                <a:chOff x="3234695" y="3030095"/>
                <a:chExt cx="2026331" cy="957456"/>
              </a:xfrm>
            </p:grpSpPr>
            <p:sp>
              <p:nvSpPr>
                <p:cNvPr id="26" name="Rectangle: Rounded Corners 5"/>
                <p:cNvSpPr/>
                <p:nvPr/>
              </p:nvSpPr>
              <p:spPr>
                <a:xfrm flipV="1">
                  <a:off x="3980208" y="3076634"/>
                  <a:ext cx="647620" cy="854874"/>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Rounded Corners 5"/>
                <p:cNvSpPr/>
                <p:nvPr/>
              </p:nvSpPr>
              <p:spPr>
                <a:xfrm flipV="1">
                  <a:off x="4627955" y="3084612"/>
                  <a:ext cx="633071" cy="84689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7"/>
                <p:cNvSpPr/>
                <p:nvPr/>
              </p:nvSpPr>
              <p:spPr>
                <a:xfrm flipV="1">
                  <a:off x="3234695" y="3030095"/>
                  <a:ext cx="729121" cy="957456"/>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cxnSp>
          <p:nvCxnSpPr>
            <p:cNvPr id="32" name="Straight Connector 31"/>
            <p:cNvCxnSpPr/>
            <p:nvPr/>
          </p:nvCxnSpPr>
          <p:spPr>
            <a:xfrm>
              <a:off x="1624614" y="1311254"/>
              <a:ext cx="356473" cy="150319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a:off x="3733110" y="1330528"/>
              <a:ext cx="356473" cy="150319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39" name="TextBox 38"/>
          <p:cNvSpPr txBox="1"/>
          <p:nvPr/>
        </p:nvSpPr>
        <p:spPr>
          <a:xfrm>
            <a:off x="3880889" y="638140"/>
            <a:ext cx="3452781" cy="646331"/>
          </a:xfrm>
          <a:prstGeom prst="rect">
            <a:avLst/>
          </a:prstGeom>
          <a:noFill/>
        </p:spPr>
        <p:txBody>
          <a:bodyPr wrap="square" rtlCol="0">
            <a:spAutoFit/>
          </a:bodyPr>
          <a:lstStyle/>
          <a:p>
            <a:r>
              <a:rPr lang="en-US" b="1" u="sng" dirty="0"/>
              <a:t>Bolton’s Anterior and overall Ratio</a:t>
            </a:r>
          </a:p>
          <a:p>
            <a:endParaRPr lang="en-IN" b="1" dirty="0"/>
          </a:p>
        </p:txBody>
      </p:sp>
      <p:sp>
        <p:nvSpPr>
          <p:cNvPr id="40" name="TextBox 39"/>
          <p:cNvSpPr txBox="1"/>
          <p:nvPr/>
        </p:nvSpPr>
        <p:spPr>
          <a:xfrm>
            <a:off x="4674016" y="230909"/>
            <a:ext cx="886275" cy="369332"/>
          </a:xfrm>
          <a:prstGeom prst="rect">
            <a:avLst/>
          </a:prstGeom>
          <a:solidFill>
            <a:schemeClr val="accent2"/>
          </a:solidFill>
          <a:ln>
            <a:solidFill>
              <a:schemeClr val="accent2"/>
            </a:solidFill>
          </a:ln>
        </p:spPr>
        <p:txBody>
          <a:bodyPr wrap="square" rtlCol="0">
            <a:spAutoFit/>
          </a:bodyPr>
          <a:lstStyle/>
          <a:p>
            <a:r>
              <a:rPr lang="en-US" dirty="0"/>
              <a:t>S</a:t>
            </a:r>
            <a:endParaRPr lang="en-IN" dirty="0"/>
          </a:p>
        </p:txBody>
      </p:sp>
      <p:sp>
        <p:nvSpPr>
          <p:cNvPr id="9" name="TextBox 8"/>
          <p:cNvSpPr txBox="1"/>
          <p:nvPr/>
        </p:nvSpPr>
        <p:spPr>
          <a:xfrm>
            <a:off x="1678563" y="988143"/>
            <a:ext cx="1462394" cy="369332"/>
          </a:xfrm>
          <a:prstGeom prst="rect">
            <a:avLst/>
          </a:prstGeom>
          <a:noFill/>
        </p:spPr>
        <p:txBody>
          <a:bodyPr wrap="square" rtlCol="0">
            <a:spAutoFit/>
          </a:bodyPr>
          <a:lstStyle/>
          <a:p>
            <a:r>
              <a:rPr lang="en-IN" dirty="0"/>
              <a:t>        100</a:t>
            </a:r>
          </a:p>
        </p:txBody>
      </p:sp>
      <p:sp>
        <p:nvSpPr>
          <p:cNvPr id="13" name="TextBox 12"/>
          <p:cNvSpPr txBox="1"/>
          <p:nvPr/>
        </p:nvSpPr>
        <p:spPr>
          <a:xfrm>
            <a:off x="1531216" y="2646343"/>
            <a:ext cx="2024478" cy="646331"/>
          </a:xfrm>
          <a:prstGeom prst="rect">
            <a:avLst/>
          </a:prstGeom>
          <a:noFill/>
        </p:spPr>
        <p:txBody>
          <a:bodyPr wrap="square" rtlCol="0">
            <a:spAutoFit/>
          </a:bodyPr>
          <a:lstStyle/>
          <a:p>
            <a:r>
              <a:rPr lang="en-IN" dirty="0"/>
              <a:t>77.2 ± 1.65</a:t>
            </a:r>
          </a:p>
          <a:p>
            <a:r>
              <a:rPr lang="en-IN" dirty="0"/>
              <a:t>(range 74.5 – 80.4)</a:t>
            </a:r>
          </a:p>
        </p:txBody>
      </p:sp>
      <p:grpSp>
        <p:nvGrpSpPr>
          <p:cNvPr id="14" name="Group 13"/>
          <p:cNvGrpSpPr/>
          <p:nvPr/>
        </p:nvGrpSpPr>
        <p:grpSpPr>
          <a:xfrm>
            <a:off x="229704" y="3721432"/>
            <a:ext cx="4379244" cy="2196656"/>
            <a:chOff x="479083" y="3721432"/>
            <a:chExt cx="4379244" cy="2196656"/>
          </a:xfrm>
        </p:grpSpPr>
        <p:grpSp>
          <p:nvGrpSpPr>
            <p:cNvPr id="58" name="Group 57"/>
            <p:cNvGrpSpPr/>
            <p:nvPr/>
          </p:nvGrpSpPr>
          <p:grpSpPr>
            <a:xfrm>
              <a:off x="479083" y="3721432"/>
              <a:ext cx="4379244" cy="1667270"/>
              <a:chOff x="3631526" y="355608"/>
              <a:chExt cx="7221000" cy="2498428"/>
            </a:xfrm>
          </p:grpSpPr>
          <p:grpSp>
            <p:nvGrpSpPr>
              <p:cNvPr id="59" name="Group 58"/>
              <p:cNvGrpSpPr/>
              <p:nvPr/>
            </p:nvGrpSpPr>
            <p:grpSpPr>
              <a:xfrm>
                <a:off x="3994823" y="939316"/>
                <a:ext cx="6489369" cy="789763"/>
                <a:chOff x="3994823" y="939316"/>
                <a:chExt cx="6489369" cy="789763"/>
              </a:xfrm>
            </p:grpSpPr>
            <p:sp>
              <p:nvSpPr>
                <p:cNvPr id="77" name="Rectangle: Rounded Corners 5"/>
                <p:cNvSpPr/>
                <p:nvPr/>
              </p:nvSpPr>
              <p:spPr>
                <a:xfrm>
                  <a:off x="6731495" y="1043710"/>
                  <a:ext cx="502343" cy="658500"/>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Rectangle: Rounded Corners 5"/>
                <p:cNvSpPr/>
                <p:nvPr/>
              </p:nvSpPr>
              <p:spPr>
                <a:xfrm>
                  <a:off x="6279951" y="1196992"/>
                  <a:ext cx="457188" cy="49446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9" name="Rectangle: Rounded Corners 7"/>
                <p:cNvSpPr/>
                <p:nvPr/>
              </p:nvSpPr>
              <p:spPr>
                <a:xfrm>
                  <a:off x="4757587" y="1046503"/>
                  <a:ext cx="491201" cy="64495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Rectangle: Rounded Corners 7"/>
                <p:cNvSpPr/>
                <p:nvPr/>
              </p:nvSpPr>
              <p:spPr>
                <a:xfrm>
                  <a:off x="5254284" y="1057254"/>
                  <a:ext cx="511090" cy="64495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1" name="Freeform: Shape 80"/>
                <p:cNvSpPr/>
                <p:nvPr/>
              </p:nvSpPr>
              <p:spPr>
                <a:xfrm>
                  <a:off x="3994823" y="1119825"/>
                  <a:ext cx="762764" cy="571634"/>
                </a:xfrm>
                <a:custGeom>
                  <a:avLst/>
                  <a:gdLst>
                    <a:gd name="connsiteX0" fmla="*/ 65022 w 1210851"/>
                    <a:gd name="connsiteY0" fmla="*/ 575707 h 954626"/>
                    <a:gd name="connsiteX1" fmla="*/ 101967 w 1210851"/>
                    <a:gd name="connsiteY1" fmla="*/ 751198 h 954626"/>
                    <a:gd name="connsiteX2" fmla="*/ 295931 w 1210851"/>
                    <a:gd name="connsiteY2" fmla="*/ 954398 h 954626"/>
                    <a:gd name="connsiteX3" fmla="*/ 600731 w 1210851"/>
                    <a:gd name="connsiteY3" fmla="*/ 788144 h 954626"/>
                    <a:gd name="connsiteX4" fmla="*/ 656149 w 1210851"/>
                    <a:gd name="connsiteY4" fmla="*/ 640362 h 954626"/>
                    <a:gd name="connsiteX5" fmla="*/ 646913 w 1210851"/>
                    <a:gd name="connsiteY5" fmla="*/ 723489 h 954626"/>
                    <a:gd name="connsiteX6" fmla="*/ 859349 w 1210851"/>
                    <a:gd name="connsiteY6" fmla="*/ 908217 h 954626"/>
                    <a:gd name="connsiteX7" fmla="*/ 1145676 w 1210851"/>
                    <a:gd name="connsiteY7" fmla="*/ 797380 h 954626"/>
                    <a:gd name="connsiteX8" fmla="*/ 1210331 w 1210851"/>
                    <a:gd name="connsiteY8" fmla="*/ 492580 h 954626"/>
                    <a:gd name="connsiteX9" fmla="*/ 1127204 w 1210851"/>
                    <a:gd name="connsiteY9" fmla="*/ 132362 h 954626"/>
                    <a:gd name="connsiteX10" fmla="*/ 1062549 w 1210851"/>
                    <a:gd name="connsiteY10" fmla="*/ 12289 h 954626"/>
                    <a:gd name="connsiteX11" fmla="*/ 693095 w 1210851"/>
                    <a:gd name="connsiteY11" fmla="*/ 12289 h 954626"/>
                    <a:gd name="connsiteX12" fmla="*/ 65022 w 1210851"/>
                    <a:gd name="connsiteY12" fmla="*/ 86180 h 954626"/>
                    <a:gd name="connsiteX13" fmla="*/ 18840 w 1210851"/>
                    <a:gd name="connsiteY13" fmla="*/ 474107 h 954626"/>
                    <a:gd name="connsiteX14" fmla="*/ 55785 w 1210851"/>
                    <a:gd name="connsiteY14" fmla="*/ 658835 h 954626"/>
                    <a:gd name="connsiteX15" fmla="*/ 65022 w 1210851"/>
                    <a:gd name="connsiteY15" fmla="*/ 575707 h 954626"/>
                    <a:gd name="connsiteX0-1" fmla="*/ 37313 w 1210851"/>
                    <a:gd name="connsiteY0-2" fmla="*/ 584944 h 954626"/>
                    <a:gd name="connsiteX1-3" fmla="*/ 101967 w 1210851"/>
                    <a:gd name="connsiteY1-4" fmla="*/ 751198 h 954626"/>
                    <a:gd name="connsiteX2-5" fmla="*/ 295931 w 1210851"/>
                    <a:gd name="connsiteY2-6" fmla="*/ 954398 h 954626"/>
                    <a:gd name="connsiteX3-7" fmla="*/ 600731 w 1210851"/>
                    <a:gd name="connsiteY3-8" fmla="*/ 788144 h 954626"/>
                    <a:gd name="connsiteX4-9" fmla="*/ 656149 w 1210851"/>
                    <a:gd name="connsiteY4-10" fmla="*/ 640362 h 954626"/>
                    <a:gd name="connsiteX5-11" fmla="*/ 646913 w 1210851"/>
                    <a:gd name="connsiteY5-12" fmla="*/ 723489 h 954626"/>
                    <a:gd name="connsiteX6-13" fmla="*/ 859349 w 1210851"/>
                    <a:gd name="connsiteY6-14" fmla="*/ 908217 h 954626"/>
                    <a:gd name="connsiteX7-15" fmla="*/ 1145676 w 1210851"/>
                    <a:gd name="connsiteY7-16" fmla="*/ 797380 h 954626"/>
                    <a:gd name="connsiteX8-17" fmla="*/ 1210331 w 1210851"/>
                    <a:gd name="connsiteY8-18" fmla="*/ 492580 h 954626"/>
                    <a:gd name="connsiteX9-19" fmla="*/ 1127204 w 1210851"/>
                    <a:gd name="connsiteY9-20" fmla="*/ 132362 h 954626"/>
                    <a:gd name="connsiteX10-21" fmla="*/ 1062549 w 1210851"/>
                    <a:gd name="connsiteY10-22" fmla="*/ 12289 h 954626"/>
                    <a:gd name="connsiteX11-23" fmla="*/ 693095 w 1210851"/>
                    <a:gd name="connsiteY11-24" fmla="*/ 12289 h 954626"/>
                    <a:gd name="connsiteX12-25" fmla="*/ 65022 w 1210851"/>
                    <a:gd name="connsiteY12-26" fmla="*/ 86180 h 954626"/>
                    <a:gd name="connsiteX13-27" fmla="*/ 18840 w 1210851"/>
                    <a:gd name="connsiteY13-28" fmla="*/ 474107 h 954626"/>
                    <a:gd name="connsiteX14-29" fmla="*/ 55785 w 1210851"/>
                    <a:gd name="connsiteY14-30" fmla="*/ 658835 h 954626"/>
                    <a:gd name="connsiteX15-31" fmla="*/ 37313 w 1210851"/>
                    <a:gd name="connsiteY15-32" fmla="*/ 584944 h 954626"/>
                    <a:gd name="connsiteX0-33" fmla="*/ 32336 w 1205874"/>
                    <a:gd name="connsiteY0-34" fmla="*/ 583082 h 952764"/>
                    <a:gd name="connsiteX1-35" fmla="*/ 96990 w 1205874"/>
                    <a:gd name="connsiteY1-36" fmla="*/ 749336 h 952764"/>
                    <a:gd name="connsiteX2-37" fmla="*/ 290954 w 1205874"/>
                    <a:gd name="connsiteY2-38" fmla="*/ 952536 h 952764"/>
                    <a:gd name="connsiteX3-39" fmla="*/ 595754 w 1205874"/>
                    <a:gd name="connsiteY3-40" fmla="*/ 786282 h 952764"/>
                    <a:gd name="connsiteX4-41" fmla="*/ 651172 w 1205874"/>
                    <a:gd name="connsiteY4-42" fmla="*/ 638500 h 952764"/>
                    <a:gd name="connsiteX5-43" fmla="*/ 641936 w 1205874"/>
                    <a:gd name="connsiteY5-44" fmla="*/ 721627 h 952764"/>
                    <a:gd name="connsiteX6-45" fmla="*/ 854372 w 1205874"/>
                    <a:gd name="connsiteY6-46" fmla="*/ 906355 h 952764"/>
                    <a:gd name="connsiteX7-47" fmla="*/ 1140699 w 1205874"/>
                    <a:gd name="connsiteY7-48" fmla="*/ 795518 h 952764"/>
                    <a:gd name="connsiteX8-49" fmla="*/ 1205354 w 1205874"/>
                    <a:gd name="connsiteY8-50" fmla="*/ 490718 h 952764"/>
                    <a:gd name="connsiteX9-51" fmla="*/ 1122227 w 1205874"/>
                    <a:gd name="connsiteY9-52" fmla="*/ 130500 h 952764"/>
                    <a:gd name="connsiteX10-53" fmla="*/ 1057572 w 1205874"/>
                    <a:gd name="connsiteY10-54" fmla="*/ 10427 h 952764"/>
                    <a:gd name="connsiteX11-55" fmla="*/ 688118 w 1205874"/>
                    <a:gd name="connsiteY11-56" fmla="*/ 10427 h 952764"/>
                    <a:gd name="connsiteX12-57" fmla="*/ 69282 w 1205874"/>
                    <a:gd name="connsiteY12-58" fmla="*/ 47373 h 952764"/>
                    <a:gd name="connsiteX13-59" fmla="*/ 13863 w 1205874"/>
                    <a:gd name="connsiteY13-60" fmla="*/ 472245 h 952764"/>
                    <a:gd name="connsiteX14-61" fmla="*/ 50808 w 1205874"/>
                    <a:gd name="connsiteY14-62" fmla="*/ 656973 h 952764"/>
                    <a:gd name="connsiteX15-63" fmla="*/ 32336 w 1205874"/>
                    <a:gd name="connsiteY15-64" fmla="*/ 583082 h 952764"/>
                    <a:gd name="connsiteX0-65" fmla="*/ 26179 w 1199717"/>
                    <a:gd name="connsiteY0-66" fmla="*/ 574525 h 944207"/>
                    <a:gd name="connsiteX1-67" fmla="*/ 90833 w 1199717"/>
                    <a:gd name="connsiteY1-68" fmla="*/ 740779 h 944207"/>
                    <a:gd name="connsiteX2-69" fmla="*/ 284797 w 1199717"/>
                    <a:gd name="connsiteY2-70" fmla="*/ 943979 h 944207"/>
                    <a:gd name="connsiteX3-71" fmla="*/ 589597 w 1199717"/>
                    <a:gd name="connsiteY3-72" fmla="*/ 777725 h 944207"/>
                    <a:gd name="connsiteX4-73" fmla="*/ 645015 w 1199717"/>
                    <a:gd name="connsiteY4-74" fmla="*/ 629943 h 944207"/>
                    <a:gd name="connsiteX5-75" fmla="*/ 635779 w 1199717"/>
                    <a:gd name="connsiteY5-76" fmla="*/ 713070 h 944207"/>
                    <a:gd name="connsiteX6-77" fmla="*/ 848215 w 1199717"/>
                    <a:gd name="connsiteY6-78" fmla="*/ 897798 h 944207"/>
                    <a:gd name="connsiteX7-79" fmla="*/ 1134542 w 1199717"/>
                    <a:gd name="connsiteY7-80" fmla="*/ 786961 h 944207"/>
                    <a:gd name="connsiteX8-81" fmla="*/ 1199197 w 1199717"/>
                    <a:gd name="connsiteY8-82" fmla="*/ 482161 h 944207"/>
                    <a:gd name="connsiteX9-83" fmla="*/ 1116070 w 1199717"/>
                    <a:gd name="connsiteY9-84" fmla="*/ 121943 h 944207"/>
                    <a:gd name="connsiteX10-85" fmla="*/ 1051415 w 1199717"/>
                    <a:gd name="connsiteY10-86" fmla="*/ 1870 h 944207"/>
                    <a:gd name="connsiteX11-87" fmla="*/ 580361 w 1199717"/>
                    <a:gd name="connsiteY11-88" fmla="*/ 48052 h 944207"/>
                    <a:gd name="connsiteX12-89" fmla="*/ 63125 w 1199717"/>
                    <a:gd name="connsiteY12-90" fmla="*/ 38816 h 944207"/>
                    <a:gd name="connsiteX13-91" fmla="*/ 7706 w 1199717"/>
                    <a:gd name="connsiteY13-92" fmla="*/ 463688 h 944207"/>
                    <a:gd name="connsiteX14-93" fmla="*/ 44651 w 1199717"/>
                    <a:gd name="connsiteY14-94" fmla="*/ 648416 h 944207"/>
                    <a:gd name="connsiteX15-95" fmla="*/ 26179 w 1199717"/>
                    <a:gd name="connsiteY15-96" fmla="*/ 574525 h 94420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1199717" h="944207">
                      <a:moveTo>
                        <a:pt x="26179" y="574525"/>
                      </a:moveTo>
                      <a:cubicBezTo>
                        <a:pt x="33876" y="589919"/>
                        <a:pt x="47730" y="679203"/>
                        <a:pt x="90833" y="740779"/>
                      </a:cubicBezTo>
                      <a:cubicBezTo>
                        <a:pt x="133936" y="802355"/>
                        <a:pt x="201670" y="937821"/>
                        <a:pt x="284797" y="943979"/>
                      </a:cubicBezTo>
                      <a:cubicBezTo>
                        <a:pt x="367924" y="950137"/>
                        <a:pt x="529561" y="830064"/>
                        <a:pt x="589597" y="777725"/>
                      </a:cubicBezTo>
                      <a:cubicBezTo>
                        <a:pt x="649633" y="725386"/>
                        <a:pt x="637318" y="640719"/>
                        <a:pt x="645015" y="629943"/>
                      </a:cubicBezTo>
                      <a:cubicBezTo>
                        <a:pt x="652712" y="619167"/>
                        <a:pt x="601912" y="668428"/>
                        <a:pt x="635779" y="713070"/>
                      </a:cubicBezTo>
                      <a:cubicBezTo>
                        <a:pt x="669646" y="757712"/>
                        <a:pt x="765088" y="885483"/>
                        <a:pt x="848215" y="897798"/>
                      </a:cubicBezTo>
                      <a:cubicBezTo>
                        <a:pt x="931342" y="910113"/>
                        <a:pt x="1076045" y="856234"/>
                        <a:pt x="1134542" y="786961"/>
                      </a:cubicBezTo>
                      <a:cubicBezTo>
                        <a:pt x="1193039" y="717688"/>
                        <a:pt x="1202276" y="592997"/>
                        <a:pt x="1199197" y="482161"/>
                      </a:cubicBezTo>
                      <a:cubicBezTo>
                        <a:pt x="1196118" y="371325"/>
                        <a:pt x="1140700" y="201991"/>
                        <a:pt x="1116070" y="121943"/>
                      </a:cubicBezTo>
                      <a:cubicBezTo>
                        <a:pt x="1091440" y="41895"/>
                        <a:pt x="1140700" y="14185"/>
                        <a:pt x="1051415" y="1870"/>
                      </a:cubicBezTo>
                      <a:cubicBezTo>
                        <a:pt x="962130" y="-10445"/>
                        <a:pt x="745076" y="41894"/>
                        <a:pt x="580361" y="48052"/>
                      </a:cubicBezTo>
                      <a:cubicBezTo>
                        <a:pt x="415646" y="54210"/>
                        <a:pt x="158567" y="-30457"/>
                        <a:pt x="63125" y="38816"/>
                      </a:cubicBezTo>
                      <a:cubicBezTo>
                        <a:pt x="-32317" y="108089"/>
                        <a:pt x="9245" y="368246"/>
                        <a:pt x="7706" y="463688"/>
                      </a:cubicBezTo>
                      <a:cubicBezTo>
                        <a:pt x="6167" y="559130"/>
                        <a:pt x="41572" y="629943"/>
                        <a:pt x="44651" y="648416"/>
                      </a:cubicBezTo>
                      <a:cubicBezTo>
                        <a:pt x="47730" y="666889"/>
                        <a:pt x="18482" y="559131"/>
                        <a:pt x="26179" y="574525"/>
                      </a:cubicBez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2" name="Rectangle: Rounded Corners 5"/>
                <p:cNvSpPr/>
                <p:nvPr/>
              </p:nvSpPr>
              <p:spPr>
                <a:xfrm flipH="1">
                  <a:off x="7245175" y="1040915"/>
                  <a:ext cx="502343" cy="658500"/>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Rectangle: Rounded Corners 5"/>
                <p:cNvSpPr/>
                <p:nvPr/>
              </p:nvSpPr>
              <p:spPr>
                <a:xfrm flipH="1">
                  <a:off x="7741875" y="1194198"/>
                  <a:ext cx="457188" cy="49446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4" name="Rectangle: Rounded Corners 7"/>
                <p:cNvSpPr/>
                <p:nvPr/>
              </p:nvSpPr>
              <p:spPr>
                <a:xfrm>
                  <a:off x="5777608" y="942108"/>
                  <a:ext cx="502344" cy="786971"/>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5" name="Rectangle: Rounded Corners 7"/>
                <p:cNvSpPr/>
                <p:nvPr/>
              </p:nvSpPr>
              <p:spPr>
                <a:xfrm flipH="1">
                  <a:off x="8199064" y="939316"/>
                  <a:ext cx="502344" cy="786970"/>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6" name="Rectangle: Rounded Corners 7"/>
                <p:cNvSpPr/>
                <p:nvPr/>
              </p:nvSpPr>
              <p:spPr>
                <a:xfrm flipH="1">
                  <a:off x="9230228" y="1043709"/>
                  <a:ext cx="491201" cy="64495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7" name="Rectangle: Rounded Corners 7"/>
                <p:cNvSpPr/>
                <p:nvPr/>
              </p:nvSpPr>
              <p:spPr>
                <a:xfrm flipH="1">
                  <a:off x="8713640" y="1054459"/>
                  <a:ext cx="511090" cy="64495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8" name="Freeform: Shape 87"/>
                <p:cNvSpPr/>
                <p:nvPr/>
              </p:nvSpPr>
              <p:spPr>
                <a:xfrm flipH="1">
                  <a:off x="9721428" y="1117030"/>
                  <a:ext cx="762764" cy="571634"/>
                </a:xfrm>
                <a:custGeom>
                  <a:avLst/>
                  <a:gdLst>
                    <a:gd name="connsiteX0" fmla="*/ 65022 w 1210851"/>
                    <a:gd name="connsiteY0" fmla="*/ 575707 h 954626"/>
                    <a:gd name="connsiteX1" fmla="*/ 101967 w 1210851"/>
                    <a:gd name="connsiteY1" fmla="*/ 751198 h 954626"/>
                    <a:gd name="connsiteX2" fmla="*/ 295931 w 1210851"/>
                    <a:gd name="connsiteY2" fmla="*/ 954398 h 954626"/>
                    <a:gd name="connsiteX3" fmla="*/ 600731 w 1210851"/>
                    <a:gd name="connsiteY3" fmla="*/ 788144 h 954626"/>
                    <a:gd name="connsiteX4" fmla="*/ 656149 w 1210851"/>
                    <a:gd name="connsiteY4" fmla="*/ 640362 h 954626"/>
                    <a:gd name="connsiteX5" fmla="*/ 646913 w 1210851"/>
                    <a:gd name="connsiteY5" fmla="*/ 723489 h 954626"/>
                    <a:gd name="connsiteX6" fmla="*/ 859349 w 1210851"/>
                    <a:gd name="connsiteY6" fmla="*/ 908217 h 954626"/>
                    <a:gd name="connsiteX7" fmla="*/ 1145676 w 1210851"/>
                    <a:gd name="connsiteY7" fmla="*/ 797380 h 954626"/>
                    <a:gd name="connsiteX8" fmla="*/ 1210331 w 1210851"/>
                    <a:gd name="connsiteY8" fmla="*/ 492580 h 954626"/>
                    <a:gd name="connsiteX9" fmla="*/ 1127204 w 1210851"/>
                    <a:gd name="connsiteY9" fmla="*/ 132362 h 954626"/>
                    <a:gd name="connsiteX10" fmla="*/ 1062549 w 1210851"/>
                    <a:gd name="connsiteY10" fmla="*/ 12289 h 954626"/>
                    <a:gd name="connsiteX11" fmla="*/ 693095 w 1210851"/>
                    <a:gd name="connsiteY11" fmla="*/ 12289 h 954626"/>
                    <a:gd name="connsiteX12" fmla="*/ 65022 w 1210851"/>
                    <a:gd name="connsiteY12" fmla="*/ 86180 h 954626"/>
                    <a:gd name="connsiteX13" fmla="*/ 18840 w 1210851"/>
                    <a:gd name="connsiteY13" fmla="*/ 474107 h 954626"/>
                    <a:gd name="connsiteX14" fmla="*/ 55785 w 1210851"/>
                    <a:gd name="connsiteY14" fmla="*/ 658835 h 954626"/>
                    <a:gd name="connsiteX15" fmla="*/ 65022 w 1210851"/>
                    <a:gd name="connsiteY15" fmla="*/ 575707 h 954626"/>
                    <a:gd name="connsiteX0-1" fmla="*/ 37313 w 1210851"/>
                    <a:gd name="connsiteY0-2" fmla="*/ 584944 h 954626"/>
                    <a:gd name="connsiteX1-3" fmla="*/ 101967 w 1210851"/>
                    <a:gd name="connsiteY1-4" fmla="*/ 751198 h 954626"/>
                    <a:gd name="connsiteX2-5" fmla="*/ 295931 w 1210851"/>
                    <a:gd name="connsiteY2-6" fmla="*/ 954398 h 954626"/>
                    <a:gd name="connsiteX3-7" fmla="*/ 600731 w 1210851"/>
                    <a:gd name="connsiteY3-8" fmla="*/ 788144 h 954626"/>
                    <a:gd name="connsiteX4-9" fmla="*/ 656149 w 1210851"/>
                    <a:gd name="connsiteY4-10" fmla="*/ 640362 h 954626"/>
                    <a:gd name="connsiteX5-11" fmla="*/ 646913 w 1210851"/>
                    <a:gd name="connsiteY5-12" fmla="*/ 723489 h 954626"/>
                    <a:gd name="connsiteX6-13" fmla="*/ 859349 w 1210851"/>
                    <a:gd name="connsiteY6-14" fmla="*/ 908217 h 954626"/>
                    <a:gd name="connsiteX7-15" fmla="*/ 1145676 w 1210851"/>
                    <a:gd name="connsiteY7-16" fmla="*/ 797380 h 954626"/>
                    <a:gd name="connsiteX8-17" fmla="*/ 1210331 w 1210851"/>
                    <a:gd name="connsiteY8-18" fmla="*/ 492580 h 954626"/>
                    <a:gd name="connsiteX9-19" fmla="*/ 1127204 w 1210851"/>
                    <a:gd name="connsiteY9-20" fmla="*/ 132362 h 954626"/>
                    <a:gd name="connsiteX10-21" fmla="*/ 1062549 w 1210851"/>
                    <a:gd name="connsiteY10-22" fmla="*/ 12289 h 954626"/>
                    <a:gd name="connsiteX11-23" fmla="*/ 693095 w 1210851"/>
                    <a:gd name="connsiteY11-24" fmla="*/ 12289 h 954626"/>
                    <a:gd name="connsiteX12-25" fmla="*/ 65022 w 1210851"/>
                    <a:gd name="connsiteY12-26" fmla="*/ 86180 h 954626"/>
                    <a:gd name="connsiteX13-27" fmla="*/ 18840 w 1210851"/>
                    <a:gd name="connsiteY13-28" fmla="*/ 474107 h 954626"/>
                    <a:gd name="connsiteX14-29" fmla="*/ 55785 w 1210851"/>
                    <a:gd name="connsiteY14-30" fmla="*/ 658835 h 954626"/>
                    <a:gd name="connsiteX15-31" fmla="*/ 37313 w 1210851"/>
                    <a:gd name="connsiteY15-32" fmla="*/ 584944 h 954626"/>
                    <a:gd name="connsiteX0-33" fmla="*/ 32336 w 1205874"/>
                    <a:gd name="connsiteY0-34" fmla="*/ 583082 h 952764"/>
                    <a:gd name="connsiteX1-35" fmla="*/ 96990 w 1205874"/>
                    <a:gd name="connsiteY1-36" fmla="*/ 749336 h 952764"/>
                    <a:gd name="connsiteX2-37" fmla="*/ 290954 w 1205874"/>
                    <a:gd name="connsiteY2-38" fmla="*/ 952536 h 952764"/>
                    <a:gd name="connsiteX3-39" fmla="*/ 595754 w 1205874"/>
                    <a:gd name="connsiteY3-40" fmla="*/ 786282 h 952764"/>
                    <a:gd name="connsiteX4-41" fmla="*/ 651172 w 1205874"/>
                    <a:gd name="connsiteY4-42" fmla="*/ 638500 h 952764"/>
                    <a:gd name="connsiteX5-43" fmla="*/ 641936 w 1205874"/>
                    <a:gd name="connsiteY5-44" fmla="*/ 721627 h 952764"/>
                    <a:gd name="connsiteX6-45" fmla="*/ 854372 w 1205874"/>
                    <a:gd name="connsiteY6-46" fmla="*/ 906355 h 952764"/>
                    <a:gd name="connsiteX7-47" fmla="*/ 1140699 w 1205874"/>
                    <a:gd name="connsiteY7-48" fmla="*/ 795518 h 952764"/>
                    <a:gd name="connsiteX8-49" fmla="*/ 1205354 w 1205874"/>
                    <a:gd name="connsiteY8-50" fmla="*/ 490718 h 952764"/>
                    <a:gd name="connsiteX9-51" fmla="*/ 1122227 w 1205874"/>
                    <a:gd name="connsiteY9-52" fmla="*/ 130500 h 952764"/>
                    <a:gd name="connsiteX10-53" fmla="*/ 1057572 w 1205874"/>
                    <a:gd name="connsiteY10-54" fmla="*/ 10427 h 952764"/>
                    <a:gd name="connsiteX11-55" fmla="*/ 688118 w 1205874"/>
                    <a:gd name="connsiteY11-56" fmla="*/ 10427 h 952764"/>
                    <a:gd name="connsiteX12-57" fmla="*/ 69282 w 1205874"/>
                    <a:gd name="connsiteY12-58" fmla="*/ 47373 h 952764"/>
                    <a:gd name="connsiteX13-59" fmla="*/ 13863 w 1205874"/>
                    <a:gd name="connsiteY13-60" fmla="*/ 472245 h 952764"/>
                    <a:gd name="connsiteX14-61" fmla="*/ 50808 w 1205874"/>
                    <a:gd name="connsiteY14-62" fmla="*/ 656973 h 952764"/>
                    <a:gd name="connsiteX15-63" fmla="*/ 32336 w 1205874"/>
                    <a:gd name="connsiteY15-64" fmla="*/ 583082 h 952764"/>
                    <a:gd name="connsiteX0-65" fmla="*/ 26179 w 1199717"/>
                    <a:gd name="connsiteY0-66" fmla="*/ 574525 h 944207"/>
                    <a:gd name="connsiteX1-67" fmla="*/ 90833 w 1199717"/>
                    <a:gd name="connsiteY1-68" fmla="*/ 740779 h 944207"/>
                    <a:gd name="connsiteX2-69" fmla="*/ 284797 w 1199717"/>
                    <a:gd name="connsiteY2-70" fmla="*/ 943979 h 944207"/>
                    <a:gd name="connsiteX3-71" fmla="*/ 589597 w 1199717"/>
                    <a:gd name="connsiteY3-72" fmla="*/ 777725 h 944207"/>
                    <a:gd name="connsiteX4-73" fmla="*/ 645015 w 1199717"/>
                    <a:gd name="connsiteY4-74" fmla="*/ 629943 h 944207"/>
                    <a:gd name="connsiteX5-75" fmla="*/ 635779 w 1199717"/>
                    <a:gd name="connsiteY5-76" fmla="*/ 713070 h 944207"/>
                    <a:gd name="connsiteX6-77" fmla="*/ 848215 w 1199717"/>
                    <a:gd name="connsiteY6-78" fmla="*/ 897798 h 944207"/>
                    <a:gd name="connsiteX7-79" fmla="*/ 1134542 w 1199717"/>
                    <a:gd name="connsiteY7-80" fmla="*/ 786961 h 944207"/>
                    <a:gd name="connsiteX8-81" fmla="*/ 1199197 w 1199717"/>
                    <a:gd name="connsiteY8-82" fmla="*/ 482161 h 944207"/>
                    <a:gd name="connsiteX9-83" fmla="*/ 1116070 w 1199717"/>
                    <a:gd name="connsiteY9-84" fmla="*/ 121943 h 944207"/>
                    <a:gd name="connsiteX10-85" fmla="*/ 1051415 w 1199717"/>
                    <a:gd name="connsiteY10-86" fmla="*/ 1870 h 944207"/>
                    <a:gd name="connsiteX11-87" fmla="*/ 580361 w 1199717"/>
                    <a:gd name="connsiteY11-88" fmla="*/ 48052 h 944207"/>
                    <a:gd name="connsiteX12-89" fmla="*/ 63125 w 1199717"/>
                    <a:gd name="connsiteY12-90" fmla="*/ 38816 h 944207"/>
                    <a:gd name="connsiteX13-91" fmla="*/ 7706 w 1199717"/>
                    <a:gd name="connsiteY13-92" fmla="*/ 463688 h 944207"/>
                    <a:gd name="connsiteX14-93" fmla="*/ 44651 w 1199717"/>
                    <a:gd name="connsiteY14-94" fmla="*/ 648416 h 944207"/>
                    <a:gd name="connsiteX15-95" fmla="*/ 26179 w 1199717"/>
                    <a:gd name="connsiteY15-96" fmla="*/ 574525 h 94420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1199717" h="944207">
                      <a:moveTo>
                        <a:pt x="26179" y="574525"/>
                      </a:moveTo>
                      <a:cubicBezTo>
                        <a:pt x="33876" y="589919"/>
                        <a:pt x="47730" y="679203"/>
                        <a:pt x="90833" y="740779"/>
                      </a:cubicBezTo>
                      <a:cubicBezTo>
                        <a:pt x="133936" y="802355"/>
                        <a:pt x="201670" y="937821"/>
                        <a:pt x="284797" y="943979"/>
                      </a:cubicBezTo>
                      <a:cubicBezTo>
                        <a:pt x="367924" y="950137"/>
                        <a:pt x="529561" y="830064"/>
                        <a:pt x="589597" y="777725"/>
                      </a:cubicBezTo>
                      <a:cubicBezTo>
                        <a:pt x="649633" y="725386"/>
                        <a:pt x="637318" y="640719"/>
                        <a:pt x="645015" y="629943"/>
                      </a:cubicBezTo>
                      <a:cubicBezTo>
                        <a:pt x="652712" y="619167"/>
                        <a:pt x="601912" y="668428"/>
                        <a:pt x="635779" y="713070"/>
                      </a:cubicBezTo>
                      <a:cubicBezTo>
                        <a:pt x="669646" y="757712"/>
                        <a:pt x="765088" y="885483"/>
                        <a:pt x="848215" y="897798"/>
                      </a:cubicBezTo>
                      <a:cubicBezTo>
                        <a:pt x="931342" y="910113"/>
                        <a:pt x="1076045" y="856234"/>
                        <a:pt x="1134542" y="786961"/>
                      </a:cubicBezTo>
                      <a:cubicBezTo>
                        <a:pt x="1193039" y="717688"/>
                        <a:pt x="1202276" y="592997"/>
                        <a:pt x="1199197" y="482161"/>
                      </a:cubicBezTo>
                      <a:cubicBezTo>
                        <a:pt x="1196118" y="371325"/>
                        <a:pt x="1140700" y="201991"/>
                        <a:pt x="1116070" y="121943"/>
                      </a:cubicBezTo>
                      <a:cubicBezTo>
                        <a:pt x="1091440" y="41895"/>
                        <a:pt x="1140700" y="14185"/>
                        <a:pt x="1051415" y="1870"/>
                      </a:cubicBezTo>
                      <a:cubicBezTo>
                        <a:pt x="962130" y="-10445"/>
                        <a:pt x="745076" y="41894"/>
                        <a:pt x="580361" y="48052"/>
                      </a:cubicBezTo>
                      <a:cubicBezTo>
                        <a:pt x="415646" y="54210"/>
                        <a:pt x="158567" y="-30457"/>
                        <a:pt x="63125" y="38816"/>
                      </a:cubicBezTo>
                      <a:cubicBezTo>
                        <a:pt x="-32317" y="108089"/>
                        <a:pt x="9245" y="368246"/>
                        <a:pt x="7706" y="463688"/>
                      </a:cubicBezTo>
                      <a:cubicBezTo>
                        <a:pt x="6167" y="559130"/>
                        <a:pt x="41572" y="629943"/>
                        <a:pt x="44651" y="648416"/>
                      </a:cubicBezTo>
                      <a:cubicBezTo>
                        <a:pt x="47730" y="666889"/>
                        <a:pt x="18482" y="559131"/>
                        <a:pt x="26179" y="574525"/>
                      </a:cubicBez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60" name="Group 59"/>
              <p:cNvGrpSpPr/>
              <p:nvPr/>
            </p:nvGrpSpPr>
            <p:grpSpPr>
              <a:xfrm flipV="1">
                <a:off x="4285678" y="1836672"/>
                <a:ext cx="5892800" cy="657146"/>
                <a:chOff x="3357582" y="1186356"/>
                <a:chExt cx="10206842" cy="1281636"/>
              </a:xfrm>
            </p:grpSpPr>
            <p:grpSp>
              <p:nvGrpSpPr>
                <p:cNvPr id="63" name="Group 62"/>
                <p:cNvGrpSpPr/>
                <p:nvPr/>
              </p:nvGrpSpPr>
              <p:grpSpPr>
                <a:xfrm>
                  <a:off x="3357582" y="1186356"/>
                  <a:ext cx="5094503" cy="1281636"/>
                  <a:chOff x="3357582" y="1186356"/>
                  <a:chExt cx="5094503" cy="1281636"/>
                </a:xfrm>
              </p:grpSpPr>
              <p:sp>
                <p:nvSpPr>
                  <p:cNvPr id="71" name="Rectangle: Rounded Corners 5"/>
                  <p:cNvSpPr/>
                  <p:nvPr/>
                </p:nvSpPr>
                <p:spPr>
                  <a:xfrm>
                    <a:off x="7661973" y="1340532"/>
                    <a:ext cx="790112" cy="1083073"/>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Rectangle: Rounded Corners 5"/>
                  <p:cNvSpPr/>
                  <p:nvPr/>
                </p:nvSpPr>
                <p:spPr>
                  <a:xfrm>
                    <a:off x="6951760" y="1447067"/>
                    <a:ext cx="719092" cy="958784"/>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3" name="Rectangle: Rounded Corners 7"/>
                  <p:cNvSpPr/>
                  <p:nvPr/>
                </p:nvSpPr>
                <p:spPr>
                  <a:xfrm>
                    <a:off x="6161646" y="1186356"/>
                    <a:ext cx="790114" cy="1281636"/>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4" name="Rectangle: Rounded Corners 7"/>
                  <p:cNvSpPr/>
                  <p:nvPr/>
                </p:nvSpPr>
                <p:spPr>
                  <a:xfrm>
                    <a:off x="4557299" y="1340530"/>
                    <a:ext cx="772588"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5" name="Rectangle: Rounded Corners 7"/>
                  <p:cNvSpPr/>
                  <p:nvPr/>
                </p:nvSpPr>
                <p:spPr>
                  <a:xfrm>
                    <a:off x="5338533" y="1358287"/>
                    <a:ext cx="803871"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Freeform: Shape 75"/>
                  <p:cNvSpPr/>
                  <p:nvPr/>
                </p:nvSpPr>
                <p:spPr>
                  <a:xfrm>
                    <a:off x="3357582" y="1461640"/>
                    <a:ext cx="1199717" cy="944207"/>
                  </a:xfrm>
                  <a:custGeom>
                    <a:avLst/>
                    <a:gdLst>
                      <a:gd name="connsiteX0" fmla="*/ 65022 w 1210851"/>
                      <a:gd name="connsiteY0" fmla="*/ 575707 h 954626"/>
                      <a:gd name="connsiteX1" fmla="*/ 101967 w 1210851"/>
                      <a:gd name="connsiteY1" fmla="*/ 751198 h 954626"/>
                      <a:gd name="connsiteX2" fmla="*/ 295931 w 1210851"/>
                      <a:gd name="connsiteY2" fmla="*/ 954398 h 954626"/>
                      <a:gd name="connsiteX3" fmla="*/ 600731 w 1210851"/>
                      <a:gd name="connsiteY3" fmla="*/ 788144 h 954626"/>
                      <a:gd name="connsiteX4" fmla="*/ 656149 w 1210851"/>
                      <a:gd name="connsiteY4" fmla="*/ 640362 h 954626"/>
                      <a:gd name="connsiteX5" fmla="*/ 646913 w 1210851"/>
                      <a:gd name="connsiteY5" fmla="*/ 723489 h 954626"/>
                      <a:gd name="connsiteX6" fmla="*/ 859349 w 1210851"/>
                      <a:gd name="connsiteY6" fmla="*/ 908217 h 954626"/>
                      <a:gd name="connsiteX7" fmla="*/ 1145676 w 1210851"/>
                      <a:gd name="connsiteY7" fmla="*/ 797380 h 954626"/>
                      <a:gd name="connsiteX8" fmla="*/ 1210331 w 1210851"/>
                      <a:gd name="connsiteY8" fmla="*/ 492580 h 954626"/>
                      <a:gd name="connsiteX9" fmla="*/ 1127204 w 1210851"/>
                      <a:gd name="connsiteY9" fmla="*/ 132362 h 954626"/>
                      <a:gd name="connsiteX10" fmla="*/ 1062549 w 1210851"/>
                      <a:gd name="connsiteY10" fmla="*/ 12289 h 954626"/>
                      <a:gd name="connsiteX11" fmla="*/ 693095 w 1210851"/>
                      <a:gd name="connsiteY11" fmla="*/ 12289 h 954626"/>
                      <a:gd name="connsiteX12" fmla="*/ 65022 w 1210851"/>
                      <a:gd name="connsiteY12" fmla="*/ 86180 h 954626"/>
                      <a:gd name="connsiteX13" fmla="*/ 18840 w 1210851"/>
                      <a:gd name="connsiteY13" fmla="*/ 474107 h 954626"/>
                      <a:gd name="connsiteX14" fmla="*/ 55785 w 1210851"/>
                      <a:gd name="connsiteY14" fmla="*/ 658835 h 954626"/>
                      <a:gd name="connsiteX15" fmla="*/ 65022 w 1210851"/>
                      <a:gd name="connsiteY15" fmla="*/ 575707 h 954626"/>
                      <a:gd name="connsiteX0-1" fmla="*/ 37313 w 1210851"/>
                      <a:gd name="connsiteY0-2" fmla="*/ 584944 h 954626"/>
                      <a:gd name="connsiteX1-3" fmla="*/ 101967 w 1210851"/>
                      <a:gd name="connsiteY1-4" fmla="*/ 751198 h 954626"/>
                      <a:gd name="connsiteX2-5" fmla="*/ 295931 w 1210851"/>
                      <a:gd name="connsiteY2-6" fmla="*/ 954398 h 954626"/>
                      <a:gd name="connsiteX3-7" fmla="*/ 600731 w 1210851"/>
                      <a:gd name="connsiteY3-8" fmla="*/ 788144 h 954626"/>
                      <a:gd name="connsiteX4-9" fmla="*/ 656149 w 1210851"/>
                      <a:gd name="connsiteY4-10" fmla="*/ 640362 h 954626"/>
                      <a:gd name="connsiteX5-11" fmla="*/ 646913 w 1210851"/>
                      <a:gd name="connsiteY5-12" fmla="*/ 723489 h 954626"/>
                      <a:gd name="connsiteX6-13" fmla="*/ 859349 w 1210851"/>
                      <a:gd name="connsiteY6-14" fmla="*/ 908217 h 954626"/>
                      <a:gd name="connsiteX7-15" fmla="*/ 1145676 w 1210851"/>
                      <a:gd name="connsiteY7-16" fmla="*/ 797380 h 954626"/>
                      <a:gd name="connsiteX8-17" fmla="*/ 1210331 w 1210851"/>
                      <a:gd name="connsiteY8-18" fmla="*/ 492580 h 954626"/>
                      <a:gd name="connsiteX9-19" fmla="*/ 1127204 w 1210851"/>
                      <a:gd name="connsiteY9-20" fmla="*/ 132362 h 954626"/>
                      <a:gd name="connsiteX10-21" fmla="*/ 1062549 w 1210851"/>
                      <a:gd name="connsiteY10-22" fmla="*/ 12289 h 954626"/>
                      <a:gd name="connsiteX11-23" fmla="*/ 693095 w 1210851"/>
                      <a:gd name="connsiteY11-24" fmla="*/ 12289 h 954626"/>
                      <a:gd name="connsiteX12-25" fmla="*/ 65022 w 1210851"/>
                      <a:gd name="connsiteY12-26" fmla="*/ 86180 h 954626"/>
                      <a:gd name="connsiteX13-27" fmla="*/ 18840 w 1210851"/>
                      <a:gd name="connsiteY13-28" fmla="*/ 474107 h 954626"/>
                      <a:gd name="connsiteX14-29" fmla="*/ 55785 w 1210851"/>
                      <a:gd name="connsiteY14-30" fmla="*/ 658835 h 954626"/>
                      <a:gd name="connsiteX15-31" fmla="*/ 37313 w 1210851"/>
                      <a:gd name="connsiteY15-32" fmla="*/ 584944 h 954626"/>
                      <a:gd name="connsiteX0-33" fmla="*/ 32336 w 1205874"/>
                      <a:gd name="connsiteY0-34" fmla="*/ 583082 h 952764"/>
                      <a:gd name="connsiteX1-35" fmla="*/ 96990 w 1205874"/>
                      <a:gd name="connsiteY1-36" fmla="*/ 749336 h 952764"/>
                      <a:gd name="connsiteX2-37" fmla="*/ 290954 w 1205874"/>
                      <a:gd name="connsiteY2-38" fmla="*/ 952536 h 952764"/>
                      <a:gd name="connsiteX3-39" fmla="*/ 595754 w 1205874"/>
                      <a:gd name="connsiteY3-40" fmla="*/ 786282 h 952764"/>
                      <a:gd name="connsiteX4-41" fmla="*/ 651172 w 1205874"/>
                      <a:gd name="connsiteY4-42" fmla="*/ 638500 h 952764"/>
                      <a:gd name="connsiteX5-43" fmla="*/ 641936 w 1205874"/>
                      <a:gd name="connsiteY5-44" fmla="*/ 721627 h 952764"/>
                      <a:gd name="connsiteX6-45" fmla="*/ 854372 w 1205874"/>
                      <a:gd name="connsiteY6-46" fmla="*/ 906355 h 952764"/>
                      <a:gd name="connsiteX7-47" fmla="*/ 1140699 w 1205874"/>
                      <a:gd name="connsiteY7-48" fmla="*/ 795518 h 952764"/>
                      <a:gd name="connsiteX8-49" fmla="*/ 1205354 w 1205874"/>
                      <a:gd name="connsiteY8-50" fmla="*/ 490718 h 952764"/>
                      <a:gd name="connsiteX9-51" fmla="*/ 1122227 w 1205874"/>
                      <a:gd name="connsiteY9-52" fmla="*/ 130500 h 952764"/>
                      <a:gd name="connsiteX10-53" fmla="*/ 1057572 w 1205874"/>
                      <a:gd name="connsiteY10-54" fmla="*/ 10427 h 952764"/>
                      <a:gd name="connsiteX11-55" fmla="*/ 688118 w 1205874"/>
                      <a:gd name="connsiteY11-56" fmla="*/ 10427 h 952764"/>
                      <a:gd name="connsiteX12-57" fmla="*/ 69282 w 1205874"/>
                      <a:gd name="connsiteY12-58" fmla="*/ 47373 h 952764"/>
                      <a:gd name="connsiteX13-59" fmla="*/ 13863 w 1205874"/>
                      <a:gd name="connsiteY13-60" fmla="*/ 472245 h 952764"/>
                      <a:gd name="connsiteX14-61" fmla="*/ 50808 w 1205874"/>
                      <a:gd name="connsiteY14-62" fmla="*/ 656973 h 952764"/>
                      <a:gd name="connsiteX15-63" fmla="*/ 32336 w 1205874"/>
                      <a:gd name="connsiteY15-64" fmla="*/ 583082 h 952764"/>
                      <a:gd name="connsiteX0-65" fmla="*/ 26179 w 1199717"/>
                      <a:gd name="connsiteY0-66" fmla="*/ 574525 h 944207"/>
                      <a:gd name="connsiteX1-67" fmla="*/ 90833 w 1199717"/>
                      <a:gd name="connsiteY1-68" fmla="*/ 740779 h 944207"/>
                      <a:gd name="connsiteX2-69" fmla="*/ 284797 w 1199717"/>
                      <a:gd name="connsiteY2-70" fmla="*/ 943979 h 944207"/>
                      <a:gd name="connsiteX3-71" fmla="*/ 589597 w 1199717"/>
                      <a:gd name="connsiteY3-72" fmla="*/ 777725 h 944207"/>
                      <a:gd name="connsiteX4-73" fmla="*/ 645015 w 1199717"/>
                      <a:gd name="connsiteY4-74" fmla="*/ 629943 h 944207"/>
                      <a:gd name="connsiteX5-75" fmla="*/ 635779 w 1199717"/>
                      <a:gd name="connsiteY5-76" fmla="*/ 713070 h 944207"/>
                      <a:gd name="connsiteX6-77" fmla="*/ 848215 w 1199717"/>
                      <a:gd name="connsiteY6-78" fmla="*/ 897798 h 944207"/>
                      <a:gd name="connsiteX7-79" fmla="*/ 1134542 w 1199717"/>
                      <a:gd name="connsiteY7-80" fmla="*/ 786961 h 944207"/>
                      <a:gd name="connsiteX8-81" fmla="*/ 1199197 w 1199717"/>
                      <a:gd name="connsiteY8-82" fmla="*/ 482161 h 944207"/>
                      <a:gd name="connsiteX9-83" fmla="*/ 1116070 w 1199717"/>
                      <a:gd name="connsiteY9-84" fmla="*/ 121943 h 944207"/>
                      <a:gd name="connsiteX10-85" fmla="*/ 1051415 w 1199717"/>
                      <a:gd name="connsiteY10-86" fmla="*/ 1870 h 944207"/>
                      <a:gd name="connsiteX11-87" fmla="*/ 580361 w 1199717"/>
                      <a:gd name="connsiteY11-88" fmla="*/ 48052 h 944207"/>
                      <a:gd name="connsiteX12-89" fmla="*/ 63125 w 1199717"/>
                      <a:gd name="connsiteY12-90" fmla="*/ 38816 h 944207"/>
                      <a:gd name="connsiteX13-91" fmla="*/ 7706 w 1199717"/>
                      <a:gd name="connsiteY13-92" fmla="*/ 463688 h 944207"/>
                      <a:gd name="connsiteX14-93" fmla="*/ 44651 w 1199717"/>
                      <a:gd name="connsiteY14-94" fmla="*/ 648416 h 944207"/>
                      <a:gd name="connsiteX15-95" fmla="*/ 26179 w 1199717"/>
                      <a:gd name="connsiteY15-96" fmla="*/ 574525 h 94420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1199717" h="944207">
                        <a:moveTo>
                          <a:pt x="26179" y="574525"/>
                        </a:moveTo>
                        <a:cubicBezTo>
                          <a:pt x="33876" y="589919"/>
                          <a:pt x="47730" y="679203"/>
                          <a:pt x="90833" y="740779"/>
                        </a:cubicBezTo>
                        <a:cubicBezTo>
                          <a:pt x="133936" y="802355"/>
                          <a:pt x="201670" y="937821"/>
                          <a:pt x="284797" y="943979"/>
                        </a:cubicBezTo>
                        <a:cubicBezTo>
                          <a:pt x="367924" y="950137"/>
                          <a:pt x="529561" y="830064"/>
                          <a:pt x="589597" y="777725"/>
                        </a:cubicBezTo>
                        <a:cubicBezTo>
                          <a:pt x="649633" y="725386"/>
                          <a:pt x="637318" y="640719"/>
                          <a:pt x="645015" y="629943"/>
                        </a:cubicBezTo>
                        <a:cubicBezTo>
                          <a:pt x="652712" y="619167"/>
                          <a:pt x="601912" y="668428"/>
                          <a:pt x="635779" y="713070"/>
                        </a:cubicBezTo>
                        <a:cubicBezTo>
                          <a:pt x="669646" y="757712"/>
                          <a:pt x="765088" y="885483"/>
                          <a:pt x="848215" y="897798"/>
                        </a:cubicBezTo>
                        <a:cubicBezTo>
                          <a:pt x="931342" y="910113"/>
                          <a:pt x="1076045" y="856234"/>
                          <a:pt x="1134542" y="786961"/>
                        </a:cubicBezTo>
                        <a:cubicBezTo>
                          <a:pt x="1193039" y="717688"/>
                          <a:pt x="1202276" y="592997"/>
                          <a:pt x="1199197" y="482161"/>
                        </a:cubicBezTo>
                        <a:cubicBezTo>
                          <a:pt x="1196118" y="371325"/>
                          <a:pt x="1140700" y="201991"/>
                          <a:pt x="1116070" y="121943"/>
                        </a:cubicBezTo>
                        <a:cubicBezTo>
                          <a:pt x="1091440" y="41895"/>
                          <a:pt x="1140700" y="14185"/>
                          <a:pt x="1051415" y="1870"/>
                        </a:cubicBezTo>
                        <a:cubicBezTo>
                          <a:pt x="962130" y="-10445"/>
                          <a:pt x="745076" y="41894"/>
                          <a:pt x="580361" y="48052"/>
                        </a:cubicBezTo>
                        <a:cubicBezTo>
                          <a:pt x="415646" y="54210"/>
                          <a:pt x="158567" y="-30457"/>
                          <a:pt x="63125" y="38816"/>
                        </a:cubicBezTo>
                        <a:cubicBezTo>
                          <a:pt x="-32317" y="108089"/>
                          <a:pt x="9245" y="368246"/>
                          <a:pt x="7706" y="463688"/>
                        </a:cubicBezTo>
                        <a:cubicBezTo>
                          <a:pt x="6167" y="559130"/>
                          <a:pt x="41572" y="629943"/>
                          <a:pt x="44651" y="648416"/>
                        </a:cubicBezTo>
                        <a:cubicBezTo>
                          <a:pt x="47730" y="666889"/>
                          <a:pt x="18482" y="559131"/>
                          <a:pt x="26179" y="574525"/>
                        </a:cubicBez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64" name="Group 63"/>
                <p:cNvGrpSpPr/>
                <p:nvPr/>
              </p:nvGrpSpPr>
              <p:grpSpPr>
                <a:xfrm flipH="1">
                  <a:off x="8469921" y="1186359"/>
                  <a:ext cx="5094503" cy="1277015"/>
                  <a:chOff x="3357582" y="1190975"/>
                  <a:chExt cx="5094503" cy="1277015"/>
                </a:xfrm>
              </p:grpSpPr>
              <p:sp>
                <p:nvSpPr>
                  <p:cNvPr id="65" name="Rectangle: Rounded Corners 5"/>
                  <p:cNvSpPr/>
                  <p:nvPr/>
                </p:nvSpPr>
                <p:spPr>
                  <a:xfrm>
                    <a:off x="7661973" y="1345151"/>
                    <a:ext cx="790112" cy="1078456"/>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 name="connsiteX0-109" fmla="*/ 133166 w 790113"/>
                      <a:gd name="connsiteY0-110" fmla="*/ 187914 h 923278"/>
                      <a:gd name="connsiteX1-111" fmla="*/ 321079 w 790113"/>
                      <a:gd name="connsiteY1-112" fmla="*/ 8878 h 923278"/>
                      <a:gd name="connsiteX2-113" fmla="*/ 566689 w 790113"/>
                      <a:gd name="connsiteY2-114" fmla="*/ 0 h 923278"/>
                      <a:gd name="connsiteX3-115" fmla="*/ 736847 w 790113"/>
                      <a:gd name="connsiteY3-116" fmla="*/ 400978 h 923278"/>
                      <a:gd name="connsiteX4-117" fmla="*/ 790113 w 790113"/>
                      <a:gd name="connsiteY4-118" fmla="*/ 788631 h 923278"/>
                      <a:gd name="connsiteX5-119" fmla="*/ 699854 w 790113"/>
                      <a:gd name="connsiteY5-120" fmla="*/ 923278 h 923278"/>
                      <a:gd name="connsiteX6-121" fmla="*/ 90260 w 790113"/>
                      <a:gd name="connsiteY6-122" fmla="*/ 923278 h 923278"/>
                      <a:gd name="connsiteX7-123" fmla="*/ 0 w 790113"/>
                      <a:gd name="connsiteY7-124" fmla="*/ 628832 h 923278"/>
                      <a:gd name="connsiteX8-125" fmla="*/ 133166 w 790113"/>
                      <a:gd name="connsiteY8-126" fmla="*/ 187914 h 923278"/>
                      <a:gd name="connsiteX0-127" fmla="*/ 106533 w 790113"/>
                      <a:gd name="connsiteY0-128" fmla="*/ 214547 h 923278"/>
                      <a:gd name="connsiteX1-129" fmla="*/ 321079 w 790113"/>
                      <a:gd name="connsiteY1-130" fmla="*/ 8878 h 923278"/>
                      <a:gd name="connsiteX2-131" fmla="*/ 566689 w 790113"/>
                      <a:gd name="connsiteY2-132" fmla="*/ 0 h 923278"/>
                      <a:gd name="connsiteX3-133" fmla="*/ 736847 w 790113"/>
                      <a:gd name="connsiteY3-134" fmla="*/ 400978 h 923278"/>
                      <a:gd name="connsiteX4-135" fmla="*/ 790113 w 790113"/>
                      <a:gd name="connsiteY4-136" fmla="*/ 788631 h 923278"/>
                      <a:gd name="connsiteX5-137" fmla="*/ 699854 w 790113"/>
                      <a:gd name="connsiteY5-138" fmla="*/ 923278 h 923278"/>
                      <a:gd name="connsiteX6-139" fmla="*/ 90260 w 790113"/>
                      <a:gd name="connsiteY6-140" fmla="*/ 923278 h 923278"/>
                      <a:gd name="connsiteX7-141" fmla="*/ 0 w 790113"/>
                      <a:gd name="connsiteY7-142" fmla="*/ 628832 h 923278"/>
                      <a:gd name="connsiteX8-143" fmla="*/ 106533 w 790113"/>
                      <a:gd name="connsiteY8-144" fmla="*/ 214547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790113" h="923278">
                        <a:moveTo>
                          <a:pt x="106533" y="214547"/>
                        </a:moveTo>
                        <a:cubicBezTo>
                          <a:pt x="106533" y="130377"/>
                          <a:pt x="236909" y="8878"/>
                          <a:pt x="321079" y="8878"/>
                        </a:cubicBezTo>
                        <a:lnTo>
                          <a:pt x="566689" y="0"/>
                        </a:lnTo>
                        <a:cubicBezTo>
                          <a:pt x="650859" y="0"/>
                          <a:pt x="736847" y="316808"/>
                          <a:pt x="736847" y="400978"/>
                        </a:cubicBezTo>
                        <a:lnTo>
                          <a:pt x="790113" y="788631"/>
                        </a:lnTo>
                        <a:cubicBezTo>
                          <a:pt x="790113" y="872801"/>
                          <a:pt x="784024" y="923278"/>
                          <a:pt x="699854" y="923278"/>
                        </a:cubicBezTo>
                        <a:lnTo>
                          <a:pt x="90260" y="923278"/>
                        </a:lnTo>
                        <a:cubicBezTo>
                          <a:pt x="6090" y="923278"/>
                          <a:pt x="0" y="713002"/>
                          <a:pt x="0" y="628832"/>
                        </a:cubicBezTo>
                        <a:lnTo>
                          <a:pt x="106533" y="21454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6" name="Rectangle: Rounded Corners 5"/>
                  <p:cNvSpPr/>
                  <p:nvPr/>
                </p:nvSpPr>
                <p:spPr>
                  <a:xfrm>
                    <a:off x="6951760" y="1466257"/>
                    <a:ext cx="719092" cy="939591"/>
                  </a:xfrm>
                  <a:custGeom>
                    <a:avLst/>
                    <a:gdLst>
                      <a:gd name="connsiteX0" fmla="*/ 0 w 914400"/>
                      <a:gd name="connsiteY0" fmla="*/ 152403 h 914400"/>
                      <a:gd name="connsiteX1" fmla="*/ 152403 w 914400"/>
                      <a:gd name="connsiteY1" fmla="*/ 0 h 914400"/>
                      <a:gd name="connsiteX2" fmla="*/ 761997 w 914400"/>
                      <a:gd name="connsiteY2" fmla="*/ 0 h 914400"/>
                      <a:gd name="connsiteX3" fmla="*/ 914400 w 914400"/>
                      <a:gd name="connsiteY3" fmla="*/ 152403 h 914400"/>
                      <a:gd name="connsiteX4" fmla="*/ 914400 w 914400"/>
                      <a:gd name="connsiteY4" fmla="*/ 761997 h 914400"/>
                      <a:gd name="connsiteX5" fmla="*/ 761997 w 914400"/>
                      <a:gd name="connsiteY5" fmla="*/ 914400 h 914400"/>
                      <a:gd name="connsiteX6" fmla="*/ 152403 w 914400"/>
                      <a:gd name="connsiteY6" fmla="*/ 914400 h 914400"/>
                      <a:gd name="connsiteX7" fmla="*/ 0 w 914400"/>
                      <a:gd name="connsiteY7" fmla="*/ 761997 h 914400"/>
                      <a:gd name="connsiteX8" fmla="*/ 0 w 914400"/>
                      <a:gd name="connsiteY8" fmla="*/ 152403 h 914400"/>
                      <a:gd name="connsiteX0-1" fmla="*/ 0 w 914400"/>
                      <a:gd name="connsiteY0-2" fmla="*/ 152403 h 914400"/>
                      <a:gd name="connsiteX1-3" fmla="*/ 383222 w 914400"/>
                      <a:gd name="connsiteY1-4" fmla="*/ 0 h 914400"/>
                      <a:gd name="connsiteX2-5" fmla="*/ 761997 w 914400"/>
                      <a:gd name="connsiteY2-6" fmla="*/ 0 h 914400"/>
                      <a:gd name="connsiteX3-7" fmla="*/ 914400 w 914400"/>
                      <a:gd name="connsiteY3-8" fmla="*/ 152403 h 914400"/>
                      <a:gd name="connsiteX4-9" fmla="*/ 914400 w 914400"/>
                      <a:gd name="connsiteY4-10" fmla="*/ 761997 h 914400"/>
                      <a:gd name="connsiteX5-11" fmla="*/ 761997 w 914400"/>
                      <a:gd name="connsiteY5-12" fmla="*/ 914400 h 914400"/>
                      <a:gd name="connsiteX6-13" fmla="*/ 152403 w 914400"/>
                      <a:gd name="connsiteY6-14" fmla="*/ 914400 h 914400"/>
                      <a:gd name="connsiteX7-15" fmla="*/ 0 w 914400"/>
                      <a:gd name="connsiteY7-16" fmla="*/ 761997 h 914400"/>
                      <a:gd name="connsiteX8-17" fmla="*/ 0 w 914400"/>
                      <a:gd name="connsiteY8-18" fmla="*/ 152403 h 914400"/>
                      <a:gd name="connsiteX0-19" fmla="*/ 195309 w 914400"/>
                      <a:gd name="connsiteY0-20" fmla="*/ 179036 h 914400"/>
                      <a:gd name="connsiteX1-21" fmla="*/ 383222 w 914400"/>
                      <a:gd name="connsiteY1-22" fmla="*/ 0 h 914400"/>
                      <a:gd name="connsiteX2-23" fmla="*/ 761997 w 914400"/>
                      <a:gd name="connsiteY2-24" fmla="*/ 0 h 914400"/>
                      <a:gd name="connsiteX3-25" fmla="*/ 914400 w 914400"/>
                      <a:gd name="connsiteY3-26" fmla="*/ 152403 h 914400"/>
                      <a:gd name="connsiteX4-27" fmla="*/ 914400 w 914400"/>
                      <a:gd name="connsiteY4-28" fmla="*/ 761997 h 914400"/>
                      <a:gd name="connsiteX5-29" fmla="*/ 761997 w 914400"/>
                      <a:gd name="connsiteY5-30" fmla="*/ 914400 h 914400"/>
                      <a:gd name="connsiteX6-31" fmla="*/ 152403 w 914400"/>
                      <a:gd name="connsiteY6-32" fmla="*/ 914400 h 914400"/>
                      <a:gd name="connsiteX7-33" fmla="*/ 0 w 914400"/>
                      <a:gd name="connsiteY7-34" fmla="*/ 761997 h 914400"/>
                      <a:gd name="connsiteX8-35" fmla="*/ 195309 w 914400"/>
                      <a:gd name="connsiteY8-36" fmla="*/ 179036 h 914400"/>
                      <a:gd name="connsiteX0-37" fmla="*/ 195309 w 914400"/>
                      <a:gd name="connsiteY0-38" fmla="*/ 187914 h 923278"/>
                      <a:gd name="connsiteX1-39" fmla="*/ 383222 w 914400"/>
                      <a:gd name="connsiteY1-40" fmla="*/ 8878 h 923278"/>
                      <a:gd name="connsiteX2-41" fmla="*/ 628832 w 914400"/>
                      <a:gd name="connsiteY2-42" fmla="*/ 0 h 923278"/>
                      <a:gd name="connsiteX3-43" fmla="*/ 914400 w 914400"/>
                      <a:gd name="connsiteY3-44" fmla="*/ 161281 h 923278"/>
                      <a:gd name="connsiteX4-45" fmla="*/ 914400 w 914400"/>
                      <a:gd name="connsiteY4-46" fmla="*/ 770875 h 923278"/>
                      <a:gd name="connsiteX5-47" fmla="*/ 761997 w 914400"/>
                      <a:gd name="connsiteY5-48" fmla="*/ 923278 h 923278"/>
                      <a:gd name="connsiteX6-49" fmla="*/ 152403 w 914400"/>
                      <a:gd name="connsiteY6-50" fmla="*/ 923278 h 923278"/>
                      <a:gd name="connsiteX7-51" fmla="*/ 0 w 914400"/>
                      <a:gd name="connsiteY7-52" fmla="*/ 770875 h 923278"/>
                      <a:gd name="connsiteX8-53" fmla="*/ 195309 w 914400"/>
                      <a:gd name="connsiteY8-54" fmla="*/ 187914 h 923278"/>
                      <a:gd name="connsiteX0-55" fmla="*/ 195309 w 914400"/>
                      <a:gd name="connsiteY0-56" fmla="*/ 187914 h 923278"/>
                      <a:gd name="connsiteX1-57" fmla="*/ 383222 w 914400"/>
                      <a:gd name="connsiteY1-58" fmla="*/ 8878 h 923278"/>
                      <a:gd name="connsiteX2-59" fmla="*/ 628832 w 914400"/>
                      <a:gd name="connsiteY2-60" fmla="*/ 0 h 923278"/>
                      <a:gd name="connsiteX3-61" fmla="*/ 798990 w 914400"/>
                      <a:gd name="connsiteY3-62" fmla="*/ 400978 h 923278"/>
                      <a:gd name="connsiteX4-63" fmla="*/ 914400 w 914400"/>
                      <a:gd name="connsiteY4-64" fmla="*/ 770875 h 923278"/>
                      <a:gd name="connsiteX5-65" fmla="*/ 761997 w 914400"/>
                      <a:gd name="connsiteY5-66" fmla="*/ 923278 h 923278"/>
                      <a:gd name="connsiteX6-67" fmla="*/ 152403 w 914400"/>
                      <a:gd name="connsiteY6-68" fmla="*/ 923278 h 923278"/>
                      <a:gd name="connsiteX7-69" fmla="*/ 0 w 914400"/>
                      <a:gd name="connsiteY7-70" fmla="*/ 770875 h 923278"/>
                      <a:gd name="connsiteX8-71" fmla="*/ 195309 w 914400"/>
                      <a:gd name="connsiteY8-72" fmla="*/ 187914 h 923278"/>
                      <a:gd name="connsiteX0-73" fmla="*/ 195309 w 852256"/>
                      <a:gd name="connsiteY0-74" fmla="*/ 187914 h 923278"/>
                      <a:gd name="connsiteX1-75" fmla="*/ 383222 w 852256"/>
                      <a:gd name="connsiteY1-76" fmla="*/ 8878 h 923278"/>
                      <a:gd name="connsiteX2-77" fmla="*/ 628832 w 852256"/>
                      <a:gd name="connsiteY2-78" fmla="*/ 0 h 923278"/>
                      <a:gd name="connsiteX3-79" fmla="*/ 798990 w 852256"/>
                      <a:gd name="connsiteY3-80" fmla="*/ 400978 h 923278"/>
                      <a:gd name="connsiteX4-81" fmla="*/ 852256 w 852256"/>
                      <a:gd name="connsiteY4-82" fmla="*/ 788631 h 923278"/>
                      <a:gd name="connsiteX5-83" fmla="*/ 761997 w 852256"/>
                      <a:gd name="connsiteY5-84" fmla="*/ 923278 h 923278"/>
                      <a:gd name="connsiteX6-85" fmla="*/ 152403 w 852256"/>
                      <a:gd name="connsiteY6-86" fmla="*/ 923278 h 923278"/>
                      <a:gd name="connsiteX7-87" fmla="*/ 0 w 852256"/>
                      <a:gd name="connsiteY7-88" fmla="*/ 770875 h 923278"/>
                      <a:gd name="connsiteX8-89" fmla="*/ 195309 w 852256"/>
                      <a:gd name="connsiteY8-90" fmla="*/ 187914 h 923278"/>
                      <a:gd name="connsiteX0-91" fmla="*/ 150921 w 807868"/>
                      <a:gd name="connsiteY0-92" fmla="*/ 187914 h 923278"/>
                      <a:gd name="connsiteX1-93" fmla="*/ 338834 w 807868"/>
                      <a:gd name="connsiteY1-94" fmla="*/ 8878 h 923278"/>
                      <a:gd name="connsiteX2-95" fmla="*/ 584444 w 807868"/>
                      <a:gd name="connsiteY2-96" fmla="*/ 0 h 923278"/>
                      <a:gd name="connsiteX3-97" fmla="*/ 754602 w 807868"/>
                      <a:gd name="connsiteY3-98" fmla="*/ 400978 h 923278"/>
                      <a:gd name="connsiteX4-99" fmla="*/ 807868 w 807868"/>
                      <a:gd name="connsiteY4-100" fmla="*/ 788631 h 923278"/>
                      <a:gd name="connsiteX5-101" fmla="*/ 717609 w 807868"/>
                      <a:gd name="connsiteY5-102" fmla="*/ 923278 h 923278"/>
                      <a:gd name="connsiteX6-103" fmla="*/ 108015 w 807868"/>
                      <a:gd name="connsiteY6-104" fmla="*/ 923278 h 923278"/>
                      <a:gd name="connsiteX7-105" fmla="*/ 0 w 807868"/>
                      <a:gd name="connsiteY7-106" fmla="*/ 628832 h 923278"/>
                      <a:gd name="connsiteX8-107" fmla="*/ 150921 w 807868"/>
                      <a:gd name="connsiteY8-108" fmla="*/ 187914 h 92327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868" h="923278">
                        <a:moveTo>
                          <a:pt x="150921" y="187914"/>
                        </a:moveTo>
                        <a:cubicBezTo>
                          <a:pt x="150921" y="103744"/>
                          <a:pt x="254664" y="8878"/>
                          <a:pt x="338834" y="8878"/>
                        </a:cubicBezTo>
                        <a:lnTo>
                          <a:pt x="584444" y="0"/>
                        </a:lnTo>
                        <a:cubicBezTo>
                          <a:pt x="668614" y="0"/>
                          <a:pt x="754602" y="316808"/>
                          <a:pt x="754602" y="400978"/>
                        </a:cubicBezTo>
                        <a:lnTo>
                          <a:pt x="807868" y="788631"/>
                        </a:lnTo>
                        <a:cubicBezTo>
                          <a:pt x="807868" y="872801"/>
                          <a:pt x="801779" y="923278"/>
                          <a:pt x="717609" y="923278"/>
                        </a:cubicBezTo>
                        <a:lnTo>
                          <a:pt x="108015" y="923278"/>
                        </a:lnTo>
                        <a:cubicBezTo>
                          <a:pt x="23845" y="923278"/>
                          <a:pt x="0" y="713002"/>
                          <a:pt x="0" y="628832"/>
                        </a:cubicBezTo>
                        <a:lnTo>
                          <a:pt x="150921" y="187914"/>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Rectangle: Rounded Corners 7"/>
                  <p:cNvSpPr/>
                  <p:nvPr/>
                </p:nvSpPr>
                <p:spPr>
                  <a:xfrm>
                    <a:off x="6161647" y="1190975"/>
                    <a:ext cx="790114" cy="1277015"/>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8" name="Rectangle: Rounded Corners 7"/>
                  <p:cNvSpPr/>
                  <p:nvPr/>
                </p:nvSpPr>
                <p:spPr>
                  <a:xfrm>
                    <a:off x="4557299" y="1340530"/>
                    <a:ext cx="772588"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9" name="Rectangle: Rounded Corners 7"/>
                  <p:cNvSpPr/>
                  <p:nvPr/>
                </p:nvSpPr>
                <p:spPr>
                  <a:xfrm>
                    <a:off x="5338533" y="1358287"/>
                    <a:ext cx="803871" cy="1065317"/>
                  </a:xfrm>
                  <a:custGeom>
                    <a:avLst/>
                    <a:gdLst>
                      <a:gd name="connsiteX0" fmla="*/ 0 w 914400"/>
                      <a:gd name="connsiteY0" fmla="*/ 205667 h 914400"/>
                      <a:gd name="connsiteX1" fmla="*/ 205667 w 914400"/>
                      <a:gd name="connsiteY1" fmla="*/ 0 h 914400"/>
                      <a:gd name="connsiteX2" fmla="*/ 708733 w 914400"/>
                      <a:gd name="connsiteY2" fmla="*/ 0 h 914400"/>
                      <a:gd name="connsiteX3" fmla="*/ 914400 w 914400"/>
                      <a:gd name="connsiteY3" fmla="*/ 205667 h 914400"/>
                      <a:gd name="connsiteX4" fmla="*/ 914400 w 914400"/>
                      <a:gd name="connsiteY4" fmla="*/ 708733 h 914400"/>
                      <a:gd name="connsiteX5" fmla="*/ 708733 w 914400"/>
                      <a:gd name="connsiteY5" fmla="*/ 914400 h 914400"/>
                      <a:gd name="connsiteX6" fmla="*/ 205667 w 914400"/>
                      <a:gd name="connsiteY6" fmla="*/ 914400 h 914400"/>
                      <a:gd name="connsiteX7" fmla="*/ 0 w 914400"/>
                      <a:gd name="connsiteY7" fmla="*/ 708733 h 914400"/>
                      <a:gd name="connsiteX8" fmla="*/ 0 w 914400"/>
                      <a:gd name="connsiteY8" fmla="*/ 205667 h 914400"/>
                      <a:gd name="connsiteX0-1" fmla="*/ 0 w 914400"/>
                      <a:gd name="connsiteY0-2" fmla="*/ 232300 h 941033"/>
                      <a:gd name="connsiteX1-3" fmla="*/ 374342 w 914400"/>
                      <a:gd name="connsiteY1-4" fmla="*/ 0 h 941033"/>
                      <a:gd name="connsiteX2-5" fmla="*/ 708733 w 914400"/>
                      <a:gd name="connsiteY2-6" fmla="*/ 26633 h 941033"/>
                      <a:gd name="connsiteX3-7" fmla="*/ 914400 w 914400"/>
                      <a:gd name="connsiteY3-8" fmla="*/ 232300 h 941033"/>
                      <a:gd name="connsiteX4-9" fmla="*/ 914400 w 914400"/>
                      <a:gd name="connsiteY4-10" fmla="*/ 735366 h 941033"/>
                      <a:gd name="connsiteX5-11" fmla="*/ 708733 w 914400"/>
                      <a:gd name="connsiteY5-12" fmla="*/ 941033 h 941033"/>
                      <a:gd name="connsiteX6-13" fmla="*/ 205667 w 914400"/>
                      <a:gd name="connsiteY6-14" fmla="*/ 941033 h 941033"/>
                      <a:gd name="connsiteX7-15" fmla="*/ 0 w 914400"/>
                      <a:gd name="connsiteY7-16" fmla="*/ 735366 h 941033"/>
                      <a:gd name="connsiteX8-17" fmla="*/ 0 w 914400"/>
                      <a:gd name="connsiteY8-18" fmla="*/ 232300 h 941033"/>
                      <a:gd name="connsiteX0-19" fmla="*/ 0 w 914400"/>
                      <a:gd name="connsiteY0-20" fmla="*/ 232300 h 941033"/>
                      <a:gd name="connsiteX1-21" fmla="*/ 374342 w 914400"/>
                      <a:gd name="connsiteY1-22" fmla="*/ 0 h 941033"/>
                      <a:gd name="connsiteX2-23" fmla="*/ 531179 w 914400"/>
                      <a:gd name="connsiteY2-24" fmla="*/ 8878 h 941033"/>
                      <a:gd name="connsiteX3-25" fmla="*/ 914400 w 914400"/>
                      <a:gd name="connsiteY3-26" fmla="*/ 232300 h 941033"/>
                      <a:gd name="connsiteX4-27" fmla="*/ 914400 w 914400"/>
                      <a:gd name="connsiteY4-28" fmla="*/ 735366 h 941033"/>
                      <a:gd name="connsiteX5-29" fmla="*/ 708733 w 914400"/>
                      <a:gd name="connsiteY5-30" fmla="*/ 941033 h 941033"/>
                      <a:gd name="connsiteX6-31" fmla="*/ 205667 w 914400"/>
                      <a:gd name="connsiteY6-32" fmla="*/ 941033 h 941033"/>
                      <a:gd name="connsiteX7-33" fmla="*/ 0 w 914400"/>
                      <a:gd name="connsiteY7-34" fmla="*/ 735366 h 941033"/>
                      <a:gd name="connsiteX8-35" fmla="*/ 0 w 914400"/>
                      <a:gd name="connsiteY8-36" fmla="*/ 232300 h 941033"/>
                      <a:gd name="connsiteX0-37" fmla="*/ 124287 w 914400"/>
                      <a:gd name="connsiteY0-38" fmla="*/ 365465 h 941033"/>
                      <a:gd name="connsiteX1-39" fmla="*/ 374342 w 914400"/>
                      <a:gd name="connsiteY1-40" fmla="*/ 0 h 941033"/>
                      <a:gd name="connsiteX2-41" fmla="*/ 531179 w 914400"/>
                      <a:gd name="connsiteY2-42" fmla="*/ 8878 h 941033"/>
                      <a:gd name="connsiteX3-43" fmla="*/ 914400 w 914400"/>
                      <a:gd name="connsiteY3-44" fmla="*/ 232300 h 941033"/>
                      <a:gd name="connsiteX4-45" fmla="*/ 914400 w 914400"/>
                      <a:gd name="connsiteY4-46" fmla="*/ 735366 h 941033"/>
                      <a:gd name="connsiteX5-47" fmla="*/ 708733 w 914400"/>
                      <a:gd name="connsiteY5-48" fmla="*/ 941033 h 941033"/>
                      <a:gd name="connsiteX6-49" fmla="*/ 205667 w 914400"/>
                      <a:gd name="connsiteY6-50" fmla="*/ 941033 h 941033"/>
                      <a:gd name="connsiteX7-51" fmla="*/ 0 w 914400"/>
                      <a:gd name="connsiteY7-52" fmla="*/ 735366 h 941033"/>
                      <a:gd name="connsiteX8-53" fmla="*/ 124287 w 914400"/>
                      <a:gd name="connsiteY8-54" fmla="*/ 365465 h 941033"/>
                      <a:gd name="connsiteX0-55" fmla="*/ 97654 w 914400"/>
                      <a:gd name="connsiteY0-56" fmla="*/ 356587 h 941033"/>
                      <a:gd name="connsiteX1-57" fmla="*/ 374342 w 914400"/>
                      <a:gd name="connsiteY1-58" fmla="*/ 0 h 941033"/>
                      <a:gd name="connsiteX2-59" fmla="*/ 531179 w 914400"/>
                      <a:gd name="connsiteY2-60" fmla="*/ 8878 h 941033"/>
                      <a:gd name="connsiteX3-61" fmla="*/ 914400 w 914400"/>
                      <a:gd name="connsiteY3-62" fmla="*/ 232300 h 941033"/>
                      <a:gd name="connsiteX4-63" fmla="*/ 914400 w 914400"/>
                      <a:gd name="connsiteY4-64" fmla="*/ 735366 h 941033"/>
                      <a:gd name="connsiteX5-65" fmla="*/ 708733 w 914400"/>
                      <a:gd name="connsiteY5-66" fmla="*/ 941033 h 941033"/>
                      <a:gd name="connsiteX6-67" fmla="*/ 205667 w 914400"/>
                      <a:gd name="connsiteY6-68" fmla="*/ 941033 h 941033"/>
                      <a:gd name="connsiteX7-69" fmla="*/ 0 w 914400"/>
                      <a:gd name="connsiteY7-70" fmla="*/ 735366 h 941033"/>
                      <a:gd name="connsiteX8-71" fmla="*/ 97654 w 914400"/>
                      <a:gd name="connsiteY8-72" fmla="*/ 356587 h 941033"/>
                      <a:gd name="connsiteX0-73" fmla="*/ 97654 w 914400"/>
                      <a:gd name="connsiteY0-74" fmla="*/ 356587 h 941033"/>
                      <a:gd name="connsiteX1-75" fmla="*/ 374342 w 914400"/>
                      <a:gd name="connsiteY1-76" fmla="*/ 0 h 941033"/>
                      <a:gd name="connsiteX2-77" fmla="*/ 531179 w 914400"/>
                      <a:gd name="connsiteY2-78" fmla="*/ 8878 h 941033"/>
                      <a:gd name="connsiteX3-79" fmla="*/ 781235 w 914400"/>
                      <a:gd name="connsiteY3-80" fmla="*/ 454241 h 941033"/>
                      <a:gd name="connsiteX4-81" fmla="*/ 914400 w 914400"/>
                      <a:gd name="connsiteY4-82" fmla="*/ 735366 h 941033"/>
                      <a:gd name="connsiteX5-83" fmla="*/ 708733 w 914400"/>
                      <a:gd name="connsiteY5-84" fmla="*/ 941033 h 941033"/>
                      <a:gd name="connsiteX6-85" fmla="*/ 205667 w 914400"/>
                      <a:gd name="connsiteY6-86" fmla="*/ 941033 h 941033"/>
                      <a:gd name="connsiteX7-87" fmla="*/ 0 w 914400"/>
                      <a:gd name="connsiteY7-88" fmla="*/ 735366 h 941033"/>
                      <a:gd name="connsiteX8-89" fmla="*/ 97654 w 914400"/>
                      <a:gd name="connsiteY8-90" fmla="*/ 356587 h 941033"/>
                      <a:gd name="connsiteX0-91" fmla="*/ 97654 w 834501"/>
                      <a:gd name="connsiteY0-92" fmla="*/ 356587 h 941033"/>
                      <a:gd name="connsiteX1-93" fmla="*/ 374342 w 834501"/>
                      <a:gd name="connsiteY1-94" fmla="*/ 0 h 941033"/>
                      <a:gd name="connsiteX2-95" fmla="*/ 531179 w 834501"/>
                      <a:gd name="connsiteY2-96" fmla="*/ 8878 h 941033"/>
                      <a:gd name="connsiteX3-97" fmla="*/ 781235 w 834501"/>
                      <a:gd name="connsiteY3-98" fmla="*/ 454241 h 941033"/>
                      <a:gd name="connsiteX4-99" fmla="*/ 834501 w 834501"/>
                      <a:gd name="connsiteY4-100" fmla="*/ 779754 h 941033"/>
                      <a:gd name="connsiteX5-101" fmla="*/ 708733 w 834501"/>
                      <a:gd name="connsiteY5-102" fmla="*/ 941033 h 941033"/>
                      <a:gd name="connsiteX6-103" fmla="*/ 205667 w 834501"/>
                      <a:gd name="connsiteY6-104" fmla="*/ 941033 h 941033"/>
                      <a:gd name="connsiteX7-105" fmla="*/ 0 w 834501"/>
                      <a:gd name="connsiteY7-106" fmla="*/ 735366 h 941033"/>
                      <a:gd name="connsiteX8-107" fmla="*/ 97654 w 834501"/>
                      <a:gd name="connsiteY8-108" fmla="*/ 356587 h 941033"/>
                      <a:gd name="connsiteX0-109" fmla="*/ 97654 w 834501"/>
                      <a:gd name="connsiteY0-110" fmla="*/ 356587 h 1065320"/>
                      <a:gd name="connsiteX1-111" fmla="*/ 374342 w 834501"/>
                      <a:gd name="connsiteY1-112" fmla="*/ 0 h 1065320"/>
                      <a:gd name="connsiteX2-113" fmla="*/ 531179 w 834501"/>
                      <a:gd name="connsiteY2-114" fmla="*/ 8878 h 1065320"/>
                      <a:gd name="connsiteX3-115" fmla="*/ 781235 w 834501"/>
                      <a:gd name="connsiteY3-116" fmla="*/ 454241 h 1065320"/>
                      <a:gd name="connsiteX4-117" fmla="*/ 834501 w 834501"/>
                      <a:gd name="connsiteY4-118" fmla="*/ 779754 h 1065320"/>
                      <a:gd name="connsiteX5-119" fmla="*/ 708733 w 834501"/>
                      <a:gd name="connsiteY5-120" fmla="*/ 941033 h 1065320"/>
                      <a:gd name="connsiteX6-121" fmla="*/ 445364 w 834501"/>
                      <a:gd name="connsiteY6-122" fmla="*/ 1065320 h 1065320"/>
                      <a:gd name="connsiteX7-123" fmla="*/ 0 w 834501"/>
                      <a:gd name="connsiteY7-124" fmla="*/ 735366 h 1065320"/>
                      <a:gd name="connsiteX8-125" fmla="*/ 97654 w 834501"/>
                      <a:gd name="connsiteY8-126" fmla="*/ 356587 h 1065320"/>
                      <a:gd name="connsiteX0-127" fmla="*/ 97654 w 834501"/>
                      <a:gd name="connsiteY0-128" fmla="*/ 356587 h 1065320"/>
                      <a:gd name="connsiteX1-129" fmla="*/ 374342 w 834501"/>
                      <a:gd name="connsiteY1-130" fmla="*/ 0 h 1065320"/>
                      <a:gd name="connsiteX2-131" fmla="*/ 531179 w 834501"/>
                      <a:gd name="connsiteY2-132" fmla="*/ 8878 h 1065320"/>
                      <a:gd name="connsiteX3-133" fmla="*/ 781235 w 834501"/>
                      <a:gd name="connsiteY3-134" fmla="*/ 454241 h 1065320"/>
                      <a:gd name="connsiteX4-135" fmla="*/ 834501 w 834501"/>
                      <a:gd name="connsiteY4-136" fmla="*/ 761999 h 1065320"/>
                      <a:gd name="connsiteX5-137" fmla="*/ 708733 w 834501"/>
                      <a:gd name="connsiteY5-138" fmla="*/ 941033 h 1065320"/>
                      <a:gd name="connsiteX6-139" fmla="*/ 445364 w 834501"/>
                      <a:gd name="connsiteY6-140" fmla="*/ 1065320 h 1065320"/>
                      <a:gd name="connsiteX7-141" fmla="*/ 0 w 834501"/>
                      <a:gd name="connsiteY7-142" fmla="*/ 735366 h 1065320"/>
                      <a:gd name="connsiteX8-143" fmla="*/ 97654 w 834501"/>
                      <a:gd name="connsiteY8-144" fmla="*/ 356587 h 1065320"/>
                      <a:gd name="connsiteX0-145" fmla="*/ 97654 w 834545"/>
                      <a:gd name="connsiteY0-146" fmla="*/ 356587 h 1065320"/>
                      <a:gd name="connsiteX1-147" fmla="*/ 374342 w 834545"/>
                      <a:gd name="connsiteY1-148" fmla="*/ 0 h 1065320"/>
                      <a:gd name="connsiteX2-149" fmla="*/ 531179 w 834545"/>
                      <a:gd name="connsiteY2-150" fmla="*/ 8878 h 1065320"/>
                      <a:gd name="connsiteX3-151" fmla="*/ 781235 w 834545"/>
                      <a:gd name="connsiteY3-152" fmla="*/ 454241 h 1065320"/>
                      <a:gd name="connsiteX4-153" fmla="*/ 834501 w 834545"/>
                      <a:gd name="connsiteY4-154" fmla="*/ 761999 h 1065320"/>
                      <a:gd name="connsiteX5-155" fmla="*/ 726489 w 834545"/>
                      <a:gd name="connsiteY5-156" fmla="*/ 923278 h 1065320"/>
                      <a:gd name="connsiteX6-157" fmla="*/ 445364 w 834545"/>
                      <a:gd name="connsiteY6-158" fmla="*/ 1065320 h 1065320"/>
                      <a:gd name="connsiteX7-159" fmla="*/ 0 w 834545"/>
                      <a:gd name="connsiteY7-160" fmla="*/ 735366 h 1065320"/>
                      <a:gd name="connsiteX8-161" fmla="*/ 97654 w 834545"/>
                      <a:gd name="connsiteY8-162" fmla="*/ 356587 h 1065320"/>
                      <a:gd name="connsiteX0-163" fmla="*/ 97654 w 859758"/>
                      <a:gd name="connsiteY0-164" fmla="*/ 356587 h 1065320"/>
                      <a:gd name="connsiteX1-165" fmla="*/ 374342 w 859758"/>
                      <a:gd name="connsiteY1-166" fmla="*/ 0 h 1065320"/>
                      <a:gd name="connsiteX2-167" fmla="*/ 531179 w 859758"/>
                      <a:gd name="connsiteY2-168" fmla="*/ 8878 h 1065320"/>
                      <a:gd name="connsiteX3-169" fmla="*/ 781235 w 859758"/>
                      <a:gd name="connsiteY3-170" fmla="*/ 454241 h 1065320"/>
                      <a:gd name="connsiteX4-171" fmla="*/ 834501 w 859758"/>
                      <a:gd name="connsiteY4-172" fmla="*/ 761999 h 1065320"/>
                      <a:gd name="connsiteX5-173" fmla="*/ 797511 w 859758"/>
                      <a:gd name="connsiteY5-174" fmla="*/ 923278 h 1065320"/>
                      <a:gd name="connsiteX6-175" fmla="*/ 445364 w 859758"/>
                      <a:gd name="connsiteY6-176" fmla="*/ 1065320 h 1065320"/>
                      <a:gd name="connsiteX7-177" fmla="*/ 0 w 859758"/>
                      <a:gd name="connsiteY7-178" fmla="*/ 735366 h 1065320"/>
                      <a:gd name="connsiteX8-179" fmla="*/ 97654 w 859758"/>
                      <a:gd name="connsiteY8-180" fmla="*/ 356587 h 1065320"/>
                      <a:gd name="connsiteX0-181" fmla="*/ 97654 w 872077"/>
                      <a:gd name="connsiteY0-182" fmla="*/ 356587 h 1065320"/>
                      <a:gd name="connsiteX1-183" fmla="*/ 374342 w 872077"/>
                      <a:gd name="connsiteY1-184" fmla="*/ 0 h 1065320"/>
                      <a:gd name="connsiteX2-185" fmla="*/ 531179 w 872077"/>
                      <a:gd name="connsiteY2-186" fmla="*/ 8878 h 1065320"/>
                      <a:gd name="connsiteX3-187" fmla="*/ 781235 w 872077"/>
                      <a:gd name="connsiteY3-188" fmla="*/ 454241 h 1065320"/>
                      <a:gd name="connsiteX4-189" fmla="*/ 861134 w 872077"/>
                      <a:gd name="connsiteY4-190" fmla="*/ 850776 h 1065320"/>
                      <a:gd name="connsiteX5-191" fmla="*/ 797511 w 872077"/>
                      <a:gd name="connsiteY5-192" fmla="*/ 923278 h 1065320"/>
                      <a:gd name="connsiteX6-193" fmla="*/ 445364 w 872077"/>
                      <a:gd name="connsiteY6-194" fmla="*/ 1065320 h 1065320"/>
                      <a:gd name="connsiteX7-195" fmla="*/ 0 w 872077"/>
                      <a:gd name="connsiteY7-196" fmla="*/ 735366 h 1065320"/>
                      <a:gd name="connsiteX8-197" fmla="*/ 97654 w 872077"/>
                      <a:gd name="connsiteY8-198" fmla="*/ 356587 h 1065320"/>
                      <a:gd name="connsiteX0-199" fmla="*/ 97654 w 861134"/>
                      <a:gd name="connsiteY0-200" fmla="*/ 356587 h 1065320"/>
                      <a:gd name="connsiteX1-201" fmla="*/ 374342 w 861134"/>
                      <a:gd name="connsiteY1-202" fmla="*/ 0 h 1065320"/>
                      <a:gd name="connsiteX2-203" fmla="*/ 531179 w 861134"/>
                      <a:gd name="connsiteY2-204" fmla="*/ 8878 h 1065320"/>
                      <a:gd name="connsiteX3-205" fmla="*/ 781235 w 861134"/>
                      <a:gd name="connsiteY3-206" fmla="*/ 454241 h 1065320"/>
                      <a:gd name="connsiteX4-207" fmla="*/ 861134 w 861134"/>
                      <a:gd name="connsiteY4-208" fmla="*/ 850776 h 1065320"/>
                      <a:gd name="connsiteX5-209" fmla="*/ 593324 w 861134"/>
                      <a:gd name="connsiteY5-210" fmla="*/ 870012 h 1065320"/>
                      <a:gd name="connsiteX6-211" fmla="*/ 445364 w 861134"/>
                      <a:gd name="connsiteY6-212" fmla="*/ 1065320 h 1065320"/>
                      <a:gd name="connsiteX7-213" fmla="*/ 0 w 861134"/>
                      <a:gd name="connsiteY7-214" fmla="*/ 735366 h 1065320"/>
                      <a:gd name="connsiteX8-215" fmla="*/ 97654 w 861134"/>
                      <a:gd name="connsiteY8-216" fmla="*/ 356587 h 1065320"/>
                      <a:gd name="connsiteX0-217" fmla="*/ 97654 w 861134"/>
                      <a:gd name="connsiteY0-218" fmla="*/ 356587 h 1065320"/>
                      <a:gd name="connsiteX1-219" fmla="*/ 374342 w 861134"/>
                      <a:gd name="connsiteY1-220" fmla="*/ 0 h 1065320"/>
                      <a:gd name="connsiteX2-221" fmla="*/ 531179 w 861134"/>
                      <a:gd name="connsiteY2-222" fmla="*/ 8878 h 1065320"/>
                      <a:gd name="connsiteX3-223" fmla="*/ 781235 w 861134"/>
                      <a:gd name="connsiteY3-224" fmla="*/ 454241 h 1065320"/>
                      <a:gd name="connsiteX4-225" fmla="*/ 861134 w 861134"/>
                      <a:gd name="connsiteY4-226" fmla="*/ 850776 h 1065320"/>
                      <a:gd name="connsiteX5-227" fmla="*/ 682101 w 861134"/>
                      <a:gd name="connsiteY5-228" fmla="*/ 958789 h 1065320"/>
                      <a:gd name="connsiteX6-229" fmla="*/ 445364 w 861134"/>
                      <a:gd name="connsiteY6-230" fmla="*/ 1065320 h 1065320"/>
                      <a:gd name="connsiteX7-231" fmla="*/ 0 w 861134"/>
                      <a:gd name="connsiteY7-232" fmla="*/ 735366 h 1065320"/>
                      <a:gd name="connsiteX8-233" fmla="*/ 97654 w 861134"/>
                      <a:gd name="connsiteY8-234" fmla="*/ 356587 h 1065320"/>
                      <a:gd name="connsiteX0-235" fmla="*/ 97654 w 861134"/>
                      <a:gd name="connsiteY0-236" fmla="*/ 356587 h 1065320"/>
                      <a:gd name="connsiteX1-237" fmla="*/ 374342 w 861134"/>
                      <a:gd name="connsiteY1-238" fmla="*/ 0 h 1065320"/>
                      <a:gd name="connsiteX2-239" fmla="*/ 531179 w 861134"/>
                      <a:gd name="connsiteY2-240" fmla="*/ 8878 h 1065320"/>
                      <a:gd name="connsiteX3-241" fmla="*/ 781235 w 861134"/>
                      <a:gd name="connsiteY3-242" fmla="*/ 454241 h 1065320"/>
                      <a:gd name="connsiteX4-243" fmla="*/ 861134 w 861134"/>
                      <a:gd name="connsiteY4-244" fmla="*/ 850776 h 1065320"/>
                      <a:gd name="connsiteX5-245" fmla="*/ 682101 w 861134"/>
                      <a:gd name="connsiteY5-246" fmla="*/ 958789 h 1065320"/>
                      <a:gd name="connsiteX6-247" fmla="*/ 445364 w 861134"/>
                      <a:gd name="connsiteY6-248" fmla="*/ 1065320 h 1065320"/>
                      <a:gd name="connsiteX7-249" fmla="*/ 0 w 861134"/>
                      <a:gd name="connsiteY7-250" fmla="*/ 735366 h 1065320"/>
                      <a:gd name="connsiteX8-251" fmla="*/ 97654 w 861134"/>
                      <a:gd name="connsiteY8-252" fmla="*/ 356587 h 1065320"/>
                      <a:gd name="connsiteX0-253" fmla="*/ 97654 w 852257"/>
                      <a:gd name="connsiteY0-254" fmla="*/ 356587 h 1065320"/>
                      <a:gd name="connsiteX1-255" fmla="*/ 374342 w 852257"/>
                      <a:gd name="connsiteY1-256" fmla="*/ 0 h 1065320"/>
                      <a:gd name="connsiteX2-257" fmla="*/ 531179 w 852257"/>
                      <a:gd name="connsiteY2-258" fmla="*/ 8878 h 1065320"/>
                      <a:gd name="connsiteX3-259" fmla="*/ 781235 w 852257"/>
                      <a:gd name="connsiteY3-260" fmla="*/ 454241 h 1065320"/>
                      <a:gd name="connsiteX4-261" fmla="*/ 852257 w 852257"/>
                      <a:gd name="connsiteY4-262" fmla="*/ 761999 h 1065320"/>
                      <a:gd name="connsiteX5-263" fmla="*/ 682101 w 852257"/>
                      <a:gd name="connsiteY5-264" fmla="*/ 958789 h 1065320"/>
                      <a:gd name="connsiteX6-265" fmla="*/ 445364 w 852257"/>
                      <a:gd name="connsiteY6-266" fmla="*/ 1065320 h 1065320"/>
                      <a:gd name="connsiteX7-267" fmla="*/ 0 w 852257"/>
                      <a:gd name="connsiteY7-268" fmla="*/ 735366 h 1065320"/>
                      <a:gd name="connsiteX8-269" fmla="*/ 97654 w 852257"/>
                      <a:gd name="connsiteY8-270" fmla="*/ 356587 h 1065320"/>
                      <a:gd name="connsiteX0-271" fmla="*/ 97654 w 816776"/>
                      <a:gd name="connsiteY0-272" fmla="*/ 356587 h 1065320"/>
                      <a:gd name="connsiteX1-273" fmla="*/ 374342 w 816776"/>
                      <a:gd name="connsiteY1-274" fmla="*/ 0 h 1065320"/>
                      <a:gd name="connsiteX2-275" fmla="*/ 531179 w 816776"/>
                      <a:gd name="connsiteY2-276" fmla="*/ 8878 h 1065320"/>
                      <a:gd name="connsiteX3-277" fmla="*/ 781235 w 816776"/>
                      <a:gd name="connsiteY3-278" fmla="*/ 454241 h 1065320"/>
                      <a:gd name="connsiteX4-279" fmla="*/ 816746 w 816776"/>
                      <a:gd name="connsiteY4-280" fmla="*/ 761999 h 1065320"/>
                      <a:gd name="connsiteX5-281" fmla="*/ 682101 w 816776"/>
                      <a:gd name="connsiteY5-282" fmla="*/ 958789 h 1065320"/>
                      <a:gd name="connsiteX6-283" fmla="*/ 445364 w 816776"/>
                      <a:gd name="connsiteY6-284" fmla="*/ 1065320 h 1065320"/>
                      <a:gd name="connsiteX7-285" fmla="*/ 0 w 816776"/>
                      <a:gd name="connsiteY7-286" fmla="*/ 735366 h 1065320"/>
                      <a:gd name="connsiteX8-287" fmla="*/ 97654 w 816776"/>
                      <a:gd name="connsiteY8-288" fmla="*/ 356587 h 10653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16776" h="1065320">
                        <a:moveTo>
                          <a:pt x="97654" y="356587"/>
                        </a:moveTo>
                        <a:cubicBezTo>
                          <a:pt x="97654" y="243000"/>
                          <a:pt x="260755" y="0"/>
                          <a:pt x="374342" y="0"/>
                        </a:cubicBezTo>
                        <a:cubicBezTo>
                          <a:pt x="542031" y="0"/>
                          <a:pt x="363490" y="8878"/>
                          <a:pt x="531179" y="8878"/>
                        </a:cubicBezTo>
                        <a:cubicBezTo>
                          <a:pt x="644766" y="8878"/>
                          <a:pt x="781235" y="340654"/>
                          <a:pt x="781235" y="454241"/>
                        </a:cubicBezTo>
                        <a:lnTo>
                          <a:pt x="816746" y="761999"/>
                        </a:lnTo>
                        <a:cubicBezTo>
                          <a:pt x="816746" y="875586"/>
                          <a:pt x="822321" y="825624"/>
                          <a:pt x="682101" y="958789"/>
                        </a:cubicBezTo>
                        <a:lnTo>
                          <a:pt x="445364" y="1065320"/>
                        </a:lnTo>
                        <a:cubicBezTo>
                          <a:pt x="331777" y="1065320"/>
                          <a:pt x="0" y="848953"/>
                          <a:pt x="0" y="735366"/>
                        </a:cubicBezTo>
                        <a:lnTo>
                          <a:pt x="97654" y="356587"/>
                        </a:ln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Freeform: Shape 69"/>
                  <p:cNvSpPr/>
                  <p:nvPr/>
                </p:nvSpPr>
                <p:spPr>
                  <a:xfrm>
                    <a:off x="3357582" y="1461640"/>
                    <a:ext cx="1199717" cy="944207"/>
                  </a:xfrm>
                  <a:custGeom>
                    <a:avLst/>
                    <a:gdLst>
                      <a:gd name="connsiteX0" fmla="*/ 65022 w 1210851"/>
                      <a:gd name="connsiteY0" fmla="*/ 575707 h 954626"/>
                      <a:gd name="connsiteX1" fmla="*/ 101967 w 1210851"/>
                      <a:gd name="connsiteY1" fmla="*/ 751198 h 954626"/>
                      <a:gd name="connsiteX2" fmla="*/ 295931 w 1210851"/>
                      <a:gd name="connsiteY2" fmla="*/ 954398 h 954626"/>
                      <a:gd name="connsiteX3" fmla="*/ 600731 w 1210851"/>
                      <a:gd name="connsiteY3" fmla="*/ 788144 h 954626"/>
                      <a:gd name="connsiteX4" fmla="*/ 656149 w 1210851"/>
                      <a:gd name="connsiteY4" fmla="*/ 640362 h 954626"/>
                      <a:gd name="connsiteX5" fmla="*/ 646913 w 1210851"/>
                      <a:gd name="connsiteY5" fmla="*/ 723489 h 954626"/>
                      <a:gd name="connsiteX6" fmla="*/ 859349 w 1210851"/>
                      <a:gd name="connsiteY6" fmla="*/ 908217 h 954626"/>
                      <a:gd name="connsiteX7" fmla="*/ 1145676 w 1210851"/>
                      <a:gd name="connsiteY7" fmla="*/ 797380 h 954626"/>
                      <a:gd name="connsiteX8" fmla="*/ 1210331 w 1210851"/>
                      <a:gd name="connsiteY8" fmla="*/ 492580 h 954626"/>
                      <a:gd name="connsiteX9" fmla="*/ 1127204 w 1210851"/>
                      <a:gd name="connsiteY9" fmla="*/ 132362 h 954626"/>
                      <a:gd name="connsiteX10" fmla="*/ 1062549 w 1210851"/>
                      <a:gd name="connsiteY10" fmla="*/ 12289 h 954626"/>
                      <a:gd name="connsiteX11" fmla="*/ 693095 w 1210851"/>
                      <a:gd name="connsiteY11" fmla="*/ 12289 h 954626"/>
                      <a:gd name="connsiteX12" fmla="*/ 65022 w 1210851"/>
                      <a:gd name="connsiteY12" fmla="*/ 86180 h 954626"/>
                      <a:gd name="connsiteX13" fmla="*/ 18840 w 1210851"/>
                      <a:gd name="connsiteY13" fmla="*/ 474107 h 954626"/>
                      <a:gd name="connsiteX14" fmla="*/ 55785 w 1210851"/>
                      <a:gd name="connsiteY14" fmla="*/ 658835 h 954626"/>
                      <a:gd name="connsiteX15" fmla="*/ 65022 w 1210851"/>
                      <a:gd name="connsiteY15" fmla="*/ 575707 h 954626"/>
                      <a:gd name="connsiteX0-1" fmla="*/ 37313 w 1210851"/>
                      <a:gd name="connsiteY0-2" fmla="*/ 584944 h 954626"/>
                      <a:gd name="connsiteX1-3" fmla="*/ 101967 w 1210851"/>
                      <a:gd name="connsiteY1-4" fmla="*/ 751198 h 954626"/>
                      <a:gd name="connsiteX2-5" fmla="*/ 295931 w 1210851"/>
                      <a:gd name="connsiteY2-6" fmla="*/ 954398 h 954626"/>
                      <a:gd name="connsiteX3-7" fmla="*/ 600731 w 1210851"/>
                      <a:gd name="connsiteY3-8" fmla="*/ 788144 h 954626"/>
                      <a:gd name="connsiteX4-9" fmla="*/ 656149 w 1210851"/>
                      <a:gd name="connsiteY4-10" fmla="*/ 640362 h 954626"/>
                      <a:gd name="connsiteX5-11" fmla="*/ 646913 w 1210851"/>
                      <a:gd name="connsiteY5-12" fmla="*/ 723489 h 954626"/>
                      <a:gd name="connsiteX6-13" fmla="*/ 859349 w 1210851"/>
                      <a:gd name="connsiteY6-14" fmla="*/ 908217 h 954626"/>
                      <a:gd name="connsiteX7-15" fmla="*/ 1145676 w 1210851"/>
                      <a:gd name="connsiteY7-16" fmla="*/ 797380 h 954626"/>
                      <a:gd name="connsiteX8-17" fmla="*/ 1210331 w 1210851"/>
                      <a:gd name="connsiteY8-18" fmla="*/ 492580 h 954626"/>
                      <a:gd name="connsiteX9-19" fmla="*/ 1127204 w 1210851"/>
                      <a:gd name="connsiteY9-20" fmla="*/ 132362 h 954626"/>
                      <a:gd name="connsiteX10-21" fmla="*/ 1062549 w 1210851"/>
                      <a:gd name="connsiteY10-22" fmla="*/ 12289 h 954626"/>
                      <a:gd name="connsiteX11-23" fmla="*/ 693095 w 1210851"/>
                      <a:gd name="connsiteY11-24" fmla="*/ 12289 h 954626"/>
                      <a:gd name="connsiteX12-25" fmla="*/ 65022 w 1210851"/>
                      <a:gd name="connsiteY12-26" fmla="*/ 86180 h 954626"/>
                      <a:gd name="connsiteX13-27" fmla="*/ 18840 w 1210851"/>
                      <a:gd name="connsiteY13-28" fmla="*/ 474107 h 954626"/>
                      <a:gd name="connsiteX14-29" fmla="*/ 55785 w 1210851"/>
                      <a:gd name="connsiteY14-30" fmla="*/ 658835 h 954626"/>
                      <a:gd name="connsiteX15-31" fmla="*/ 37313 w 1210851"/>
                      <a:gd name="connsiteY15-32" fmla="*/ 584944 h 954626"/>
                      <a:gd name="connsiteX0-33" fmla="*/ 32336 w 1205874"/>
                      <a:gd name="connsiteY0-34" fmla="*/ 583082 h 952764"/>
                      <a:gd name="connsiteX1-35" fmla="*/ 96990 w 1205874"/>
                      <a:gd name="connsiteY1-36" fmla="*/ 749336 h 952764"/>
                      <a:gd name="connsiteX2-37" fmla="*/ 290954 w 1205874"/>
                      <a:gd name="connsiteY2-38" fmla="*/ 952536 h 952764"/>
                      <a:gd name="connsiteX3-39" fmla="*/ 595754 w 1205874"/>
                      <a:gd name="connsiteY3-40" fmla="*/ 786282 h 952764"/>
                      <a:gd name="connsiteX4-41" fmla="*/ 651172 w 1205874"/>
                      <a:gd name="connsiteY4-42" fmla="*/ 638500 h 952764"/>
                      <a:gd name="connsiteX5-43" fmla="*/ 641936 w 1205874"/>
                      <a:gd name="connsiteY5-44" fmla="*/ 721627 h 952764"/>
                      <a:gd name="connsiteX6-45" fmla="*/ 854372 w 1205874"/>
                      <a:gd name="connsiteY6-46" fmla="*/ 906355 h 952764"/>
                      <a:gd name="connsiteX7-47" fmla="*/ 1140699 w 1205874"/>
                      <a:gd name="connsiteY7-48" fmla="*/ 795518 h 952764"/>
                      <a:gd name="connsiteX8-49" fmla="*/ 1205354 w 1205874"/>
                      <a:gd name="connsiteY8-50" fmla="*/ 490718 h 952764"/>
                      <a:gd name="connsiteX9-51" fmla="*/ 1122227 w 1205874"/>
                      <a:gd name="connsiteY9-52" fmla="*/ 130500 h 952764"/>
                      <a:gd name="connsiteX10-53" fmla="*/ 1057572 w 1205874"/>
                      <a:gd name="connsiteY10-54" fmla="*/ 10427 h 952764"/>
                      <a:gd name="connsiteX11-55" fmla="*/ 688118 w 1205874"/>
                      <a:gd name="connsiteY11-56" fmla="*/ 10427 h 952764"/>
                      <a:gd name="connsiteX12-57" fmla="*/ 69282 w 1205874"/>
                      <a:gd name="connsiteY12-58" fmla="*/ 47373 h 952764"/>
                      <a:gd name="connsiteX13-59" fmla="*/ 13863 w 1205874"/>
                      <a:gd name="connsiteY13-60" fmla="*/ 472245 h 952764"/>
                      <a:gd name="connsiteX14-61" fmla="*/ 50808 w 1205874"/>
                      <a:gd name="connsiteY14-62" fmla="*/ 656973 h 952764"/>
                      <a:gd name="connsiteX15-63" fmla="*/ 32336 w 1205874"/>
                      <a:gd name="connsiteY15-64" fmla="*/ 583082 h 952764"/>
                      <a:gd name="connsiteX0-65" fmla="*/ 26179 w 1199717"/>
                      <a:gd name="connsiteY0-66" fmla="*/ 574525 h 944207"/>
                      <a:gd name="connsiteX1-67" fmla="*/ 90833 w 1199717"/>
                      <a:gd name="connsiteY1-68" fmla="*/ 740779 h 944207"/>
                      <a:gd name="connsiteX2-69" fmla="*/ 284797 w 1199717"/>
                      <a:gd name="connsiteY2-70" fmla="*/ 943979 h 944207"/>
                      <a:gd name="connsiteX3-71" fmla="*/ 589597 w 1199717"/>
                      <a:gd name="connsiteY3-72" fmla="*/ 777725 h 944207"/>
                      <a:gd name="connsiteX4-73" fmla="*/ 645015 w 1199717"/>
                      <a:gd name="connsiteY4-74" fmla="*/ 629943 h 944207"/>
                      <a:gd name="connsiteX5-75" fmla="*/ 635779 w 1199717"/>
                      <a:gd name="connsiteY5-76" fmla="*/ 713070 h 944207"/>
                      <a:gd name="connsiteX6-77" fmla="*/ 848215 w 1199717"/>
                      <a:gd name="connsiteY6-78" fmla="*/ 897798 h 944207"/>
                      <a:gd name="connsiteX7-79" fmla="*/ 1134542 w 1199717"/>
                      <a:gd name="connsiteY7-80" fmla="*/ 786961 h 944207"/>
                      <a:gd name="connsiteX8-81" fmla="*/ 1199197 w 1199717"/>
                      <a:gd name="connsiteY8-82" fmla="*/ 482161 h 944207"/>
                      <a:gd name="connsiteX9-83" fmla="*/ 1116070 w 1199717"/>
                      <a:gd name="connsiteY9-84" fmla="*/ 121943 h 944207"/>
                      <a:gd name="connsiteX10-85" fmla="*/ 1051415 w 1199717"/>
                      <a:gd name="connsiteY10-86" fmla="*/ 1870 h 944207"/>
                      <a:gd name="connsiteX11-87" fmla="*/ 580361 w 1199717"/>
                      <a:gd name="connsiteY11-88" fmla="*/ 48052 h 944207"/>
                      <a:gd name="connsiteX12-89" fmla="*/ 63125 w 1199717"/>
                      <a:gd name="connsiteY12-90" fmla="*/ 38816 h 944207"/>
                      <a:gd name="connsiteX13-91" fmla="*/ 7706 w 1199717"/>
                      <a:gd name="connsiteY13-92" fmla="*/ 463688 h 944207"/>
                      <a:gd name="connsiteX14-93" fmla="*/ 44651 w 1199717"/>
                      <a:gd name="connsiteY14-94" fmla="*/ 648416 h 944207"/>
                      <a:gd name="connsiteX15-95" fmla="*/ 26179 w 1199717"/>
                      <a:gd name="connsiteY15-96" fmla="*/ 574525 h 94420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Lst>
                    <a:rect l="l" t="t" r="r" b="b"/>
                    <a:pathLst>
                      <a:path w="1199717" h="944207">
                        <a:moveTo>
                          <a:pt x="26179" y="574525"/>
                        </a:moveTo>
                        <a:cubicBezTo>
                          <a:pt x="33876" y="589919"/>
                          <a:pt x="47730" y="679203"/>
                          <a:pt x="90833" y="740779"/>
                        </a:cubicBezTo>
                        <a:cubicBezTo>
                          <a:pt x="133936" y="802355"/>
                          <a:pt x="201670" y="937821"/>
                          <a:pt x="284797" y="943979"/>
                        </a:cubicBezTo>
                        <a:cubicBezTo>
                          <a:pt x="367924" y="950137"/>
                          <a:pt x="529561" y="830064"/>
                          <a:pt x="589597" y="777725"/>
                        </a:cubicBezTo>
                        <a:cubicBezTo>
                          <a:pt x="649633" y="725386"/>
                          <a:pt x="637318" y="640719"/>
                          <a:pt x="645015" y="629943"/>
                        </a:cubicBezTo>
                        <a:cubicBezTo>
                          <a:pt x="652712" y="619167"/>
                          <a:pt x="601912" y="668428"/>
                          <a:pt x="635779" y="713070"/>
                        </a:cubicBezTo>
                        <a:cubicBezTo>
                          <a:pt x="669646" y="757712"/>
                          <a:pt x="765088" y="885483"/>
                          <a:pt x="848215" y="897798"/>
                        </a:cubicBezTo>
                        <a:cubicBezTo>
                          <a:pt x="931342" y="910113"/>
                          <a:pt x="1076045" y="856234"/>
                          <a:pt x="1134542" y="786961"/>
                        </a:cubicBezTo>
                        <a:cubicBezTo>
                          <a:pt x="1193039" y="717688"/>
                          <a:pt x="1202276" y="592997"/>
                          <a:pt x="1199197" y="482161"/>
                        </a:cubicBezTo>
                        <a:cubicBezTo>
                          <a:pt x="1196118" y="371325"/>
                          <a:pt x="1140700" y="201991"/>
                          <a:pt x="1116070" y="121943"/>
                        </a:cubicBezTo>
                        <a:cubicBezTo>
                          <a:pt x="1091440" y="41895"/>
                          <a:pt x="1140700" y="14185"/>
                          <a:pt x="1051415" y="1870"/>
                        </a:cubicBezTo>
                        <a:cubicBezTo>
                          <a:pt x="962130" y="-10445"/>
                          <a:pt x="745076" y="41894"/>
                          <a:pt x="580361" y="48052"/>
                        </a:cubicBezTo>
                        <a:cubicBezTo>
                          <a:pt x="415646" y="54210"/>
                          <a:pt x="158567" y="-30457"/>
                          <a:pt x="63125" y="38816"/>
                        </a:cubicBezTo>
                        <a:cubicBezTo>
                          <a:pt x="-32317" y="108089"/>
                          <a:pt x="9245" y="368246"/>
                          <a:pt x="7706" y="463688"/>
                        </a:cubicBezTo>
                        <a:cubicBezTo>
                          <a:pt x="6167" y="559130"/>
                          <a:pt x="41572" y="629943"/>
                          <a:pt x="44651" y="648416"/>
                        </a:cubicBezTo>
                        <a:cubicBezTo>
                          <a:pt x="47730" y="666889"/>
                          <a:pt x="18482" y="559131"/>
                          <a:pt x="26179" y="574525"/>
                        </a:cubicBezTo>
                        <a:close/>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cxnSp>
            <p:nvCxnSpPr>
              <p:cNvPr id="61" name="Straight Connector 60"/>
              <p:cNvCxnSpPr/>
              <p:nvPr/>
            </p:nvCxnSpPr>
            <p:spPr>
              <a:xfrm>
                <a:off x="3631526" y="397164"/>
                <a:ext cx="843280" cy="2456872"/>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H="1">
                <a:off x="10009246" y="355608"/>
                <a:ext cx="843280" cy="2456872"/>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89" name="TextBox 88"/>
            <p:cNvSpPr txBox="1"/>
            <p:nvPr/>
          </p:nvSpPr>
          <p:spPr>
            <a:xfrm>
              <a:off x="2134237" y="3754047"/>
              <a:ext cx="1462394" cy="369332"/>
            </a:xfrm>
            <a:prstGeom prst="rect">
              <a:avLst/>
            </a:prstGeom>
            <a:noFill/>
          </p:spPr>
          <p:txBody>
            <a:bodyPr wrap="square" rtlCol="0">
              <a:spAutoFit/>
            </a:bodyPr>
            <a:lstStyle/>
            <a:p>
              <a:r>
                <a:rPr lang="en-IN" dirty="0"/>
                <a:t>        100</a:t>
              </a:r>
            </a:p>
          </p:txBody>
        </p:sp>
        <p:sp>
          <p:nvSpPr>
            <p:cNvPr id="90" name="TextBox 89"/>
            <p:cNvSpPr txBox="1"/>
            <p:nvPr/>
          </p:nvSpPr>
          <p:spPr>
            <a:xfrm>
              <a:off x="1869659" y="5271757"/>
              <a:ext cx="1935414" cy="646331"/>
            </a:xfrm>
            <a:prstGeom prst="rect">
              <a:avLst/>
            </a:prstGeom>
            <a:noFill/>
          </p:spPr>
          <p:txBody>
            <a:bodyPr wrap="square" rtlCol="0">
              <a:spAutoFit/>
            </a:bodyPr>
            <a:lstStyle/>
            <a:p>
              <a:r>
                <a:rPr lang="en-IN" dirty="0"/>
                <a:t>91.3 ± 1.91</a:t>
              </a:r>
            </a:p>
            <a:p>
              <a:r>
                <a:rPr lang="en-IN" dirty="0"/>
                <a:t>(range 87.5 – 94.8)</a:t>
              </a:r>
            </a:p>
          </p:txBody>
        </p:sp>
      </p:grpSp>
      <p:sp>
        <p:nvSpPr>
          <p:cNvPr id="15" name="Rectangle: Rounded Corners 14"/>
          <p:cNvSpPr/>
          <p:nvPr/>
        </p:nvSpPr>
        <p:spPr>
          <a:xfrm>
            <a:off x="5560290" y="5641089"/>
            <a:ext cx="4341091"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RESULT PAGE</a:t>
            </a:r>
          </a:p>
        </p:txBody>
      </p:sp>
      <p:graphicFrame>
        <p:nvGraphicFramePr>
          <p:cNvPr id="16" name="Table 15"/>
          <p:cNvGraphicFramePr>
            <a:graphicFrameLocks noGrp="1"/>
          </p:cNvGraphicFramePr>
          <p:nvPr/>
        </p:nvGraphicFramePr>
        <p:xfrm>
          <a:off x="5261397" y="2313070"/>
          <a:ext cx="5782756" cy="2011680"/>
        </p:xfrm>
        <a:graphic>
          <a:graphicData uri="http://schemas.openxmlformats.org/drawingml/2006/table">
            <a:tbl>
              <a:tblPr bandRow="1">
                <a:tableStyleId>{D7AC3CCA-C797-4891-BE02-D94E43425B78}</a:tableStyleId>
              </a:tblPr>
              <a:tblGrid>
                <a:gridCol w="1305072">
                  <a:extLst>
                    <a:ext uri="{9D8B030D-6E8A-4147-A177-3AD203B41FA5}">
                      <a16:colId xmlns:a16="http://schemas.microsoft.com/office/drawing/2014/main" val="20000"/>
                    </a:ext>
                  </a:extLst>
                </a:gridCol>
                <a:gridCol w="742612">
                  <a:extLst>
                    <a:ext uri="{9D8B030D-6E8A-4147-A177-3AD203B41FA5}">
                      <a16:colId xmlns:a16="http://schemas.microsoft.com/office/drawing/2014/main" val="20001"/>
                    </a:ext>
                  </a:extLst>
                </a:gridCol>
                <a:gridCol w="1867536">
                  <a:extLst>
                    <a:ext uri="{9D8B030D-6E8A-4147-A177-3AD203B41FA5}">
                      <a16:colId xmlns:a16="http://schemas.microsoft.com/office/drawing/2014/main" val="20002"/>
                    </a:ext>
                  </a:extLst>
                </a:gridCol>
                <a:gridCol w="1867536">
                  <a:extLst>
                    <a:ext uri="{9D8B030D-6E8A-4147-A177-3AD203B41FA5}">
                      <a16:colId xmlns:a16="http://schemas.microsoft.com/office/drawing/2014/main" val="20003"/>
                    </a:ext>
                  </a:extLst>
                </a:gridCol>
              </a:tblGrid>
              <a:tr h="451264">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b="0" dirty="0"/>
                        <a:t>Bolton’s anterior ratio</a:t>
                      </a:r>
                      <a:endParaRPr lang="en-IN" sz="1200" b="0" dirty="0"/>
                    </a:p>
                    <a:p>
                      <a:r>
                        <a:rPr lang="en-IN" sz="1200" b="0" i="1" dirty="0"/>
                        <a:t>(</a:t>
                      </a:r>
                      <a:r>
                        <a:rPr lang="en-IN" sz="1200" b="0" i="1" dirty="0" err="1"/>
                        <a:t>Huckaba’s</a:t>
                      </a:r>
                      <a:r>
                        <a:rPr lang="en-IN" sz="1200" b="0" i="1" dirty="0"/>
                        <a:t> analysis is needed in mixed dentition) </a:t>
                      </a:r>
                    </a:p>
                  </a:txBody>
                  <a:tcPr/>
                </a:tc>
                <a:tc>
                  <a:txBody>
                    <a:bodyPr/>
                    <a:lstStyle/>
                    <a:p>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b="0" i="1" dirty="0"/>
                        <a:t>&gt;</a:t>
                      </a:r>
                      <a:r>
                        <a:rPr lang="en-IN" sz="1200" b="0" dirty="0"/>
                        <a:t>77.2 ± 1.65 - mandibular excess</a:t>
                      </a:r>
                    </a:p>
                    <a:p>
                      <a:pPr marL="0" marR="0" lvl="0" indent="0" algn="l" defTabSz="914400" rtl="0" eaLnBrk="1" fontAlgn="auto" latinLnBrk="0" hangingPunct="1">
                        <a:lnSpc>
                          <a:spcPct val="100000"/>
                        </a:lnSpc>
                        <a:spcBef>
                          <a:spcPts val="0"/>
                        </a:spcBef>
                        <a:spcAft>
                          <a:spcPts val="0"/>
                        </a:spcAft>
                        <a:buClrTx/>
                        <a:buSzTx/>
                        <a:buFontTx/>
                        <a:buNone/>
                        <a:defRPr/>
                      </a:pPr>
                      <a:r>
                        <a:rPr lang="en-IN" sz="1200" b="0" i="1" dirty="0"/>
                        <a:t>&lt;</a:t>
                      </a:r>
                      <a:r>
                        <a:rPr lang="en-IN" sz="1200" b="0" dirty="0"/>
                        <a:t>77.2 ± 1.65 - maxillary excess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b="0" i="1" dirty="0"/>
                        <a:t>Amount of mandibular/ maxillary excess</a:t>
                      </a:r>
                    </a:p>
                    <a:p>
                      <a:pPr marL="0" marR="0" lvl="0" indent="0" algn="l" defTabSz="914400" rtl="0" eaLnBrk="1" fontAlgn="auto" latinLnBrk="0" hangingPunct="1">
                        <a:lnSpc>
                          <a:spcPct val="100000"/>
                        </a:lnSpc>
                        <a:spcBef>
                          <a:spcPts val="0"/>
                        </a:spcBef>
                        <a:spcAft>
                          <a:spcPts val="0"/>
                        </a:spcAft>
                        <a:buClrTx/>
                        <a:buSzTx/>
                        <a:buFontTx/>
                        <a:buNone/>
                        <a:defRPr/>
                      </a:pPr>
                      <a:endParaRPr lang="en-IN" sz="1200" b="0" i="1" dirty="0"/>
                    </a:p>
                  </a:txBody>
                  <a:tcPr/>
                </a:tc>
                <a:extLst>
                  <a:ext uri="{0D108BD9-81ED-4DB2-BD59-A6C34878D82A}">
                    <a16:rowId xmlns:a16="http://schemas.microsoft.com/office/drawing/2014/main" val="10000"/>
                  </a:ext>
                </a:extLst>
              </a:tr>
              <a:tr h="537272">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b="0" dirty="0"/>
                        <a:t>Bolton’s overall ratio</a:t>
                      </a:r>
                      <a:endParaRPr lang="en-IN" sz="1200" b="0" dirty="0"/>
                    </a:p>
                    <a:p>
                      <a:endParaRPr lang="en-IN" dirty="0"/>
                    </a:p>
                  </a:txBody>
                  <a:tcPr/>
                </a:tc>
                <a:tc>
                  <a:txBody>
                    <a:bodyPr/>
                    <a:lstStyle/>
                    <a:p>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dirty="0"/>
                        <a:t>&gt;91.3 ± 1.91- mandibular excess</a:t>
                      </a:r>
                    </a:p>
                    <a:p>
                      <a:pPr marL="0" marR="0" lvl="0" indent="0" algn="l" defTabSz="914400" rtl="0" eaLnBrk="1" fontAlgn="auto" latinLnBrk="0" hangingPunct="1">
                        <a:lnSpc>
                          <a:spcPct val="100000"/>
                        </a:lnSpc>
                        <a:spcBef>
                          <a:spcPts val="0"/>
                        </a:spcBef>
                        <a:spcAft>
                          <a:spcPts val="0"/>
                        </a:spcAft>
                        <a:buClrTx/>
                        <a:buSzTx/>
                        <a:buFontTx/>
                        <a:buNone/>
                        <a:defRPr/>
                      </a:pPr>
                      <a:r>
                        <a:rPr lang="en-IN" sz="1200" dirty="0"/>
                        <a:t>&lt;91.3 ± 1.91- maxillary excess</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N" sz="1200" b="0" i="1" dirty="0"/>
                        <a:t>Amount of mandibular/ maxillary excess</a:t>
                      </a:r>
                    </a:p>
                    <a:p>
                      <a:pPr marL="0" marR="0" lvl="0" indent="0" algn="l" defTabSz="914400" rtl="0" eaLnBrk="1" fontAlgn="auto" latinLnBrk="0" hangingPunct="1">
                        <a:lnSpc>
                          <a:spcPct val="100000"/>
                        </a:lnSpc>
                        <a:spcBef>
                          <a:spcPts val="0"/>
                        </a:spcBef>
                        <a:spcAft>
                          <a:spcPts val="0"/>
                        </a:spcAft>
                        <a:buClrTx/>
                        <a:buSzTx/>
                        <a:buFontTx/>
                        <a:buNone/>
                        <a:defRPr/>
                      </a:pPr>
                      <a:endParaRPr lang="en-IN" dirty="0"/>
                    </a:p>
                  </a:txBody>
                  <a:tcPr/>
                </a:tc>
                <a:extLst>
                  <a:ext uri="{0D108BD9-81ED-4DB2-BD59-A6C34878D82A}">
                    <a16:rowId xmlns:a16="http://schemas.microsoft.com/office/drawing/2014/main" val="10001"/>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30315" y="426128"/>
            <a:ext cx="10573304" cy="369332"/>
          </a:xfrm>
          <a:prstGeom prst="rect">
            <a:avLst/>
          </a:prstGeom>
          <a:noFill/>
        </p:spPr>
        <p:txBody>
          <a:bodyPr wrap="square" rtlCol="0">
            <a:spAutoFit/>
          </a:bodyPr>
          <a:lstStyle/>
          <a:p>
            <a:r>
              <a:rPr lang="en-US" dirty="0"/>
              <a:t> View combined Result (Select your options)</a:t>
            </a:r>
            <a:endParaRPr lang="en-IN" dirty="0"/>
          </a:p>
        </p:txBody>
      </p:sp>
      <p:graphicFrame>
        <p:nvGraphicFramePr>
          <p:cNvPr id="3" name="Table 2"/>
          <p:cNvGraphicFramePr>
            <a:graphicFrameLocks noGrp="1"/>
          </p:cNvGraphicFramePr>
          <p:nvPr/>
        </p:nvGraphicFramePr>
        <p:xfrm>
          <a:off x="896646" y="1296140"/>
          <a:ext cx="10395746" cy="3586216"/>
        </p:xfrm>
        <a:graphic>
          <a:graphicData uri="http://schemas.openxmlformats.org/drawingml/2006/table">
            <a:tbl>
              <a:tblPr firstRow="1" firstCol="1" bandRow="1">
                <a:tableStyleId>{5C22544A-7EE6-4342-B048-85BDC9FD1C3A}</a:tableStyleId>
              </a:tblPr>
              <a:tblGrid>
                <a:gridCol w="838821">
                  <a:extLst>
                    <a:ext uri="{9D8B030D-6E8A-4147-A177-3AD203B41FA5}">
                      <a16:colId xmlns:a16="http://schemas.microsoft.com/office/drawing/2014/main" val="20000"/>
                    </a:ext>
                  </a:extLst>
                </a:gridCol>
                <a:gridCol w="485360">
                  <a:extLst>
                    <a:ext uri="{9D8B030D-6E8A-4147-A177-3AD203B41FA5}">
                      <a16:colId xmlns:a16="http://schemas.microsoft.com/office/drawing/2014/main" val="20001"/>
                    </a:ext>
                  </a:extLst>
                </a:gridCol>
                <a:gridCol w="485360">
                  <a:extLst>
                    <a:ext uri="{9D8B030D-6E8A-4147-A177-3AD203B41FA5}">
                      <a16:colId xmlns:a16="http://schemas.microsoft.com/office/drawing/2014/main" val="20002"/>
                    </a:ext>
                  </a:extLst>
                </a:gridCol>
                <a:gridCol w="484619">
                  <a:extLst>
                    <a:ext uri="{9D8B030D-6E8A-4147-A177-3AD203B41FA5}">
                      <a16:colId xmlns:a16="http://schemas.microsoft.com/office/drawing/2014/main" val="20003"/>
                    </a:ext>
                  </a:extLst>
                </a:gridCol>
                <a:gridCol w="484619">
                  <a:extLst>
                    <a:ext uri="{9D8B030D-6E8A-4147-A177-3AD203B41FA5}">
                      <a16:colId xmlns:a16="http://schemas.microsoft.com/office/drawing/2014/main" val="20004"/>
                    </a:ext>
                  </a:extLst>
                </a:gridCol>
                <a:gridCol w="484619">
                  <a:extLst>
                    <a:ext uri="{9D8B030D-6E8A-4147-A177-3AD203B41FA5}">
                      <a16:colId xmlns:a16="http://schemas.microsoft.com/office/drawing/2014/main" val="20005"/>
                    </a:ext>
                  </a:extLst>
                </a:gridCol>
                <a:gridCol w="485360">
                  <a:extLst>
                    <a:ext uri="{9D8B030D-6E8A-4147-A177-3AD203B41FA5}">
                      <a16:colId xmlns:a16="http://schemas.microsoft.com/office/drawing/2014/main" val="20006"/>
                    </a:ext>
                  </a:extLst>
                </a:gridCol>
                <a:gridCol w="485360">
                  <a:extLst>
                    <a:ext uri="{9D8B030D-6E8A-4147-A177-3AD203B41FA5}">
                      <a16:colId xmlns:a16="http://schemas.microsoft.com/office/drawing/2014/main" val="20007"/>
                    </a:ext>
                  </a:extLst>
                </a:gridCol>
                <a:gridCol w="485360">
                  <a:extLst>
                    <a:ext uri="{9D8B030D-6E8A-4147-A177-3AD203B41FA5}">
                      <a16:colId xmlns:a16="http://schemas.microsoft.com/office/drawing/2014/main" val="20008"/>
                    </a:ext>
                  </a:extLst>
                </a:gridCol>
                <a:gridCol w="485360">
                  <a:extLst>
                    <a:ext uri="{9D8B030D-6E8A-4147-A177-3AD203B41FA5}">
                      <a16:colId xmlns:a16="http://schemas.microsoft.com/office/drawing/2014/main" val="20009"/>
                    </a:ext>
                  </a:extLst>
                </a:gridCol>
                <a:gridCol w="596511">
                  <a:extLst>
                    <a:ext uri="{9D8B030D-6E8A-4147-A177-3AD203B41FA5}">
                      <a16:colId xmlns:a16="http://schemas.microsoft.com/office/drawing/2014/main" val="20010"/>
                    </a:ext>
                  </a:extLst>
                </a:gridCol>
                <a:gridCol w="669871">
                  <a:extLst>
                    <a:ext uri="{9D8B030D-6E8A-4147-A177-3AD203B41FA5}">
                      <a16:colId xmlns:a16="http://schemas.microsoft.com/office/drawing/2014/main" val="20011"/>
                    </a:ext>
                  </a:extLst>
                </a:gridCol>
                <a:gridCol w="696547">
                  <a:extLst>
                    <a:ext uri="{9D8B030D-6E8A-4147-A177-3AD203B41FA5}">
                      <a16:colId xmlns:a16="http://schemas.microsoft.com/office/drawing/2014/main" val="20012"/>
                    </a:ext>
                  </a:extLst>
                </a:gridCol>
                <a:gridCol w="575763">
                  <a:extLst>
                    <a:ext uri="{9D8B030D-6E8A-4147-A177-3AD203B41FA5}">
                      <a16:colId xmlns:a16="http://schemas.microsoft.com/office/drawing/2014/main" val="20013"/>
                    </a:ext>
                  </a:extLst>
                </a:gridCol>
                <a:gridCol w="485360">
                  <a:extLst>
                    <a:ext uri="{9D8B030D-6E8A-4147-A177-3AD203B41FA5}">
                      <a16:colId xmlns:a16="http://schemas.microsoft.com/office/drawing/2014/main" val="20014"/>
                    </a:ext>
                  </a:extLst>
                </a:gridCol>
                <a:gridCol w="485360">
                  <a:extLst>
                    <a:ext uri="{9D8B030D-6E8A-4147-A177-3AD203B41FA5}">
                      <a16:colId xmlns:a16="http://schemas.microsoft.com/office/drawing/2014/main" val="20015"/>
                    </a:ext>
                  </a:extLst>
                </a:gridCol>
                <a:gridCol w="485360">
                  <a:extLst>
                    <a:ext uri="{9D8B030D-6E8A-4147-A177-3AD203B41FA5}">
                      <a16:colId xmlns:a16="http://schemas.microsoft.com/office/drawing/2014/main" val="20016"/>
                    </a:ext>
                  </a:extLst>
                </a:gridCol>
                <a:gridCol w="485360">
                  <a:extLst>
                    <a:ext uri="{9D8B030D-6E8A-4147-A177-3AD203B41FA5}">
                      <a16:colId xmlns:a16="http://schemas.microsoft.com/office/drawing/2014/main" val="20017"/>
                    </a:ext>
                  </a:extLst>
                </a:gridCol>
                <a:gridCol w="486101">
                  <a:extLst>
                    <a:ext uri="{9D8B030D-6E8A-4147-A177-3AD203B41FA5}">
                      <a16:colId xmlns:a16="http://schemas.microsoft.com/office/drawing/2014/main" val="20018"/>
                    </a:ext>
                  </a:extLst>
                </a:gridCol>
                <a:gridCol w="224675">
                  <a:extLst>
                    <a:ext uri="{9D8B030D-6E8A-4147-A177-3AD203B41FA5}">
                      <a16:colId xmlns:a16="http://schemas.microsoft.com/office/drawing/2014/main" val="20019"/>
                    </a:ext>
                  </a:extLst>
                </a:gridCol>
              </a:tblGrid>
              <a:tr h="348929">
                <a:tc rowSpan="5">
                  <a:txBody>
                    <a:bodyPr/>
                    <a:lstStyle/>
                    <a:p>
                      <a:pPr>
                        <a:lnSpc>
                          <a:spcPct val="107000"/>
                        </a:lnSpc>
                        <a:spcAft>
                          <a:spcPts val="0"/>
                        </a:spcAft>
                      </a:pPr>
                      <a:r>
                        <a:rPr lang="en-IN" sz="800" dirty="0">
                          <a:effectLst/>
                        </a:rPr>
                        <a:t>Actual</a:t>
                      </a:r>
                      <a:endParaRPr lang="en-IN" sz="1100" dirty="0">
                        <a:effectLst/>
                      </a:endParaRPr>
                    </a:p>
                    <a:p>
                      <a:pPr>
                        <a:lnSpc>
                          <a:spcPct val="107000"/>
                        </a:lnSpc>
                        <a:spcAft>
                          <a:spcPts val="0"/>
                        </a:spcAft>
                      </a:pPr>
                      <a:r>
                        <a:rPr lang="en-IN" sz="800" dirty="0">
                          <a:effectLst/>
                        </a:rPr>
                        <a:t>Combined width</a:t>
                      </a:r>
                      <a:endParaRPr lang="en-IN" sz="1100" dirty="0">
                        <a:effectLst/>
                      </a:endParaRPr>
                    </a:p>
                    <a:p>
                      <a:pPr>
                        <a:lnSpc>
                          <a:spcPct val="107000"/>
                        </a:lnSpc>
                        <a:spcAft>
                          <a:spcPts val="0"/>
                        </a:spcAft>
                      </a:pPr>
                      <a:r>
                        <a:rPr lang="en-IN" sz="800" dirty="0">
                          <a:effectLst/>
                        </a:rPr>
                        <a:t>permanent canine, first &amp; second premolar on right OR left</a:t>
                      </a:r>
                      <a:endParaRPr lang="en-IN" sz="1100" dirty="0">
                        <a:effectLst/>
                      </a:endParaRPr>
                    </a:p>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2">
                        <a:lumMod val="75000"/>
                      </a:schemeClr>
                    </a:solidFill>
                  </a:tcPr>
                </a:tc>
                <a:tc rowSpan="3" gridSpan="9">
                  <a:txBody>
                    <a:bodyPr/>
                    <a:lstStyle/>
                    <a:p>
                      <a:pPr>
                        <a:lnSpc>
                          <a:spcPct val="107000"/>
                        </a:lnSpc>
                        <a:spcAft>
                          <a:spcPts val="0"/>
                        </a:spcAft>
                      </a:pPr>
                      <a:r>
                        <a:rPr lang="en-IN" sz="1100" dirty="0">
                          <a:effectLst/>
                        </a:rPr>
                        <a:t>                                    Moyer’s prediction table</a:t>
                      </a:r>
                    </a:p>
                    <a:p>
                      <a:pPr>
                        <a:lnSpc>
                          <a:spcPct val="107000"/>
                        </a:lnSpc>
                        <a:spcAft>
                          <a:spcPts val="0"/>
                        </a:spcAft>
                      </a:pPr>
                      <a:r>
                        <a:rPr lang="en-IN" sz="1100" dirty="0">
                          <a:effectLst/>
                        </a:rPr>
                        <a:t>                                           </a:t>
                      </a:r>
                    </a:p>
                    <a:p>
                      <a:pPr>
                        <a:lnSpc>
                          <a:spcPct val="107000"/>
                        </a:lnSpc>
                        <a:spcAft>
                          <a:spcPts val="0"/>
                        </a:spcAft>
                      </a:pPr>
                      <a:r>
                        <a:rPr lang="en-IN" sz="1100" dirty="0">
                          <a:effectLst/>
                        </a:rPr>
                        <a:t>                                              Percentiles</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4">
                  <a:txBody>
                    <a:bodyPr/>
                    <a:lstStyle/>
                    <a:p>
                      <a:pPr>
                        <a:lnSpc>
                          <a:spcPct val="107000"/>
                        </a:lnSpc>
                        <a:spcAft>
                          <a:spcPts val="0"/>
                        </a:spcAft>
                      </a:pPr>
                      <a:r>
                        <a:rPr lang="en-IN" sz="800" dirty="0">
                          <a:effectLst/>
                        </a:rPr>
                        <a:t>Tanaka &amp; </a:t>
                      </a:r>
                      <a:endParaRPr lang="en-IN" sz="1100" dirty="0">
                        <a:effectLst/>
                      </a:endParaRPr>
                    </a:p>
                    <a:p>
                      <a:pPr>
                        <a:lnSpc>
                          <a:spcPct val="107000"/>
                        </a:lnSpc>
                        <a:spcAft>
                          <a:spcPts val="0"/>
                        </a:spcAft>
                      </a:pPr>
                      <a:r>
                        <a:rPr lang="en-IN" sz="800" dirty="0">
                          <a:effectLst/>
                        </a:rPr>
                        <a:t>Johnston</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4B6C5"/>
                    </a:solidFill>
                  </a:tcPr>
                </a:tc>
                <a:tc rowSpan="4">
                  <a:txBody>
                    <a:bodyPr/>
                    <a:lstStyle/>
                    <a:p>
                      <a:pPr>
                        <a:lnSpc>
                          <a:spcPct val="107000"/>
                        </a:lnSpc>
                        <a:spcAft>
                          <a:spcPts val="0"/>
                        </a:spcAft>
                      </a:pPr>
                      <a:r>
                        <a:rPr lang="en-IN" sz="800" dirty="0">
                          <a:effectLst/>
                        </a:rPr>
                        <a:t>Bachmann</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92D050"/>
                    </a:solidFill>
                  </a:tcPr>
                </a:tc>
                <a:tc rowSpan="4">
                  <a:txBody>
                    <a:bodyPr/>
                    <a:lstStyle/>
                    <a:p>
                      <a:pPr>
                        <a:lnSpc>
                          <a:spcPct val="107000"/>
                        </a:lnSpc>
                        <a:spcAft>
                          <a:spcPts val="0"/>
                        </a:spcAft>
                      </a:pPr>
                      <a:r>
                        <a:rPr lang="en-IN" sz="800" dirty="0" err="1">
                          <a:effectLst/>
                        </a:rPr>
                        <a:t>Trackmann</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7030A0"/>
                    </a:solidFill>
                  </a:tcPr>
                </a:tc>
                <a:tc rowSpan="4">
                  <a:txBody>
                    <a:bodyPr/>
                    <a:lstStyle/>
                    <a:p>
                      <a:pPr>
                        <a:lnSpc>
                          <a:spcPct val="107000"/>
                        </a:lnSpc>
                        <a:spcAft>
                          <a:spcPts val="0"/>
                        </a:spcAft>
                      </a:pPr>
                      <a:r>
                        <a:rPr lang="en-IN" sz="800" dirty="0">
                          <a:effectLst/>
                        </a:rPr>
                        <a:t>Regional</a:t>
                      </a:r>
                      <a:endParaRPr lang="en-IN" sz="1100" dirty="0">
                        <a:effectLst/>
                      </a:endParaRPr>
                    </a:p>
                    <a:p>
                      <a:pPr>
                        <a:lnSpc>
                          <a:spcPct val="107000"/>
                        </a:lnSpc>
                        <a:spcAft>
                          <a:spcPts val="0"/>
                        </a:spcAft>
                      </a:pPr>
                      <a:r>
                        <a:rPr lang="en-IN" sz="800" dirty="0">
                          <a:effectLst/>
                        </a:rPr>
                        <a:t>Formula</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C7668"/>
                    </a:solidFill>
                  </a:tcPr>
                </a:tc>
                <a:tc gridSpan="6">
                  <a:txBody>
                    <a:bodyPr/>
                    <a:lstStyle/>
                    <a:p>
                      <a:pPr>
                        <a:lnSpc>
                          <a:spcPct val="107000"/>
                        </a:lnSpc>
                        <a:spcAft>
                          <a:spcPts val="0"/>
                        </a:spcAft>
                      </a:pPr>
                      <a:r>
                        <a:rPr lang="en-IN" sz="1100" dirty="0">
                          <a:effectLst/>
                        </a:rPr>
                        <a:t>                       </a:t>
                      </a:r>
                      <a:r>
                        <a:rPr lang="en-IN" sz="1100" dirty="0" err="1">
                          <a:effectLst/>
                        </a:rPr>
                        <a:t>Huckaba’s</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48929">
                <a:tc vMerge="1">
                  <a:txBody>
                    <a:bodyPr/>
                    <a:lstStyle/>
                    <a:p>
                      <a:endParaRPr lang="en-US"/>
                    </a:p>
                  </a:txBody>
                  <a:tcPr/>
                </a:tc>
                <a:tc gridSpan="9"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gridSpan="3">
                  <a:txBody>
                    <a:bodyPr/>
                    <a:lstStyle/>
                    <a:p>
                      <a:pPr>
                        <a:lnSpc>
                          <a:spcPct val="107000"/>
                        </a:lnSpc>
                        <a:spcAft>
                          <a:spcPts val="0"/>
                        </a:spcAft>
                      </a:pPr>
                      <a:r>
                        <a:rPr lang="en-IN" sz="1100" dirty="0">
                          <a:effectLst/>
                        </a:rPr>
                        <a:t>           Right</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tc gridSpan="3">
                  <a:txBody>
                    <a:bodyPr/>
                    <a:lstStyle/>
                    <a:p>
                      <a:pPr>
                        <a:lnSpc>
                          <a:spcPct val="107000"/>
                        </a:lnSpc>
                        <a:spcAft>
                          <a:spcPts val="0"/>
                        </a:spcAft>
                      </a:pPr>
                      <a:r>
                        <a:rPr lang="en-IN" sz="1100" dirty="0">
                          <a:effectLst/>
                        </a:rPr>
                        <a:t>            Left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381237">
                <a:tc vMerge="1">
                  <a:txBody>
                    <a:bodyPr/>
                    <a:lstStyle/>
                    <a:p>
                      <a:endParaRPr lang="en-US"/>
                    </a:p>
                  </a:txBody>
                  <a:tcPr/>
                </a:tc>
                <a:tc gridSpan="9"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nSpc>
                          <a:spcPct val="107000"/>
                        </a:lnSpc>
                        <a:spcAft>
                          <a:spcPts val="0"/>
                        </a:spcAft>
                      </a:pPr>
                      <a:r>
                        <a:rPr lang="en-IN" sz="1100">
                          <a:effectLst/>
                        </a:rPr>
                        <a:t>3</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4</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5</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dirty="0">
                          <a:effectLst/>
                        </a:rPr>
                        <a:t>3</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4</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5</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extLst>
                  <a:ext uri="{0D108BD9-81ED-4DB2-BD59-A6C34878D82A}">
                    <a16:rowId xmlns:a16="http://schemas.microsoft.com/office/drawing/2014/main" val="10002"/>
                  </a:ext>
                </a:extLst>
              </a:tr>
              <a:tr h="348929">
                <a:tc vMerge="1">
                  <a:txBody>
                    <a:bodyPr/>
                    <a:lstStyle/>
                    <a:p>
                      <a:endParaRPr lang="en-US"/>
                    </a:p>
                  </a:txBody>
                  <a:tcPr/>
                </a:tc>
                <a:tc>
                  <a:txBody>
                    <a:bodyPr/>
                    <a:lstStyle/>
                    <a:p>
                      <a:pPr>
                        <a:lnSpc>
                          <a:spcPct val="107000"/>
                        </a:lnSpc>
                        <a:spcAft>
                          <a:spcPts val="0"/>
                        </a:spcAft>
                      </a:pPr>
                      <a:r>
                        <a:rPr lang="en-IN" sz="1100" dirty="0">
                          <a:effectLst/>
                        </a:rPr>
                        <a:t>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15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25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35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50</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65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75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85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95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extLst>
                  <a:ext uri="{0D108BD9-81ED-4DB2-BD59-A6C34878D82A}">
                    <a16:rowId xmlns:a16="http://schemas.microsoft.com/office/drawing/2014/main" val="10003"/>
                  </a:ext>
                </a:extLst>
              </a:tr>
              <a:tr h="1079096">
                <a:tc vMerge="1">
                  <a:txBody>
                    <a:bodyPr/>
                    <a:lstStyle/>
                    <a:p>
                      <a:endParaRPr lang="en-US"/>
                    </a:p>
                  </a:txBody>
                  <a:tcPr/>
                </a:tc>
                <a:tc gridSpan="13">
                  <a:txBody>
                    <a:bodyPr/>
                    <a:lstStyle/>
                    <a:p>
                      <a:pPr>
                        <a:lnSpc>
                          <a:spcPct val="107000"/>
                        </a:lnSpc>
                        <a:spcAft>
                          <a:spcPts val="0"/>
                        </a:spcAft>
                      </a:pPr>
                      <a:r>
                        <a:rPr lang="en-IN" sz="1100" dirty="0">
                          <a:effectLst/>
                        </a:rPr>
                        <a:t>                                </a:t>
                      </a:r>
                    </a:p>
                    <a:p>
                      <a:pPr>
                        <a:lnSpc>
                          <a:spcPct val="107000"/>
                        </a:lnSpc>
                        <a:spcAft>
                          <a:spcPts val="0"/>
                        </a:spcAft>
                      </a:pPr>
                      <a:r>
                        <a:rPr lang="en-IN" sz="1100" dirty="0">
                          <a:effectLst/>
                        </a:rPr>
                        <a:t>                            P</a:t>
                      </a:r>
                      <a:r>
                        <a:rPr lang="en-IN" sz="800" dirty="0">
                          <a:effectLst/>
                        </a:rPr>
                        <a:t>redicted combined width of permanent canine, first &amp; second premolar on right OR left</a:t>
                      </a:r>
                      <a:endParaRPr lang="en-IN" sz="1100" dirty="0">
                        <a:effectLst/>
                      </a:endParaRPr>
                    </a:p>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6">
                  <a:txBody>
                    <a:bodyPr/>
                    <a:lstStyle/>
                    <a:p>
                      <a:pPr>
                        <a:lnSpc>
                          <a:spcPct val="107000"/>
                        </a:lnSpc>
                        <a:spcAft>
                          <a:spcPts val="0"/>
                        </a:spcAft>
                      </a:pPr>
                      <a:r>
                        <a:rPr lang="en-IN" sz="800">
                          <a:effectLst/>
                        </a:rPr>
                        <a:t>Predicted combined width of permanent canine, first &amp; second premolar </a:t>
                      </a:r>
                      <a:endParaRPr lang="en-IN" sz="1100">
                        <a:effectLst/>
                      </a:endParaRPr>
                    </a:p>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1079096">
                <a:tc>
                  <a:txBody>
                    <a:bodyPr/>
                    <a:lstStyle/>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2">
                        <a:lumMod val="75000"/>
                      </a:schemeClr>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4B6C5"/>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92D05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7030A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C7668"/>
                    </a:solidFill>
                  </a:tcPr>
                </a:tc>
                <a:tc gridSpan="3">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tc gridSpan="3">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bl>
          </a:graphicData>
        </a:graphic>
      </p:graphicFrame>
      <p:cxnSp>
        <p:nvCxnSpPr>
          <p:cNvPr id="5" name="Straight Arrow Connector 4"/>
          <p:cNvCxnSpPr/>
          <p:nvPr/>
        </p:nvCxnSpPr>
        <p:spPr>
          <a:xfrm>
            <a:off x="1269507" y="2388093"/>
            <a:ext cx="0" cy="125175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140365" y="795460"/>
            <a:ext cx="6567054" cy="369332"/>
          </a:xfrm>
          <a:prstGeom prst="rect">
            <a:avLst/>
          </a:prstGeom>
          <a:noFill/>
        </p:spPr>
        <p:txBody>
          <a:bodyPr wrap="square" rtlCol="0">
            <a:spAutoFit/>
          </a:bodyPr>
          <a:lstStyle/>
          <a:p>
            <a:r>
              <a:rPr lang="en-IN" dirty="0"/>
              <a:t> </a:t>
            </a:r>
            <a:r>
              <a:rPr lang="en-IN" b="1" dirty="0"/>
              <a:t>COMPREHENSIVE TABLE FOR mixed DENTITION</a:t>
            </a:r>
            <a:endParaRPr lang="en-IN"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932155" y="1136344"/>
          <a:ext cx="9706371" cy="3897472"/>
        </p:xfrm>
        <a:graphic>
          <a:graphicData uri="http://schemas.openxmlformats.org/drawingml/2006/table">
            <a:tbl>
              <a:tblPr firstRow="1" firstCol="1" bandRow="1">
                <a:tableStyleId>{5C22544A-7EE6-4342-B048-85BDC9FD1C3A}</a:tableStyleId>
              </a:tblPr>
              <a:tblGrid>
                <a:gridCol w="767980">
                  <a:extLst>
                    <a:ext uri="{9D8B030D-6E8A-4147-A177-3AD203B41FA5}">
                      <a16:colId xmlns:a16="http://schemas.microsoft.com/office/drawing/2014/main" val="20000"/>
                    </a:ext>
                  </a:extLst>
                </a:gridCol>
                <a:gridCol w="444370">
                  <a:extLst>
                    <a:ext uri="{9D8B030D-6E8A-4147-A177-3AD203B41FA5}">
                      <a16:colId xmlns:a16="http://schemas.microsoft.com/office/drawing/2014/main" val="20001"/>
                    </a:ext>
                  </a:extLst>
                </a:gridCol>
                <a:gridCol w="443691">
                  <a:extLst>
                    <a:ext uri="{9D8B030D-6E8A-4147-A177-3AD203B41FA5}">
                      <a16:colId xmlns:a16="http://schemas.microsoft.com/office/drawing/2014/main" val="20002"/>
                    </a:ext>
                  </a:extLst>
                </a:gridCol>
                <a:gridCol w="443691">
                  <a:extLst>
                    <a:ext uri="{9D8B030D-6E8A-4147-A177-3AD203B41FA5}">
                      <a16:colId xmlns:a16="http://schemas.microsoft.com/office/drawing/2014/main" val="20003"/>
                    </a:ext>
                  </a:extLst>
                </a:gridCol>
                <a:gridCol w="443691">
                  <a:extLst>
                    <a:ext uri="{9D8B030D-6E8A-4147-A177-3AD203B41FA5}">
                      <a16:colId xmlns:a16="http://schemas.microsoft.com/office/drawing/2014/main" val="20004"/>
                    </a:ext>
                  </a:extLst>
                </a:gridCol>
                <a:gridCol w="443691">
                  <a:extLst>
                    <a:ext uri="{9D8B030D-6E8A-4147-A177-3AD203B41FA5}">
                      <a16:colId xmlns:a16="http://schemas.microsoft.com/office/drawing/2014/main" val="20005"/>
                    </a:ext>
                  </a:extLst>
                </a:gridCol>
                <a:gridCol w="444370">
                  <a:extLst>
                    <a:ext uri="{9D8B030D-6E8A-4147-A177-3AD203B41FA5}">
                      <a16:colId xmlns:a16="http://schemas.microsoft.com/office/drawing/2014/main" val="20006"/>
                    </a:ext>
                  </a:extLst>
                </a:gridCol>
                <a:gridCol w="444370">
                  <a:extLst>
                    <a:ext uri="{9D8B030D-6E8A-4147-A177-3AD203B41FA5}">
                      <a16:colId xmlns:a16="http://schemas.microsoft.com/office/drawing/2014/main" val="20007"/>
                    </a:ext>
                  </a:extLst>
                </a:gridCol>
                <a:gridCol w="444370">
                  <a:extLst>
                    <a:ext uri="{9D8B030D-6E8A-4147-A177-3AD203B41FA5}">
                      <a16:colId xmlns:a16="http://schemas.microsoft.com/office/drawing/2014/main" val="20008"/>
                    </a:ext>
                  </a:extLst>
                </a:gridCol>
                <a:gridCol w="546134">
                  <a:extLst>
                    <a:ext uri="{9D8B030D-6E8A-4147-A177-3AD203B41FA5}">
                      <a16:colId xmlns:a16="http://schemas.microsoft.com/office/drawing/2014/main" val="20009"/>
                    </a:ext>
                  </a:extLst>
                </a:gridCol>
                <a:gridCol w="613298">
                  <a:extLst>
                    <a:ext uri="{9D8B030D-6E8A-4147-A177-3AD203B41FA5}">
                      <a16:colId xmlns:a16="http://schemas.microsoft.com/office/drawing/2014/main" val="20010"/>
                    </a:ext>
                  </a:extLst>
                </a:gridCol>
                <a:gridCol w="637722">
                  <a:extLst>
                    <a:ext uri="{9D8B030D-6E8A-4147-A177-3AD203B41FA5}">
                      <a16:colId xmlns:a16="http://schemas.microsoft.com/office/drawing/2014/main" val="20011"/>
                    </a:ext>
                  </a:extLst>
                </a:gridCol>
                <a:gridCol w="637722">
                  <a:extLst>
                    <a:ext uri="{9D8B030D-6E8A-4147-A177-3AD203B41FA5}">
                      <a16:colId xmlns:a16="http://schemas.microsoft.com/office/drawing/2014/main" val="20012"/>
                    </a:ext>
                  </a:extLst>
                </a:gridCol>
                <a:gridCol w="527138">
                  <a:extLst>
                    <a:ext uri="{9D8B030D-6E8A-4147-A177-3AD203B41FA5}">
                      <a16:colId xmlns:a16="http://schemas.microsoft.com/office/drawing/2014/main" val="20013"/>
                    </a:ext>
                  </a:extLst>
                </a:gridCol>
                <a:gridCol w="444370">
                  <a:extLst>
                    <a:ext uri="{9D8B030D-6E8A-4147-A177-3AD203B41FA5}">
                      <a16:colId xmlns:a16="http://schemas.microsoft.com/office/drawing/2014/main" val="20014"/>
                    </a:ext>
                  </a:extLst>
                </a:gridCol>
                <a:gridCol w="444370">
                  <a:extLst>
                    <a:ext uri="{9D8B030D-6E8A-4147-A177-3AD203B41FA5}">
                      <a16:colId xmlns:a16="http://schemas.microsoft.com/office/drawing/2014/main" val="20015"/>
                    </a:ext>
                  </a:extLst>
                </a:gridCol>
                <a:gridCol w="444370">
                  <a:extLst>
                    <a:ext uri="{9D8B030D-6E8A-4147-A177-3AD203B41FA5}">
                      <a16:colId xmlns:a16="http://schemas.microsoft.com/office/drawing/2014/main" val="20016"/>
                    </a:ext>
                  </a:extLst>
                </a:gridCol>
                <a:gridCol w="444370">
                  <a:extLst>
                    <a:ext uri="{9D8B030D-6E8A-4147-A177-3AD203B41FA5}">
                      <a16:colId xmlns:a16="http://schemas.microsoft.com/office/drawing/2014/main" val="20017"/>
                    </a:ext>
                  </a:extLst>
                </a:gridCol>
                <a:gridCol w="445048">
                  <a:extLst>
                    <a:ext uri="{9D8B030D-6E8A-4147-A177-3AD203B41FA5}">
                      <a16:colId xmlns:a16="http://schemas.microsoft.com/office/drawing/2014/main" val="20018"/>
                    </a:ext>
                  </a:extLst>
                </a:gridCol>
                <a:gridCol w="201605">
                  <a:extLst>
                    <a:ext uri="{9D8B030D-6E8A-4147-A177-3AD203B41FA5}">
                      <a16:colId xmlns:a16="http://schemas.microsoft.com/office/drawing/2014/main" val="20019"/>
                    </a:ext>
                  </a:extLst>
                </a:gridCol>
              </a:tblGrid>
              <a:tr h="268681">
                <a:tc rowSpan="7">
                  <a:txBody>
                    <a:bodyPr/>
                    <a:lstStyle/>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r>
                        <a:rPr lang="en-IN" sz="1100" dirty="0">
                          <a:effectLst/>
                        </a:rPr>
                        <a:t> </a:t>
                      </a:r>
                    </a:p>
                    <a:p>
                      <a:pPr>
                        <a:lnSpc>
                          <a:spcPct val="107000"/>
                        </a:lnSpc>
                        <a:spcAft>
                          <a:spcPts val="0"/>
                        </a:spcAft>
                      </a:pPr>
                      <a:endParaRPr lang="en-IN" sz="800" dirty="0">
                        <a:effectLst/>
                      </a:endParaRPr>
                    </a:p>
                    <a:p>
                      <a:pPr>
                        <a:lnSpc>
                          <a:spcPct val="107000"/>
                        </a:lnSpc>
                        <a:spcAft>
                          <a:spcPts val="0"/>
                        </a:spcAft>
                      </a:pPr>
                      <a:endParaRPr lang="en-IN" sz="800" dirty="0">
                        <a:effectLst/>
                      </a:endParaRPr>
                    </a:p>
                    <a:p>
                      <a:pPr>
                        <a:lnSpc>
                          <a:spcPct val="107000"/>
                        </a:lnSpc>
                        <a:spcAft>
                          <a:spcPts val="0"/>
                        </a:spcAft>
                      </a:pPr>
                      <a:endParaRPr lang="en-IN" sz="800" dirty="0">
                        <a:effectLst/>
                      </a:endParaRPr>
                    </a:p>
                    <a:p>
                      <a:pPr>
                        <a:lnSpc>
                          <a:spcPct val="107000"/>
                        </a:lnSpc>
                        <a:spcAft>
                          <a:spcPts val="0"/>
                        </a:spcAft>
                      </a:pPr>
                      <a:endParaRPr lang="en-IN" sz="800" dirty="0">
                        <a:effectLst/>
                      </a:endParaRPr>
                    </a:p>
                    <a:p>
                      <a:pPr>
                        <a:lnSpc>
                          <a:spcPct val="107000"/>
                        </a:lnSpc>
                        <a:spcAft>
                          <a:spcPts val="0"/>
                        </a:spcAft>
                      </a:pPr>
                      <a:endParaRPr lang="en-IN" sz="800" dirty="0">
                        <a:effectLst/>
                      </a:endParaRPr>
                    </a:p>
                    <a:p>
                      <a:pPr>
                        <a:lnSpc>
                          <a:spcPct val="107000"/>
                        </a:lnSpc>
                        <a:spcAft>
                          <a:spcPts val="0"/>
                        </a:spcAft>
                      </a:pPr>
                      <a:endParaRPr lang="en-IN" sz="800" dirty="0">
                        <a:effectLst/>
                      </a:endParaRPr>
                    </a:p>
                    <a:p>
                      <a:pPr>
                        <a:lnSpc>
                          <a:spcPct val="107000"/>
                        </a:lnSpc>
                        <a:spcAft>
                          <a:spcPts val="0"/>
                        </a:spcAft>
                      </a:pPr>
                      <a:endParaRPr lang="en-IN" sz="800" dirty="0">
                        <a:effectLst/>
                      </a:endParaRPr>
                    </a:p>
                    <a:p>
                      <a:pPr>
                        <a:lnSpc>
                          <a:spcPct val="107000"/>
                        </a:lnSpc>
                        <a:spcAft>
                          <a:spcPts val="0"/>
                        </a:spcAft>
                      </a:pPr>
                      <a:r>
                        <a:rPr lang="en-IN" sz="800" dirty="0">
                          <a:effectLst/>
                        </a:rPr>
                        <a:t>Buccal</a:t>
                      </a:r>
                      <a:endParaRPr lang="en-IN" sz="1100" dirty="0">
                        <a:effectLst/>
                      </a:endParaRPr>
                    </a:p>
                    <a:p>
                      <a:pPr>
                        <a:lnSpc>
                          <a:spcPct val="107000"/>
                        </a:lnSpc>
                        <a:spcAft>
                          <a:spcPts val="0"/>
                        </a:spcAft>
                      </a:pPr>
                      <a:r>
                        <a:rPr lang="en-IN" sz="800" dirty="0">
                          <a:effectLst/>
                        </a:rPr>
                        <a:t>Space discrepancy</a:t>
                      </a:r>
                      <a:endParaRPr lang="en-IN" sz="1100" dirty="0">
                        <a:effectLst/>
                      </a:endParaRPr>
                    </a:p>
                    <a:p>
                      <a:pPr>
                        <a:lnSpc>
                          <a:spcPct val="107000"/>
                        </a:lnSpc>
                        <a:spcAft>
                          <a:spcPts val="0"/>
                        </a:spcAft>
                      </a:pPr>
                      <a:r>
                        <a:rPr lang="en-IN" sz="800" dirty="0">
                          <a:effectLst/>
                        </a:rPr>
                        <a:t> </a:t>
                      </a:r>
                      <a:endParaRPr lang="en-IN" sz="1100" dirty="0">
                        <a:effectLst/>
                      </a:endParaRPr>
                    </a:p>
                    <a:p>
                      <a:pPr>
                        <a:lnSpc>
                          <a:spcPct val="107000"/>
                        </a:lnSpc>
                        <a:spcAft>
                          <a:spcPts val="0"/>
                        </a:spcAft>
                      </a:pPr>
                      <a:r>
                        <a:rPr lang="en-IN" sz="1100" dirty="0">
                          <a:effectLst/>
                        </a:rPr>
                        <a:t> </a:t>
                      </a:r>
                      <a:r>
                        <a:rPr lang="en-IN" sz="800" dirty="0">
                          <a:effectLst/>
                        </a:rPr>
                        <a:t>Tooth size arch length discrepancy </a:t>
                      </a:r>
                    </a:p>
                    <a:p>
                      <a:pPr>
                        <a:lnSpc>
                          <a:spcPct val="107000"/>
                        </a:lnSpc>
                        <a:spcAft>
                          <a:spcPts val="0"/>
                        </a:spcAft>
                      </a:pPr>
                      <a:r>
                        <a:rPr lang="en-IN" sz="800" dirty="0">
                          <a:effectLst/>
                          <a:latin typeface="Calibri" panose="020F0502020204030204" charset="0"/>
                          <a:ea typeface="Calibri" panose="020F0502020204030204" charset="0"/>
                          <a:cs typeface="Times New Roman" panose="02020603050405020304" charset="0"/>
                        </a:rPr>
                        <a:t>(TSALD)</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2">
                        <a:lumMod val="75000"/>
                      </a:schemeClr>
                    </a:solidFill>
                  </a:tcPr>
                </a:tc>
                <a:tc rowSpan="3" gridSpan="9">
                  <a:txBody>
                    <a:bodyPr/>
                    <a:lstStyle/>
                    <a:p>
                      <a:pPr>
                        <a:lnSpc>
                          <a:spcPct val="107000"/>
                        </a:lnSpc>
                        <a:spcAft>
                          <a:spcPts val="0"/>
                        </a:spcAft>
                      </a:pPr>
                      <a:r>
                        <a:rPr lang="en-IN" sz="1100" dirty="0">
                          <a:effectLst/>
                        </a:rPr>
                        <a:t>                                    Moyer’s prediction table</a:t>
                      </a:r>
                    </a:p>
                    <a:p>
                      <a:pPr>
                        <a:lnSpc>
                          <a:spcPct val="107000"/>
                        </a:lnSpc>
                        <a:spcAft>
                          <a:spcPts val="0"/>
                        </a:spcAft>
                      </a:pPr>
                      <a:r>
                        <a:rPr lang="en-IN" sz="1100" dirty="0">
                          <a:effectLst/>
                        </a:rPr>
                        <a:t>                                           </a:t>
                      </a:r>
                    </a:p>
                    <a:p>
                      <a:pPr>
                        <a:lnSpc>
                          <a:spcPct val="107000"/>
                        </a:lnSpc>
                        <a:spcAft>
                          <a:spcPts val="0"/>
                        </a:spcAft>
                      </a:pPr>
                      <a:r>
                        <a:rPr lang="en-IN" sz="1100" dirty="0">
                          <a:effectLst/>
                        </a:rPr>
                        <a:t>                                              Percentiles</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3" hMerge="1">
                  <a:txBody>
                    <a:bodyPr/>
                    <a:lstStyle/>
                    <a:p>
                      <a:endParaRPr lang="en-US"/>
                    </a:p>
                  </a:txBody>
                  <a:tcPr/>
                </a:tc>
                <a:tc rowSpan="4">
                  <a:txBody>
                    <a:bodyPr/>
                    <a:lstStyle/>
                    <a:p>
                      <a:pPr>
                        <a:lnSpc>
                          <a:spcPct val="107000"/>
                        </a:lnSpc>
                        <a:spcAft>
                          <a:spcPts val="0"/>
                        </a:spcAft>
                      </a:pPr>
                      <a:r>
                        <a:rPr lang="en-IN" sz="900" dirty="0">
                          <a:effectLst/>
                        </a:rPr>
                        <a:t>Tanaka &amp; </a:t>
                      </a:r>
                    </a:p>
                    <a:p>
                      <a:pPr>
                        <a:lnSpc>
                          <a:spcPct val="107000"/>
                        </a:lnSpc>
                        <a:spcAft>
                          <a:spcPts val="0"/>
                        </a:spcAft>
                      </a:pPr>
                      <a:r>
                        <a:rPr lang="en-IN" sz="900" dirty="0">
                          <a:effectLst/>
                        </a:rPr>
                        <a:t>Johnston</a:t>
                      </a:r>
                      <a:endParaRPr lang="en-IN" sz="9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4B6C5"/>
                    </a:solidFill>
                  </a:tcPr>
                </a:tc>
                <a:tc rowSpan="4">
                  <a:txBody>
                    <a:bodyPr/>
                    <a:lstStyle/>
                    <a:p>
                      <a:pPr>
                        <a:lnSpc>
                          <a:spcPct val="107000"/>
                        </a:lnSpc>
                        <a:spcAft>
                          <a:spcPts val="0"/>
                        </a:spcAft>
                      </a:pPr>
                      <a:r>
                        <a:rPr lang="en-IN" sz="800" dirty="0">
                          <a:effectLst/>
                        </a:rPr>
                        <a:t>Bachmann</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92D050"/>
                    </a:solidFill>
                  </a:tcPr>
                </a:tc>
                <a:tc rowSpan="4">
                  <a:txBody>
                    <a:bodyPr/>
                    <a:lstStyle/>
                    <a:p>
                      <a:pPr>
                        <a:lnSpc>
                          <a:spcPct val="107000"/>
                        </a:lnSpc>
                        <a:spcAft>
                          <a:spcPts val="0"/>
                        </a:spcAft>
                      </a:pPr>
                      <a:r>
                        <a:rPr lang="en-IN" sz="800" dirty="0" err="1">
                          <a:effectLst/>
                        </a:rPr>
                        <a:t>Trackmann</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7030A0"/>
                    </a:solidFill>
                  </a:tcPr>
                </a:tc>
                <a:tc rowSpan="4">
                  <a:txBody>
                    <a:bodyPr/>
                    <a:lstStyle/>
                    <a:p>
                      <a:pPr>
                        <a:lnSpc>
                          <a:spcPct val="107000"/>
                        </a:lnSpc>
                        <a:spcAft>
                          <a:spcPts val="0"/>
                        </a:spcAft>
                      </a:pPr>
                      <a:r>
                        <a:rPr lang="en-IN" sz="800" dirty="0">
                          <a:effectLst/>
                        </a:rPr>
                        <a:t>Regional</a:t>
                      </a:r>
                      <a:endParaRPr lang="en-IN" sz="1100" dirty="0">
                        <a:effectLst/>
                      </a:endParaRPr>
                    </a:p>
                    <a:p>
                      <a:pPr>
                        <a:lnSpc>
                          <a:spcPct val="107000"/>
                        </a:lnSpc>
                        <a:spcAft>
                          <a:spcPts val="0"/>
                        </a:spcAft>
                      </a:pPr>
                      <a:r>
                        <a:rPr lang="en-IN" sz="800" dirty="0">
                          <a:effectLst/>
                        </a:rPr>
                        <a:t>Formula</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F7C80"/>
                    </a:solidFill>
                  </a:tcPr>
                </a:tc>
                <a:tc gridSpan="6">
                  <a:txBody>
                    <a:bodyPr/>
                    <a:lstStyle/>
                    <a:p>
                      <a:pPr>
                        <a:lnSpc>
                          <a:spcPct val="107000"/>
                        </a:lnSpc>
                        <a:spcAft>
                          <a:spcPts val="0"/>
                        </a:spcAft>
                      </a:pPr>
                      <a:r>
                        <a:rPr lang="en-IN" sz="1100" dirty="0">
                          <a:effectLst/>
                        </a:rPr>
                        <a:t>                       </a:t>
                      </a:r>
                      <a:r>
                        <a:rPr lang="en-IN" sz="1100" dirty="0" err="1">
                          <a:effectLst/>
                        </a:rPr>
                        <a:t>Huckaba’s</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68681">
                <a:tc vMerge="1">
                  <a:txBody>
                    <a:bodyPr/>
                    <a:lstStyle/>
                    <a:p>
                      <a:endParaRPr lang="en-US"/>
                    </a:p>
                  </a:txBody>
                  <a:tcPr/>
                </a:tc>
                <a:tc gridSpan="9"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gridSpan="3">
                  <a:txBody>
                    <a:bodyPr/>
                    <a:lstStyle/>
                    <a:p>
                      <a:pPr>
                        <a:lnSpc>
                          <a:spcPct val="107000"/>
                        </a:lnSpc>
                        <a:spcAft>
                          <a:spcPts val="0"/>
                        </a:spcAft>
                      </a:pPr>
                      <a:r>
                        <a:rPr lang="en-IN" sz="1100">
                          <a:effectLst/>
                        </a:rPr>
                        <a:t>           Right</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tc gridSpan="3">
                  <a:txBody>
                    <a:bodyPr/>
                    <a:lstStyle/>
                    <a:p>
                      <a:pPr>
                        <a:lnSpc>
                          <a:spcPct val="107000"/>
                        </a:lnSpc>
                        <a:spcAft>
                          <a:spcPts val="0"/>
                        </a:spcAft>
                      </a:pPr>
                      <a:r>
                        <a:rPr lang="en-IN" sz="1100" dirty="0">
                          <a:effectLst/>
                        </a:rPr>
                        <a:t>            Left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293560">
                <a:tc vMerge="1">
                  <a:txBody>
                    <a:bodyPr/>
                    <a:lstStyle/>
                    <a:p>
                      <a:endParaRPr lang="en-US"/>
                    </a:p>
                  </a:txBody>
                  <a:tcPr/>
                </a:tc>
                <a:tc gridSpan="9"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nSpc>
                          <a:spcPct val="107000"/>
                        </a:lnSpc>
                        <a:spcAft>
                          <a:spcPts val="0"/>
                        </a:spcAft>
                      </a:pPr>
                      <a:r>
                        <a:rPr lang="en-IN" sz="1100">
                          <a:effectLst/>
                        </a:rPr>
                        <a:t>3</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4</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5</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3</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4</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dirty="0">
                          <a:effectLst/>
                        </a:rPr>
                        <a:t>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extLst>
                  <a:ext uri="{0D108BD9-81ED-4DB2-BD59-A6C34878D82A}">
                    <a16:rowId xmlns:a16="http://schemas.microsoft.com/office/drawing/2014/main" val="10002"/>
                  </a:ext>
                </a:extLst>
              </a:tr>
              <a:tr h="268681">
                <a:tc vMerge="1">
                  <a:txBody>
                    <a:bodyPr/>
                    <a:lstStyle/>
                    <a:p>
                      <a:endParaRPr lang="en-US"/>
                    </a:p>
                  </a:txBody>
                  <a:tcPr/>
                </a:tc>
                <a:tc>
                  <a:txBody>
                    <a:bodyPr/>
                    <a:lstStyle/>
                    <a:p>
                      <a:pPr>
                        <a:lnSpc>
                          <a:spcPct val="107000"/>
                        </a:lnSpc>
                        <a:spcAft>
                          <a:spcPts val="0"/>
                        </a:spcAft>
                      </a:pPr>
                      <a:r>
                        <a:rPr lang="en-IN" sz="1100" dirty="0">
                          <a:effectLst/>
                        </a:rPr>
                        <a:t>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15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25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35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50</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65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75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85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95</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extLst>
                  <a:ext uri="{0D108BD9-81ED-4DB2-BD59-A6C34878D82A}">
                    <a16:rowId xmlns:a16="http://schemas.microsoft.com/office/drawing/2014/main" val="10003"/>
                  </a:ext>
                </a:extLst>
              </a:tr>
              <a:tr h="830922">
                <a:tc vMerge="1">
                  <a:txBody>
                    <a:bodyPr/>
                    <a:lstStyle/>
                    <a:p>
                      <a:endParaRPr lang="en-US"/>
                    </a:p>
                  </a:txBody>
                  <a:tcPr/>
                </a:tc>
                <a:tc gridSpan="13">
                  <a:txBody>
                    <a:bodyPr/>
                    <a:lstStyle/>
                    <a:p>
                      <a:pPr>
                        <a:lnSpc>
                          <a:spcPct val="107000"/>
                        </a:lnSpc>
                        <a:spcAft>
                          <a:spcPts val="0"/>
                        </a:spcAft>
                      </a:pPr>
                      <a:r>
                        <a:rPr lang="en-IN" sz="1100" dirty="0">
                          <a:effectLst/>
                        </a:rPr>
                        <a:t>                                </a:t>
                      </a:r>
                    </a:p>
                    <a:p>
                      <a:pPr>
                        <a:lnSpc>
                          <a:spcPct val="107000"/>
                        </a:lnSpc>
                        <a:spcAft>
                          <a:spcPts val="0"/>
                        </a:spcAft>
                      </a:pPr>
                      <a:r>
                        <a:rPr lang="en-IN" sz="1100" dirty="0">
                          <a:effectLst/>
                        </a:rPr>
                        <a:t>                            P</a:t>
                      </a:r>
                      <a:r>
                        <a:rPr lang="en-IN" sz="800" dirty="0">
                          <a:effectLst/>
                        </a:rPr>
                        <a:t>redicted combined width of permanent canine, first &amp; second premolar on right OR left</a:t>
                      </a:r>
                      <a:endParaRPr lang="en-IN" sz="1100" dirty="0">
                        <a:effectLst/>
                      </a:endParaRPr>
                    </a:p>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6">
                  <a:txBody>
                    <a:bodyPr/>
                    <a:lstStyle/>
                    <a:p>
                      <a:pPr>
                        <a:lnSpc>
                          <a:spcPct val="107000"/>
                        </a:lnSpc>
                        <a:spcAft>
                          <a:spcPts val="0"/>
                        </a:spcAft>
                      </a:pPr>
                      <a:r>
                        <a:rPr lang="en-IN" sz="800">
                          <a:effectLst/>
                        </a:rPr>
                        <a:t>Predicted combined width of permanent canine, first &amp; second premolar </a:t>
                      </a:r>
                      <a:endParaRPr lang="en-IN" sz="1100">
                        <a:effectLst/>
                      </a:endParaRPr>
                    </a:p>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549802">
                <a:tc vMerge="1">
                  <a:txBody>
                    <a:bodyPr/>
                    <a:lstStyle/>
                    <a:p>
                      <a:endParaRPr lang="en-US"/>
                    </a:p>
                  </a:txBody>
                  <a:tcPr/>
                </a:tc>
                <a:tc>
                  <a:txBody>
                    <a:bodyPr/>
                    <a:lstStyle/>
                    <a:p>
                      <a:pPr>
                        <a:lnSpc>
                          <a:spcPct val="107000"/>
                        </a:lnSpc>
                        <a:spcAft>
                          <a:spcPts val="0"/>
                        </a:spcAft>
                      </a:pPr>
                      <a:r>
                        <a:rPr lang="en-IN" sz="1100" dirty="0">
                          <a:effectLst/>
                        </a:rPr>
                        <a:t> </a:t>
                      </a:r>
                    </a:p>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4B6C5"/>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92D05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7030A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F7C80"/>
                    </a:solidFill>
                  </a:tcPr>
                </a:tc>
                <a:tc gridSpan="3">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tc gridSpan="3">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1417145">
                <a:tc vMerge="1">
                  <a:txBody>
                    <a:bodyPr/>
                    <a:lstStyle/>
                    <a:p>
                      <a:endParaRPr lang="en-US"/>
                    </a:p>
                  </a:txBody>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00B0F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4B6C5"/>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92D05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7030A0"/>
                    </a:solidFill>
                  </a:tcPr>
                </a:tc>
                <a:tc>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rgbClr val="FF7C80"/>
                    </a:solidFill>
                  </a:tcPr>
                </a:tc>
                <a:tc gridSpan="3">
                  <a:txBody>
                    <a:bodyPr/>
                    <a:lstStyle/>
                    <a:p>
                      <a:pPr>
                        <a:lnSpc>
                          <a:spcPct val="107000"/>
                        </a:lnSpc>
                        <a:spcAft>
                          <a:spcPts val="0"/>
                        </a:spcAft>
                      </a:pPr>
                      <a:r>
                        <a:rPr lang="en-IN" sz="1100">
                          <a:effectLst/>
                        </a:rPr>
                        <a:t> </a:t>
                      </a:r>
                      <a:endParaRPr lang="en-IN" sz="110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tc gridSpan="3">
                  <a:txBody>
                    <a:bodyPr/>
                    <a:lstStyle/>
                    <a:p>
                      <a:pPr>
                        <a:lnSpc>
                          <a:spcPct val="107000"/>
                        </a:lnSpc>
                        <a:spcAft>
                          <a:spcPts val="0"/>
                        </a:spcAft>
                      </a:pPr>
                      <a:r>
                        <a:rPr lang="en-IN" sz="1100" dirty="0">
                          <a:effectLst/>
                        </a:rPr>
                        <a:t> </a:t>
                      </a:r>
                      <a:endParaRPr lang="en-IN" sz="1100" dirty="0">
                        <a:effectLst/>
                        <a:latin typeface="Calibri" panose="020F0502020204030204" charset="0"/>
                        <a:ea typeface="Calibri" panose="020F0502020204030204" charset="0"/>
                        <a:cs typeface="Times New Roman" panose="02020603050405020304" charset="0"/>
                      </a:endParaRPr>
                    </a:p>
                  </a:txBody>
                  <a:tcPr marL="68580" marR="68580" marT="0" marB="0">
                    <a:solidFill>
                      <a:schemeClr val="accent4">
                        <a:lumMod val="60000"/>
                        <a:lumOff val="40000"/>
                      </a:schemeClr>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bl>
          </a:graphicData>
        </a:graphic>
      </p:graphicFrame>
      <p:cxnSp>
        <p:nvCxnSpPr>
          <p:cNvPr id="4" name="Straight Connector 3"/>
          <p:cNvCxnSpPr/>
          <p:nvPr/>
        </p:nvCxnSpPr>
        <p:spPr>
          <a:xfrm flipV="1">
            <a:off x="932154" y="4376690"/>
            <a:ext cx="968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3260438" y="581891"/>
            <a:ext cx="4682836" cy="369332"/>
          </a:xfrm>
          <a:prstGeom prst="rect">
            <a:avLst/>
          </a:prstGeom>
          <a:noFill/>
        </p:spPr>
        <p:txBody>
          <a:bodyPr wrap="square" rtlCol="0">
            <a:spAutoFit/>
          </a:bodyPr>
          <a:lstStyle/>
          <a:p>
            <a:r>
              <a:rPr lang="en-IN" b="1"/>
              <a:t>COMREHENSIVE TABLE FOR MIXED DENTITION</a:t>
            </a:r>
            <a:endParaRPr lang="en-IN" dirty="0"/>
          </a:p>
        </p:txBody>
      </p:sp>
      <p:sp>
        <p:nvSpPr>
          <p:cNvPr id="5" name="Rectangle: Rounded Corners 4"/>
          <p:cNvSpPr/>
          <p:nvPr/>
        </p:nvSpPr>
        <p:spPr>
          <a:xfrm>
            <a:off x="2919011" y="5957455"/>
            <a:ext cx="3066153" cy="6024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RESULT PAGE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A84735A2-E472-4CAF-87F1-39978C96D447}"/>
              </a:ext>
            </a:extLst>
          </p:cNvPr>
          <p:cNvGrpSpPr/>
          <p:nvPr/>
        </p:nvGrpSpPr>
        <p:grpSpPr>
          <a:xfrm>
            <a:off x="3000652" y="896644"/>
            <a:ext cx="3480047" cy="337352"/>
            <a:chOff x="3000652" y="896644"/>
            <a:chExt cx="3480047" cy="337352"/>
          </a:xfrm>
        </p:grpSpPr>
        <p:sp>
          <p:nvSpPr>
            <p:cNvPr id="2" name="Rectangle: Rounded Corners 1">
              <a:extLst>
                <a:ext uri="{FF2B5EF4-FFF2-40B4-BE49-F238E27FC236}">
                  <a16:creationId xmlns:a16="http://schemas.microsoft.com/office/drawing/2014/main" id="{D871C34B-3E7B-4868-B0C3-D54580825BFF}"/>
                </a:ext>
              </a:extLst>
            </p:cNvPr>
            <p:cNvSpPr/>
            <p:nvPr/>
          </p:nvSpPr>
          <p:spPr>
            <a:xfrm>
              <a:off x="3000652" y="896644"/>
              <a:ext cx="2512382" cy="337352"/>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Cast analysis</a:t>
              </a:r>
              <a:endParaRPr lang="en-IN" dirty="0"/>
            </a:p>
          </p:txBody>
        </p:sp>
        <p:cxnSp>
          <p:nvCxnSpPr>
            <p:cNvPr id="7" name="Straight Arrow Connector 6">
              <a:extLst>
                <a:ext uri="{FF2B5EF4-FFF2-40B4-BE49-F238E27FC236}">
                  <a16:creationId xmlns:a16="http://schemas.microsoft.com/office/drawing/2014/main" id="{FBA454F9-1C6C-4AA8-A168-112895B67F9C}"/>
                </a:ext>
              </a:extLst>
            </p:cNvPr>
            <p:cNvCxnSpPr>
              <a:stCxn id="2" idx="3"/>
            </p:cNvCxnSpPr>
            <p:nvPr/>
          </p:nvCxnSpPr>
          <p:spPr>
            <a:xfrm>
              <a:off x="5513034" y="1065320"/>
              <a:ext cx="9676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8" name="Rectangle: Rounded Corners 7">
            <a:extLst>
              <a:ext uri="{FF2B5EF4-FFF2-40B4-BE49-F238E27FC236}">
                <a16:creationId xmlns:a16="http://schemas.microsoft.com/office/drawing/2014/main" id="{AF323AB4-C0A1-4F0E-81E0-E2E2E2F0071E}"/>
              </a:ext>
            </a:extLst>
          </p:cNvPr>
          <p:cNvSpPr/>
          <p:nvPr/>
        </p:nvSpPr>
        <p:spPr>
          <a:xfrm>
            <a:off x="6545800" y="1883546"/>
            <a:ext cx="2731361" cy="84633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Space calculation for space maintainer in buccal segment</a:t>
            </a:r>
            <a:endParaRPr lang="en-IN" dirty="0"/>
          </a:p>
        </p:txBody>
      </p:sp>
      <p:sp>
        <p:nvSpPr>
          <p:cNvPr id="9" name="Rectangle: Rounded Corners 8">
            <a:extLst>
              <a:ext uri="{FF2B5EF4-FFF2-40B4-BE49-F238E27FC236}">
                <a16:creationId xmlns:a16="http://schemas.microsoft.com/office/drawing/2014/main" id="{7DF022C9-19A8-454F-80BB-D5DAAD088E27}"/>
              </a:ext>
            </a:extLst>
          </p:cNvPr>
          <p:cNvSpPr/>
          <p:nvPr/>
        </p:nvSpPr>
        <p:spPr>
          <a:xfrm>
            <a:off x="6625704" y="1384176"/>
            <a:ext cx="2512382" cy="337352"/>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Permanent dentition</a:t>
            </a:r>
            <a:endParaRPr lang="en-IN" dirty="0"/>
          </a:p>
        </p:txBody>
      </p:sp>
      <p:sp>
        <p:nvSpPr>
          <p:cNvPr id="10" name="Rectangle: Rounded Corners 9">
            <a:extLst>
              <a:ext uri="{FF2B5EF4-FFF2-40B4-BE49-F238E27FC236}">
                <a16:creationId xmlns:a16="http://schemas.microsoft.com/office/drawing/2014/main" id="{51DDBFBA-1DD0-4118-BA21-0EA552043BA3}"/>
              </a:ext>
            </a:extLst>
          </p:cNvPr>
          <p:cNvSpPr/>
          <p:nvPr/>
        </p:nvSpPr>
        <p:spPr>
          <a:xfrm>
            <a:off x="6616825" y="884805"/>
            <a:ext cx="2512382" cy="337352"/>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Mixed dentition</a:t>
            </a:r>
            <a:endParaRPr lang="en-IN" dirty="0"/>
          </a:p>
        </p:txBody>
      </p:sp>
      <p:grpSp>
        <p:nvGrpSpPr>
          <p:cNvPr id="24" name="Group 23">
            <a:extLst>
              <a:ext uri="{FF2B5EF4-FFF2-40B4-BE49-F238E27FC236}">
                <a16:creationId xmlns:a16="http://schemas.microsoft.com/office/drawing/2014/main" id="{BB309820-4BFD-4DF2-AC5A-7289375052DE}"/>
              </a:ext>
            </a:extLst>
          </p:cNvPr>
          <p:cNvGrpSpPr/>
          <p:nvPr/>
        </p:nvGrpSpPr>
        <p:grpSpPr>
          <a:xfrm>
            <a:off x="6187741" y="2823100"/>
            <a:ext cx="5734969" cy="2650724"/>
            <a:chOff x="6187741" y="2823100"/>
            <a:chExt cx="5734969" cy="2650724"/>
          </a:xfrm>
        </p:grpSpPr>
        <p:sp>
          <p:nvSpPr>
            <p:cNvPr id="11" name="Rectangle: Rounded Corners 10">
              <a:extLst>
                <a:ext uri="{FF2B5EF4-FFF2-40B4-BE49-F238E27FC236}">
                  <a16:creationId xmlns:a16="http://schemas.microsoft.com/office/drawing/2014/main" id="{646ECBB8-5CF5-4138-B16A-8D1BA1FC01D0}"/>
                </a:ext>
              </a:extLst>
            </p:cNvPr>
            <p:cNvSpPr/>
            <p:nvPr/>
          </p:nvSpPr>
          <p:spPr>
            <a:xfrm>
              <a:off x="7696939" y="2823100"/>
              <a:ext cx="4225771" cy="2650724"/>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sz="1200" dirty="0"/>
            </a:p>
            <a:p>
              <a:pPr marL="285750" indent="-285750" algn="ctr">
                <a:buFont typeface="Arial" panose="020B0604020202020204" pitchFamily="34" charset="0"/>
                <a:buChar char="•"/>
              </a:pPr>
              <a:endParaRPr lang="en-US" sz="1200" dirty="0"/>
            </a:p>
            <a:p>
              <a:pPr marL="285750" indent="-285750" algn="ctr">
                <a:buFont typeface="Arial" panose="020B0604020202020204" pitchFamily="34" charset="0"/>
                <a:buChar char="•"/>
              </a:pPr>
              <a:endParaRPr lang="en-US" sz="1200" dirty="0"/>
            </a:p>
            <a:p>
              <a:pPr marL="285750" indent="-285750" algn="ctr">
                <a:buFont typeface="Arial" panose="020B0604020202020204" pitchFamily="34" charset="0"/>
                <a:buChar char="•"/>
              </a:pPr>
              <a:r>
                <a:rPr lang="en-US" sz="1200" dirty="0"/>
                <a:t>Please Enter following space available values-</a:t>
              </a:r>
            </a:p>
            <a:p>
              <a:pPr marL="228600" indent="-228600" algn="ctr">
                <a:buAutoNum type="arabicPeriod"/>
              </a:pPr>
              <a:r>
                <a:rPr lang="en-US" sz="1200" dirty="0" err="1"/>
                <a:t>mesio</a:t>
              </a:r>
              <a:r>
                <a:rPr lang="en-US" sz="1200" dirty="0"/>
                <a:t>-distal space/ dimension of C (C space)</a:t>
              </a:r>
            </a:p>
            <a:p>
              <a:pPr algn="ctr"/>
              <a:r>
                <a:rPr lang="en-US" sz="1200" dirty="0"/>
                <a:t>Maxillary right          Maxillary left</a:t>
              </a:r>
            </a:p>
            <a:p>
              <a:pPr algn="ctr"/>
              <a:r>
                <a:rPr lang="en-US" sz="1200" dirty="0"/>
                <a:t>Mandibular right           Mandibular left</a:t>
              </a:r>
            </a:p>
            <a:p>
              <a:pPr algn="ctr"/>
              <a:r>
                <a:rPr lang="en-US" sz="1200" dirty="0"/>
                <a:t>2.   </a:t>
              </a:r>
              <a:r>
                <a:rPr lang="en-US" sz="1200" dirty="0" err="1"/>
                <a:t>mesio</a:t>
              </a:r>
              <a:r>
                <a:rPr lang="en-US" sz="1200" dirty="0"/>
                <a:t>-distal space/ dimension of D (D space)</a:t>
              </a:r>
            </a:p>
            <a:p>
              <a:pPr algn="ctr"/>
              <a:r>
                <a:rPr lang="en-US" sz="1200" dirty="0"/>
                <a:t>Maxillary right          Maxillary left</a:t>
              </a:r>
            </a:p>
            <a:p>
              <a:pPr algn="ctr"/>
              <a:r>
                <a:rPr lang="en-US" sz="1200" dirty="0"/>
                <a:t>Mandibular right           Mandibular left</a:t>
              </a:r>
            </a:p>
            <a:p>
              <a:pPr algn="ctr"/>
              <a:r>
                <a:rPr lang="en-US" sz="1200" dirty="0"/>
                <a:t>3.   </a:t>
              </a:r>
              <a:r>
                <a:rPr lang="en-US" sz="1200" dirty="0" err="1"/>
                <a:t>mesio</a:t>
              </a:r>
              <a:r>
                <a:rPr lang="en-US" sz="1200" dirty="0"/>
                <a:t>-distal space/ dimension of E (E space)</a:t>
              </a:r>
            </a:p>
            <a:p>
              <a:pPr algn="ctr"/>
              <a:r>
                <a:rPr lang="en-US" sz="1200" dirty="0"/>
                <a:t>Maxillary right          Maxillary left</a:t>
              </a:r>
            </a:p>
            <a:p>
              <a:pPr algn="ctr"/>
              <a:r>
                <a:rPr lang="en-US" sz="1200" dirty="0"/>
                <a:t>Mandibular right           Mandibular left</a:t>
              </a:r>
            </a:p>
            <a:p>
              <a:pPr marL="228600" indent="-228600" algn="ctr">
                <a:buFontTx/>
                <a:buAutoNum type="arabicPeriod"/>
              </a:pPr>
              <a:endParaRPr lang="en-US" sz="1200" dirty="0"/>
            </a:p>
            <a:p>
              <a:pPr algn="ctr"/>
              <a:endParaRPr lang="en-US" sz="1200" dirty="0"/>
            </a:p>
            <a:p>
              <a:pPr algn="ctr"/>
              <a:r>
                <a:rPr lang="en-US" sz="1200" dirty="0"/>
                <a:t>ANALYSE</a:t>
              </a:r>
            </a:p>
            <a:p>
              <a:pPr marL="228600" indent="-228600" algn="ctr">
                <a:buAutoNum type="arabicPeriod"/>
              </a:pPr>
              <a:endParaRPr lang="en-US" sz="1200" dirty="0"/>
            </a:p>
            <a:p>
              <a:pPr marL="285750" indent="-285750" algn="ctr">
                <a:buFont typeface="Arial" panose="020B0604020202020204" pitchFamily="34" charset="0"/>
                <a:buChar char="•"/>
              </a:pPr>
              <a:endParaRPr lang="en-IN" dirty="0"/>
            </a:p>
          </p:txBody>
        </p:sp>
        <p:cxnSp>
          <p:nvCxnSpPr>
            <p:cNvPr id="14" name="Straight Arrow Connector 13">
              <a:extLst>
                <a:ext uri="{FF2B5EF4-FFF2-40B4-BE49-F238E27FC236}">
                  <a16:creationId xmlns:a16="http://schemas.microsoft.com/office/drawing/2014/main" id="{BD77AE04-BD1A-4993-A616-028C4C37D447}"/>
                </a:ext>
              </a:extLst>
            </p:cNvPr>
            <p:cNvCxnSpPr>
              <a:cxnSpLocks/>
            </p:cNvCxnSpPr>
            <p:nvPr/>
          </p:nvCxnSpPr>
          <p:spPr>
            <a:xfrm flipH="1">
              <a:off x="6187741" y="4754733"/>
              <a:ext cx="15091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927DD6A6-46A1-4C22-A131-971A70C7D606}"/>
              </a:ext>
            </a:extLst>
          </p:cNvPr>
          <p:cNvCxnSpPr/>
          <p:nvPr/>
        </p:nvCxnSpPr>
        <p:spPr>
          <a:xfrm>
            <a:off x="9129207" y="2729881"/>
            <a:ext cx="8879" cy="2093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8" name="Table 17">
            <a:extLst>
              <a:ext uri="{FF2B5EF4-FFF2-40B4-BE49-F238E27FC236}">
                <a16:creationId xmlns:a16="http://schemas.microsoft.com/office/drawing/2014/main" id="{B93BDD49-8C47-44EC-8446-38A99306D8B3}"/>
              </a:ext>
            </a:extLst>
          </p:cNvPr>
          <p:cNvGraphicFramePr>
            <a:graphicFrameLocks noGrp="1"/>
          </p:cNvGraphicFramePr>
          <p:nvPr>
            <p:extLst>
              <p:ext uri="{D42A27DB-BD31-4B8C-83A1-F6EECF244321}">
                <p14:modId xmlns:p14="http://schemas.microsoft.com/office/powerpoint/2010/main" val="575042308"/>
              </p:ext>
            </p:extLst>
          </p:nvPr>
        </p:nvGraphicFramePr>
        <p:xfrm>
          <a:off x="2246057" y="2291226"/>
          <a:ext cx="3941683" cy="3931920"/>
        </p:xfrm>
        <a:graphic>
          <a:graphicData uri="http://schemas.openxmlformats.org/drawingml/2006/table">
            <a:tbl>
              <a:tblPr firstRow="1" bandRow="1">
                <a:tableStyleId>{8799B23B-EC83-4686-B30A-512413B5E67A}</a:tableStyleId>
              </a:tblPr>
              <a:tblGrid>
                <a:gridCol w="575524">
                  <a:extLst>
                    <a:ext uri="{9D8B030D-6E8A-4147-A177-3AD203B41FA5}">
                      <a16:colId xmlns:a16="http://schemas.microsoft.com/office/drawing/2014/main" val="3025662097"/>
                    </a:ext>
                  </a:extLst>
                </a:gridCol>
                <a:gridCol w="653297">
                  <a:extLst>
                    <a:ext uri="{9D8B030D-6E8A-4147-A177-3AD203B41FA5}">
                      <a16:colId xmlns:a16="http://schemas.microsoft.com/office/drawing/2014/main" val="2161938161"/>
                    </a:ext>
                  </a:extLst>
                </a:gridCol>
                <a:gridCol w="686230">
                  <a:extLst>
                    <a:ext uri="{9D8B030D-6E8A-4147-A177-3AD203B41FA5}">
                      <a16:colId xmlns:a16="http://schemas.microsoft.com/office/drawing/2014/main" val="2184698139"/>
                    </a:ext>
                  </a:extLst>
                </a:gridCol>
                <a:gridCol w="642372">
                  <a:extLst>
                    <a:ext uri="{9D8B030D-6E8A-4147-A177-3AD203B41FA5}">
                      <a16:colId xmlns:a16="http://schemas.microsoft.com/office/drawing/2014/main" val="1107688679"/>
                    </a:ext>
                  </a:extLst>
                </a:gridCol>
                <a:gridCol w="633325">
                  <a:extLst>
                    <a:ext uri="{9D8B030D-6E8A-4147-A177-3AD203B41FA5}">
                      <a16:colId xmlns:a16="http://schemas.microsoft.com/office/drawing/2014/main" val="813609890"/>
                    </a:ext>
                  </a:extLst>
                </a:gridCol>
                <a:gridCol w="750935">
                  <a:extLst>
                    <a:ext uri="{9D8B030D-6E8A-4147-A177-3AD203B41FA5}">
                      <a16:colId xmlns:a16="http://schemas.microsoft.com/office/drawing/2014/main" val="2008701663"/>
                    </a:ext>
                  </a:extLst>
                </a:gridCol>
              </a:tblGrid>
              <a:tr h="280651">
                <a:tc gridSpan="3">
                  <a:txBody>
                    <a:bodyPr/>
                    <a:lstStyle/>
                    <a:p>
                      <a:r>
                        <a:rPr lang="en-US" dirty="0"/>
                        <a:t>            </a:t>
                      </a:r>
                      <a:r>
                        <a:rPr lang="en-US" sz="1200" dirty="0"/>
                        <a:t>Maxillary right</a:t>
                      </a:r>
                      <a:endParaRPr lang="en-IN" sz="1200" dirty="0"/>
                    </a:p>
                  </a:txBody>
                  <a:tcPr>
                    <a:solidFill>
                      <a:schemeClr val="tx1">
                        <a:lumMod val="50000"/>
                        <a:lumOff val="50000"/>
                      </a:schemeClr>
                    </a:solidFill>
                  </a:tcPr>
                </a:tc>
                <a:tc hMerge="1">
                  <a:txBody>
                    <a:bodyPr/>
                    <a:lstStyle/>
                    <a:p>
                      <a:endParaRPr lang="en-IN"/>
                    </a:p>
                  </a:txBody>
                  <a:tcPr/>
                </a:tc>
                <a:tc hMerge="1">
                  <a:txBody>
                    <a:bodyPr/>
                    <a:lstStyle/>
                    <a:p>
                      <a:endParaRPr lang="en-IN"/>
                    </a:p>
                  </a:txBody>
                  <a:tcPr/>
                </a:tc>
                <a:tc gridSpan="3">
                  <a:txBody>
                    <a:bodyPr/>
                    <a:lstStyle/>
                    <a:p>
                      <a:r>
                        <a:rPr lang="en-US" dirty="0"/>
                        <a:t>   </a:t>
                      </a:r>
                      <a:r>
                        <a:rPr lang="en-US" sz="1200" dirty="0"/>
                        <a:t>Maxillary left</a:t>
                      </a:r>
                      <a:endParaRPr lang="en-IN" sz="1200" dirty="0"/>
                    </a:p>
                  </a:txBody>
                  <a:tcPr>
                    <a:solidFill>
                      <a:schemeClr val="tx1">
                        <a:lumMod val="50000"/>
                        <a:lumOff val="50000"/>
                      </a:schemeClr>
                    </a:solidFill>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287333405"/>
                  </a:ext>
                </a:extLst>
              </a:tr>
              <a:tr h="280651">
                <a:tc>
                  <a:txBody>
                    <a:bodyPr/>
                    <a:lstStyle/>
                    <a:p>
                      <a:r>
                        <a:rPr lang="en-US" sz="1000" dirty="0"/>
                        <a:t>E space</a:t>
                      </a:r>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 space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C space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C space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 space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E space</a:t>
                      </a:r>
                      <a:endParaRPr lang="en-IN" sz="1000" dirty="0"/>
                    </a:p>
                    <a:p>
                      <a:endParaRPr lang="en-IN" sz="1000" dirty="0"/>
                    </a:p>
                  </a:txBody>
                  <a:tcPr/>
                </a:tc>
                <a:extLst>
                  <a:ext uri="{0D108BD9-81ED-4DB2-BD59-A6C34878D82A}">
                    <a16:rowId xmlns:a16="http://schemas.microsoft.com/office/drawing/2014/main" val="885070878"/>
                  </a:ext>
                </a:extLst>
              </a:tr>
              <a:tr h="280651">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536067152"/>
                  </a:ext>
                </a:extLst>
              </a:tr>
              <a:tr h="280651">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655588336"/>
                  </a:ext>
                </a:extLst>
              </a:tr>
              <a:tr h="0">
                <a:tc>
                  <a:txBody>
                    <a:bodyPr/>
                    <a:lstStyle/>
                    <a:p>
                      <a:r>
                        <a:rPr lang="en-US" sz="1000" dirty="0"/>
                        <a:t>2</a:t>
                      </a:r>
                      <a:r>
                        <a:rPr lang="en-US" sz="1000" baseline="30000" dirty="0"/>
                        <a:t>nd </a:t>
                      </a:r>
                      <a:r>
                        <a:rPr lang="en-US" sz="1000" baseline="0" dirty="0"/>
                        <a:t> PM</a:t>
                      </a:r>
                      <a:endParaRPr lang="en-IN" sz="1000" dirty="0"/>
                    </a:p>
                  </a:txBody>
                  <a:tcPr/>
                </a:tc>
                <a:tc>
                  <a:txBody>
                    <a:bodyPr/>
                    <a:lstStyle/>
                    <a:p>
                      <a:r>
                        <a:rPr lang="en-US" sz="1000" dirty="0"/>
                        <a:t>1</a:t>
                      </a:r>
                      <a:r>
                        <a:rPr lang="en-US" sz="1000" baseline="30000" dirty="0"/>
                        <a:t>st</a:t>
                      </a:r>
                      <a:r>
                        <a:rPr lang="en-US" sz="1000" dirty="0"/>
                        <a:t> PM</a:t>
                      </a:r>
                      <a:endParaRPr lang="en-IN" sz="1000" dirty="0"/>
                    </a:p>
                  </a:txBody>
                  <a:tcPr/>
                </a:tc>
                <a:tc>
                  <a:txBody>
                    <a:bodyPr/>
                    <a:lstStyle/>
                    <a:p>
                      <a:r>
                        <a:rPr lang="en-US" sz="1000" dirty="0"/>
                        <a:t>Perm Canine</a:t>
                      </a:r>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Perm Canine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1</a:t>
                      </a:r>
                      <a:r>
                        <a:rPr lang="en-US" sz="1000" baseline="30000" dirty="0"/>
                        <a:t>st</a:t>
                      </a:r>
                      <a:r>
                        <a:rPr lang="en-US" sz="1000" dirty="0"/>
                        <a:t> PM</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2</a:t>
                      </a:r>
                      <a:r>
                        <a:rPr lang="en-US" sz="1000" baseline="30000" dirty="0"/>
                        <a:t>nd </a:t>
                      </a:r>
                      <a:r>
                        <a:rPr lang="en-US" sz="1000" baseline="0" dirty="0"/>
                        <a:t> PM</a:t>
                      </a:r>
                      <a:endParaRPr lang="en-IN" sz="1000" dirty="0"/>
                    </a:p>
                    <a:p>
                      <a:endParaRPr lang="en-IN" sz="1000" dirty="0"/>
                    </a:p>
                  </a:txBody>
                  <a:tcPr/>
                </a:tc>
                <a:extLst>
                  <a:ext uri="{0D108BD9-81ED-4DB2-BD59-A6C34878D82A}">
                    <a16:rowId xmlns:a16="http://schemas.microsoft.com/office/drawing/2014/main" val="2150251817"/>
                  </a:ext>
                </a:extLst>
              </a:tr>
              <a:tr h="341595">
                <a:tc gridSpan="3">
                  <a:txBody>
                    <a:bodyPr/>
                    <a:lstStyle/>
                    <a:p>
                      <a:r>
                        <a:rPr lang="en-US" dirty="0"/>
                        <a:t>          </a:t>
                      </a:r>
                      <a:r>
                        <a:rPr lang="en-US" sz="1200" b="1" dirty="0"/>
                        <a:t>Mandibular right</a:t>
                      </a:r>
                      <a:endParaRPr lang="en-IN" sz="1200" b="1" dirty="0"/>
                    </a:p>
                  </a:txBody>
                  <a:tcPr>
                    <a:solidFill>
                      <a:schemeClr val="tx1">
                        <a:lumMod val="50000"/>
                        <a:lumOff val="50000"/>
                      </a:schemeClr>
                    </a:solidFill>
                  </a:tcPr>
                </a:tc>
                <a:tc hMerge="1">
                  <a:txBody>
                    <a:bodyPr/>
                    <a:lstStyle/>
                    <a:p>
                      <a:endParaRPr lang="en-IN" dirty="0"/>
                    </a:p>
                  </a:txBody>
                  <a:tcPr/>
                </a:tc>
                <a:tc hMerge="1">
                  <a:txBody>
                    <a:bodyPr/>
                    <a:lstStyle/>
                    <a:p>
                      <a:endParaRPr lang="en-IN" dirty="0"/>
                    </a:p>
                  </a:txBody>
                  <a:tcPr/>
                </a:tc>
                <a:tc gridSpan="3">
                  <a:txBody>
                    <a:bodyPr/>
                    <a:lstStyle/>
                    <a:p>
                      <a:r>
                        <a:rPr lang="en-US" dirty="0"/>
                        <a:t>         </a:t>
                      </a:r>
                      <a:r>
                        <a:rPr lang="en-US" sz="1200" b="1" dirty="0"/>
                        <a:t>Mandibular left</a:t>
                      </a:r>
                      <a:endParaRPr lang="en-IN" sz="1200" b="1" dirty="0"/>
                    </a:p>
                  </a:txBody>
                  <a:tcPr>
                    <a:solidFill>
                      <a:schemeClr val="tx1">
                        <a:lumMod val="50000"/>
                        <a:lumOff val="50000"/>
                      </a:schemeClr>
                    </a:solidFill>
                  </a:tcPr>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2880542353"/>
                  </a:ext>
                </a:extLst>
              </a:tr>
              <a:tr h="2806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E space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 space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C space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C space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D space</a:t>
                      </a:r>
                      <a:endParaRPr lang="en-IN" sz="1000" dirty="0"/>
                    </a:p>
                    <a:p>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E space</a:t>
                      </a:r>
                      <a:endParaRPr lang="en-IN" sz="1000" dirty="0"/>
                    </a:p>
                    <a:p>
                      <a:endParaRPr lang="en-IN" sz="1000" dirty="0"/>
                    </a:p>
                  </a:txBody>
                  <a:tcPr/>
                </a:tc>
                <a:extLst>
                  <a:ext uri="{0D108BD9-81ED-4DB2-BD59-A6C34878D82A}">
                    <a16:rowId xmlns:a16="http://schemas.microsoft.com/office/drawing/2014/main" val="1913053220"/>
                  </a:ext>
                </a:extLst>
              </a:tr>
              <a:tr h="280651">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4122348231"/>
                  </a:ext>
                </a:extLst>
              </a:tr>
              <a:tr h="280651">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2295174338"/>
                  </a:ext>
                </a:extLst>
              </a:tr>
              <a:tr h="280651">
                <a:tc>
                  <a:txBody>
                    <a:bodyPr/>
                    <a:lstStyle/>
                    <a:p>
                      <a:r>
                        <a:rPr lang="en-US" sz="1000" dirty="0"/>
                        <a:t>2</a:t>
                      </a:r>
                      <a:r>
                        <a:rPr lang="en-US" sz="1000" baseline="30000" dirty="0"/>
                        <a:t>nd </a:t>
                      </a:r>
                      <a:r>
                        <a:rPr lang="en-US" sz="1000" baseline="0" dirty="0"/>
                        <a:t> PM</a:t>
                      </a:r>
                      <a:endParaRPr lang="en-IN" sz="1000" dirty="0"/>
                    </a:p>
                  </a:txBody>
                  <a:tcPr/>
                </a:tc>
                <a:tc>
                  <a:txBody>
                    <a:bodyPr/>
                    <a:lstStyle/>
                    <a:p>
                      <a:r>
                        <a:rPr lang="en-US" sz="1000" dirty="0"/>
                        <a:t>1</a:t>
                      </a:r>
                      <a:r>
                        <a:rPr lang="en-US" sz="1000" baseline="30000" dirty="0"/>
                        <a:t>st</a:t>
                      </a:r>
                      <a:r>
                        <a:rPr lang="en-US" sz="1000" dirty="0"/>
                        <a:t> PM</a:t>
                      </a:r>
                      <a:endParaRPr lang="en-IN" sz="1000" dirty="0"/>
                    </a:p>
                  </a:txBody>
                  <a:tcPr/>
                </a:tc>
                <a:tc>
                  <a:txBody>
                    <a:bodyPr/>
                    <a:lstStyle/>
                    <a:p>
                      <a:r>
                        <a:rPr lang="en-US" sz="1000" dirty="0"/>
                        <a:t>Perm Canine</a:t>
                      </a:r>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Perm Canine</a:t>
                      </a:r>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1</a:t>
                      </a:r>
                      <a:r>
                        <a:rPr lang="en-US" sz="1000" baseline="30000" dirty="0"/>
                        <a:t>st</a:t>
                      </a:r>
                      <a:r>
                        <a:rPr lang="en-US" sz="1000" dirty="0"/>
                        <a:t> PM</a:t>
                      </a:r>
                      <a:endParaRPr lang="en-IN" sz="10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2</a:t>
                      </a:r>
                      <a:r>
                        <a:rPr lang="en-US" sz="1000" baseline="30000" dirty="0"/>
                        <a:t>nd </a:t>
                      </a:r>
                      <a:r>
                        <a:rPr lang="en-US" sz="1000" baseline="0" dirty="0"/>
                        <a:t> PM</a:t>
                      </a:r>
                      <a:endParaRPr lang="en-IN" sz="1000" dirty="0"/>
                    </a:p>
                  </a:txBody>
                  <a:tcPr/>
                </a:tc>
                <a:extLst>
                  <a:ext uri="{0D108BD9-81ED-4DB2-BD59-A6C34878D82A}">
                    <a16:rowId xmlns:a16="http://schemas.microsoft.com/office/drawing/2014/main" val="104866701"/>
                  </a:ext>
                </a:extLst>
              </a:tr>
            </a:tbl>
          </a:graphicData>
        </a:graphic>
      </p:graphicFrame>
      <p:grpSp>
        <p:nvGrpSpPr>
          <p:cNvPr id="23" name="Group 22">
            <a:extLst>
              <a:ext uri="{FF2B5EF4-FFF2-40B4-BE49-F238E27FC236}">
                <a16:creationId xmlns:a16="http://schemas.microsoft.com/office/drawing/2014/main" id="{11605B43-E99E-4DAE-B88B-CAF782D3EE90}"/>
              </a:ext>
            </a:extLst>
          </p:cNvPr>
          <p:cNvGrpSpPr/>
          <p:nvPr/>
        </p:nvGrpSpPr>
        <p:grpSpPr>
          <a:xfrm>
            <a:off x="1731146" y="5832629"/>
            <a:ext cx="5024761" cy="940930"/>
            <a:chOff x="1731146" y="5832629"/>
            <a:chExt cx="5024761" cy="940930"/>
          </a:xfrm>
        </p:grpSpPr>
        <p:sp>
          <p:nvSpPr>
            <p:cNvPr id="20" name="Rectangle: Rounded Corners 19">
              <a:extLst>
                <a:ext uri="{FF2B5EF4-FFF2-40B4-BE49-F238E27FC236}">
                  <a16:creationId xmlns:a16="http://schemas.microsoft.com/office/drawing/2014/main" id="{8D8D244B-8CD8-4694-8263-0FE563E08EAB}"/>
                </a:ext>
              </a:extLst>
            </p:cNvPr>
            <p:cNvSpPr/>
            <p:nvPr/>
          </p:nvSpPr>
          <p:spPr>
            <a:xfrm>
              <a:off x="1731146" y="6320800"/>
              <a:ext cx="5024761" cy="4527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RESULT PAGE</a:t>
              </a:r>
              <a:endParaRPr lang="en-IN" dirty="0"/>
            </a:p>
          </p:txBody>
        </p:sp>
        <p:cxnSp>
          <p:nvCxnSpPr>
            <p:cNvPr id="22" name="Straight Arrow Connector 21">
              <a:extLst>
                <a:ext uri="{FF2B5EF4-FFF2-40B4-BE49-F238E27FC236}">
                  <a16:creationId xmlns:a16="http://schemas.microsoft.com/office/drawing/2014/main" id="{E301D198-82CF-46EE-8308-EDBD9F851DFB}"/>
                </a:ext>
              </a:extLst>
            </p:cNvPr>
            <p:cNvCxnSpPr/>
            <p:nvPr/>
          </p:nvCxnSpPr>
          <p:spPr>
            <a:xfrm flipV="1">
              <a:off x="1855433" y="5832629"/>
              <a:ext cx="390624" cy="4881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6" name="Star: 5 Points 25">
            <a:extLst>
              <a:ext uri="{FF2B5EF4-FFF2-40B4-BE49-F238E27FC236}">
                <a16:creationId xmlns:a16="http://schemas.microsoft.com/office/drawing/2014/main" id="{F33604D7-EA4E-4B8B-81B9-C6C48565FB45}"/>
              </a:ext>
            </a:extLst>
          </p:cNvPr>
          <p:cNvSpPr/>
          <p:nvPr/>
        </p:nvSpPr>
        <p:spPr>
          <a:xfrm rot="19928433">
            <a:off x="523783" y="248574"/>
            <a:ext cx="1873188" cy="1740023"/>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NEW</a:t>
            </a:r>
            <a:endParaRPr lang="en-IN" dirty="0"/>
          </a:p>
        </p:txBody>
      </p:sp>
    </p:spTree>
    <p:extLst>
      <p:ext uri="{BB962C8B-B14F-4D97-AF65-F5344CB8AC3E}">
        <p14:creationId xmlns:p14="http://schemas.microsoft.com/office/powerpoint/2010/main" val="25713718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4052570" y="531495"/>
            <a:ext cx="3930015" cy="59880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en-US" dirty="0" err="1"/>
              <a:t>Analyze</a:t>
            </a:r>
            <a:endParaRPr lang="en-IN" altLang="en-US" dirty="0"/>
          </a:p>
          <a:p>
            <a:pPr algn="ctr"/>
            <a:endParaRPr lang="en-IN" altLang="en-US" dirty="0"/>
          </a:p>
          <a:p>
            <a:pPr algn="ctr"/>
            <a:endParaRPr lang="en-IN" altLang="en-US" dirty="0"/>
          </a:p>
          <a:p>
            <a:pPr algn="ctr"/>
            <a:endParaRPr lang="en-IN" altLang="en-US" dirty="0">
              <a:solidFill>
                <a:schemeClr val="tx1"/>
              </a:solidFill>
            </a:endParaRPr>
          </a:p>
          <a:p>
            <a:pPr algn="ctr"/>
            <a:r>
              <a:rPr lang="en-IN" altLang="en-US" dirty="0">
                <a:solidFill>
                  <a:schemeClr val="bg1"/>
                </a:solidFill>
              </a:rPr>
              <a:t>ANALYZE</a:t>
            </a:r>
          </a:p>
          <a:p>
            <a:pPr algn="ctr"/>
            <a:endParaRPr lang="en-IN" altLang="en-US" dirty="0">
              <a:solidFill>
                <a:schemeClr val="tx1"/>
              </a:solidFill>
            </a:endParaRPr>
          </a:p>
          <a:p>
            <a:pPr algn="ctr"/>
            <a:r>
              <a:rPr lang="en-IN" altLang="en-US" u="sng" dirty="0">
                <a:solidFill>
                  <a:schemeClr val="tx1"/>
                </a:solidFill>
              </a:rPr>
              <a:t>Incisor space discrepancy</a:t>
            </a:r>
          </a:p>
          <a:p>
            <a:pPr algn="ctr"/>
            <a:r>
              <a:rPr lang="en-IN" altLang="en-US" dirty="0">
                <a:solidFill>
                  <a:schemeClr val="tx1"/>
                </a:solidFill>
              </a:rPr>
              <a:t>and/or</a:t>
            </a:r>
          </a:p>
          <a:p>
            <a:pPr algn="ctr"/>
            <a:r>
              <a:rPr lang="en-IN" altLang="en-US" u="sng" dirty="0"/>
              <a:t>Leeway space of </a:t>
            </a:r>
            <a:r>
              <a:rPr lang="en-IN" altLang="en-US" u="sng" dirty="0" err="1"/>
              <a:t>nance</a:t>
            </a:r>
            <a:endParaRPr lang="en-IN" altLang="en-US" u="sng" dirty="0"/>
          </a:p>
          <a:p>
            <a:pPr algn="ctr"/>
            <a:r>
              <a:rPr lang="en-IN" altLang="en-US" dirty="0"/>
              <a:t>using</a:t>
            </a:r>
          </a:p>
          <a:p>
            <a:pPr algn="ctr"/>
            <a:r>
              <a:rPr lang="en-IN" altLang="en-US" dirty="0"/>
              <a:t>Moyer’s probability chart</a:t>
            </a:r>
          </a:p>
          <a:p>
            <a:pPr algn="ctr"/>
            <a:r>
              <a:rPr lang="en-IN" altLang="en-US" dirty="0"/>
              <a:t>Tanaka &amp; Johnston</a:t>
            </a:r>
          </a:p>
          <a:p>
            <a:pPr algn="ctr"/>
            <a:r>
              <a:rPr lang="en-IN" altLang="en-US" dirty="0" err="1"/>
              <a:t>Huckaba’s</a:t>
            </a:r>
            <a:r>
              <a:rPr lang="en-IN" altLang="en-US" dirty="0"/>
              <a:t> radiographic method</a:t>
            </a:r>
          </a:p>
          <a:p>
            <a:pPr algn="ctr"/>
            <a:r>
              <a:rPr lang="en-IN" altLang="en-US" dirty="0" err="1"/>
              <a:t>Fouda’s</a:t>
            </a:r>
            <a:r>
              <a:rPr lang="en-IN" altLang="en-US" dirty="0"/>
              <a:t> method</a:t>
            </a:r>
          </a:p>
          <a:p>
            <a:pPr algn="ctr"/>
            <a:r>
              <a:rPr lang="en-IN" altLang="en-US" dirty="0"/>
              <a:t>Bachmann method</a:t>
            </a:r>
          </a:p>
          <a:p>
            <a:pPr algn="ctr"/>
            <a:r>
              <a:rPr lang="en-IN" altLang="en-US" dirty="0" err="1"/>
              <a:t>Trankmann</a:t>
            </a:r>
            <a:r>
              <a:rPr lang="en-IN" altLang="en-US" dirty="0"/>
              <a:t> method</a:t>
            </a:r>
          </a:p>
          <a:p>
            <a:pPr algn="ctr"/>
            <a:r>
              <a:rPr lang="en-IN" altLang="en-US" dirty="0">
                <a:solidFill>
                  <a:srgbClr val="92D050"/>
                </a:solidFill>
              </a:rPr>
              <a:t>Regional regression equations (India)</a:t>
            </a:r>
          </a:p>
          <a:p>
            <a:pPr algn="ctr"/>
            <a:r>
              <a:rPr lang="en-IN" altLang="en-US" dirty="0">
                <a:solidFill>
                  <a:srgbClr val="92D050"/>
                </a:solidFill>
              </a:rPr>
              <a:t>Bhopal (MP)</a:t>
            </a:r>
          </a:p>
          <a:p>
            <a:pPr algn="ctr"/>
            <a:r>
              <a:rPr lang="en-IN" altLang="en-US" dirty="0">
                <a:solidFill>
                  <a:srgbClr val="92D050"/>
                </a:solidFill>
              </a:rPr>
              <a:t>Patiala (Panjab)</a:t>
            </a:r>
          </a:p>
          <a:p>
            <a:pPr algn="ctr"/>
            <a:r>
              <a:rPr lang="en-IN" altLang="en-US" dirty="0">
                <a:solidFill>
                  <a:srgbClr val="92D050"/>
                </a:solidFill>
              </a:rPr>
              <a:t>Patna (Bihar)</a:t>
            </a:r>
          </a:p>
          <a:p>
            <a:pPr algn="ctr"/>
            <a:endParaRPr lang="en-IN" altLang="en-US" dirty="0"/>
          </a:p>
          <a:p>
            <a:pPr algn="ctr"/>
            <a:endParaRPr lang="en-IN" altLang="en-US" dirty="0"/>
          </a:p>
          <a:p>
            <a:pPr algn="ctr"/>
            <a:endParaRPr lang="en-IN" altLang="en-US" dirty="0"/>
          </a:p>
          <a:p>
            <a:pPr algn="ctr"/>
            <a:endParaRPr lang="en-IN" altLang="en-US" dirty="0"/>
          </a:p>
          <a:p>
            <a:pPr algn="ctr"/>
            <a:endParaRPr lang="en-IN" altLang="en-US" dirty="0"/>
          </a:p>
          <a:p>
            <a:pPr algn="ctr"/>
            <a:endParaRPr lang="en-IN" altLang="en-US" dirty="0"/>
          </a:p>
          <a:p>
            <a:pPr algn="ctr"/>
            <a:endParaRPr lang="en-IN" altLang="en-US" dirty="0"/>
          </a:p>
          <a:p>
            <a:pPr algn="ctr"/>
            <a:endParaRPr lang="en-IN" altLang="en-US" dirty="0"/>
          </a:p>
          <a:p>
            <a:pPr algn="ctr"/>
            <a:endParaRPr lang="en-IN" altLang="en-US" dirty="0"/>
          </a:p>
        </p:txBody>
      </p:sp>
      <p:sp>
        <p:nvSpPr>
          <p:cNvPr id="3" name="Oval 2"/>
          <p:cNvSpPr/>
          <p:nvPr/>
        </p:nvSpPr>
        <p:spPr>
          <a:xfrm>
            <a:off x="4645891" y="2198255"/>
            <a:ext cx="2743200" cy="471054"/>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7" name="Straight Arrow Connector 6"/>
          <p:cNvCxnSpPr/>
          <p:nvPr/>
        </p:nvCxnSpPr>
        <p:spPr>
          <a:xfrm flipH="1">
            <a:off x="7389091" y="2410691"/>
            <a:ext cx="135774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746836" y="2226025"/>
            <a:ext cx="2927928" cy="922020"/>
          </a:xfrm>
          <a:prstGeom prst="rect">
            <a:avLst/>
          </a:prstGeom>
          <a:noFill/>
        </p:spPr>
        <p:txBody>
          <a:bodyPr wrap="square" rtlCol="0">
            <a:spAutoFit/>
          </a:bodyPr>
          <a:lstStyle/>
          <a:p>
            <a:r>
              <a:rPr lang="en-US" dirty="0"/>
              <a:t>New window should open to enter percentile and sex of patient</a:t>
            </a:r>
            <a:r>
              <a:rPr lang="en-IN" altLang="en-US" dirty="0"/>
              <a:t> (S-)</a:t>
            </a:r>
          </a:p>
        </p:txBody>
      </p:sp>
      <p:sp>
        <p:nvSpPr>
          <p:cNvPr id="9" name="Oval 8"/>
          <p:cNvSpPr/>
          <p:nvPr/>
        </p:nvSpPr>
        <p:spPr>
          <a:xfrm>
            <a:off x="4442691" y="2854036"/>
            <a:ext cx="3186545" cy="29531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1" name="Straight Arrow Connector 10"/>
          <p:cNvCxnSpPr>
            <a:endCxn id="9" idx="6"/>
          </p:cNvCxnSpPr>
          <p:nvPr/>
        </p:nvCxnSpPr>
        <p:spPr>
          <a:xfrm flipH="1" flipV="1">
            <a:off x="7629236" y="3001695"/>
            <a:ext cx="1413164" cy="5910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9042400" y="3521148"/>
            <a:ext cx="2927928" cy="922020"/>
          </a:xfrm>
          <a:prstGeom prst="rect">
            <a:avLst/>
          </a:prstGeom>
          <a:noFill/>
        </p:spPr>
        <p:txBody>
          <a:bodyPr wrap="square" rtlCol="0">
            <a:spAutoFit/>
          </a:bodyPr>
          <a:lstStyle/>
          <a:p>
            <a:r>
              <a:rPr lang="en-US" dirty="0"/>
              <a:t>New window </a:t>
            </a:r>
            <a:r>
              <a:rPr lang="en-US" dirty="0" err="1"/>
              <a:t>shd</a:t>
            </a:r>
            <a:r>
              <a:rPr lang="en-US" dirty="0"/>
              <a:t> open to enter radiographic and actual width of teeth</a:t>
            </a:r>
            <a:r>
              <a:rPr lang="en-IN" altLang="en-US" dirty="0"/>
              <a:t> (S-)</a:t>
            </a:r>
          </a:p>
        </p:txBody>
      </p:sp>
      <p:sp>
        <p:nvSpPr>
          <p:cNvPr id="4" name="Left Brace 3"/>
          <p:cNvSpPr/>
          <p:nvPr/>
        </p:nvSpPr>
        <p:spPr>
          <a:xfrm>
            <a:off x="2153285" y="3143250"/>
            <a:ext cx="3303905" cy="1948180"/>
          </a:xfrm>
          <a:prstGeom prst="leftBrace">
            <a:avLst>
              <a:gd name="adj1" fmla="val 8333"/>
              <a:gd name="adj2" fmla="val 35258"/>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 Box 4"/>
          <p:cNvSpPr txBox="1"/>
          <p:nvPr/>
        </p:nvSpPr>
        <p:spPr>
          <a:xfrm>
            <a:off x="1339850" y="3606165"/>
            <a:ext cx="1484630" cy="645160"/>
          </a:xfrm>
          <a:prstGeom prst="rect">
            <a:avLst/>
          </a:prstGeom>
          <a:noFill/>
        </p:spPr>
        <p:txBody>
          <a:bodyPr wrap="square" rtlCol="0">
            <a:spAutoFit/>
          </a:bodyPr>
          <a:lstStyle/>
          <a:p>
            <a:r>
              <a:rPr lang="en-IN" altLang="en-US"/>
              <a:t>new inclusions </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16567" y="2450237"/>
            <a:ext cx="6267635" cy="1477328"/>
          </a:xfrm>
          <a:prstGeom prst="rect">
            <a:avLst/>
          </a:prstGeom>
          <a:noFill/>
        </p:spPr>
        <p:txBody>
          <a:bodyPr wrap="square" rtlCol="0">
            <a:spAutoFit/>
          </a:bodyPr>
          <a:lstStyle/>
          <a:p>
            <a:r>
              <a:rPr lang="en-IN" dirty="0"/>
              <a:t>CEPHALOMETRIC ANALYSIS IN MIXED DENTITION</a:t>
            </a:r>
          </a:p>
          <a:p>
            <a:endParaRPr lang="en-IN" dirty="0"/>
          </a:p>
          <a:p>
            <a:pPr marL="285750" indent="-285750">
              <a:buFont typeface="Arial" panose="020B0604020202020204" pitchFamily="34" charset="0"/>
              <a:buChar char="•"/>
            </a:pPr>
            <a:r>
              <a:rPr lang="en-IN" dirty="0"/>
              <a:t>Tweed’s analysis</a:t>
            </a:r>
          </a:p>
          <a:p>
            <a:pPr marL="285750" indent="-285750">
              <a:buFont typeface="Arial" panose="020B0604020202020204" pitchFamily="34" charset="0"/>
              <a:buChar char="•"/>
            </a:pPr>
            <a:r>
              <a:rPr lang="en-IN" dirty="0"/>
              <a:t>Total space analysis ( </a:t>
            </a:r>
            <a:r>
              <a:rPr lang="en-IN" dirty="0" err="1"/>
              <a:t>Levern</a:t>
            </a:r>
            <a:r>
              <a:rPr lang="en-IN" dirty="0"/>
              <a:t> Merrifield analysis)</a:t>
            </a:r>
          </a:p>
          <a:p>
            <a:endParaRPr lang="en-IN"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03252" y="195308"/>
            <a:ext cx="5943599" cy="594804"/>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Lines and angles needed for Tweed’s and Total space analysis</a:t>
            </a:r>
          </a:p>
        </p:txBody>
      </p:sp>
      <p:sp>
        <p:nvSpPr>
          <p:cNvPr id="25" name="TextBox 24"/>
          <p:cNvSpPr txBox="1"/>
          <p:nvPr/>
        </p:nvSpPr>
        <p:spPr>
          <a:xfrm>
            <a:off x="2455017" y="6276987"/>
            <a:ext cx="5064369" cy="338554"/>
          </a:xfrm>
          <a:prstGeom prst="rect">
            <a:avLst/>
          </a:prstGeom>
          <a:noFill/>
        </p:spPr>
        <p:txBody>
          <a:bodyPr wrap="square" rtlCol="0">
            <a:spAutoFit/>
          </a:bodyPr>
          <a:lstStyle/>
          <a:p>
            <a:r>
              <a:rPr lang="en-IN" sz="800" dirty="0"/>
              <a:t>Jack G Dale, Hali C Dale. Interceptive Guidance of Occlusion with Emphasis on Diagnosis, chapter 13 in Orthodontics: Current Principles and Technique.  Fifth edition; Editor </a:t>
            </a:r>
            <a:r>
              <a:rPr lang="en-IN" sz="800" dirty="0" err="1"/>
              <a:t>Xubair</a:t>
            </a:r>
            <a:r>
              <a:rPr lang="en-IN" sz="800" dirty="0"/>
              <a:t> Ahmed </a:t>
            </a:r>
          </a:p>
        </p:txBody>
      </p:sp>
      <p:grpSp>
        <p:nvGrpSpPr>
          <p:cNvPr id="8" name="Group 7"/>
          <p:cNvGrpSpPr/>
          <p:nvPr/>
        </p:nvGrpSpPr>
        <p:grpSpPr>
          <a:xfrm>
            <a:off x="710213" y="961707"/>
            <a:ext cx="10693155" cy="4934585"/>
            <a:chOff x="710213" y="961707"/>
            <a:chExt cx="10693155" cy="4934585"/>
          </a:xfrm>
        </p:grpSpPr>
        <p:grpSp>
          <p:nvGrpSpPr>
            <p:cNvPr id="23" name="Group 22"/>
            <p:cNvGrpSpPr/>
            <p:nvPr/>
          </p:nvGrpSpPr>
          <p:grpSpPr>
            <a:xfrm>
              <a:off x="710213" y="961707"/>
              <a:ext cx="8176335" cy="4934585"/>
              <a:chOff x="470516" y="1174771"/>
              <a:chExt cx="8176335" cy="4934585"/>
            </a:xfrm>
          </p:grpSpPr>
          <p:pic>
            <p:nvPicPr>
              <p:cNvPr id="2" name="Picture 1"/>
              <p:cNvPicPr/>
              <p:nvPr/>
            </p:nvPicPr>
            <p:blipFill>
              <a:blip r:embed="rId2"/>
              <a:stretch>
                <a:fillRect/>
              </a:stretch>
            </p:blipFill>
            <p:spPr>
              <a:xfrm>
                <a:off x="2703251" y="1174771"/>
                <a:ext cx="5943600" cy="4934585"/>
              </a:xfrm>
              <a:prstGeom prst="rect">
                <a:avLst/>
              </a:prstGeom>
            </p:spPr>
          </p:pic>
          <p:grpSp>
            <p:nvGrpSpPr>
              <p:cNvPr id="22" name="Group 21"/>
              <p:cNvGrpSpPr/>
              <p:nvPr/>
            </p:nvGrpSpPr>
            <p:grpSpPr>
              <a:xfrm>
                <a:off x="470516" y="3844031"/>
                <a:ext cx="3249228" cy="688327"/>
                <a:chOff x="470516" y="3844031"/>
                <a:chExt cx="3249228" cy="688327"/>
              </a:xfrm>
            </p:grpSpPr>
            <p:cxnSp>
              <p:nvCxnSpPr>
                <p:cNvPr id="20" name="Straight Arrow Connector 19"/>
                <p:cNvCxnSpPr/>
                <p:nvPr/>
              </p:nvCxnSpPr>
              <p:spPr>
                <a:xfrm flipV="1">
                  <a:off x="1722268" y="3844031"/>
                  <a:ext cx="1997476" cy="48827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70516" y="4132248"/>
                  <a:ext cx="1491449" cy="400110"/>
                </a:xfrm>
                <a:prstGeom prst="rect">
                  <a:avLst/>
                </a:prstGeom>
                <a:noFill/>
              </p:spPr>
              <p:txBody>
                <a:bodyPr wrap="square" rtlCol="0">
                  <a:spAutoFit/>
                </a:bodyPr>
                <a:lstStyle/>
                <a:p>
                  <a:r>
                    <a:rPr lang="en-IN" sz="1000" dirty="0"/>
                    <a:t>Line drawn parallel to mandibular plane (b)</a:t>
                  </a:r>
                </a:p>
              </p:txBody>
            </p:sp>
          </p:grpSp>
        </p:grpSp>
        <p:sp>
          <p:nvSpPr>
            <p:cNvPr id="6" name="TextBox 5"/>
            <p:cNvSpPr txBox="1"/>
            <p:nvPr/>
          </p:nvSpPr>
          <p:spPr>
            <a:xfrm>
              <a:off x="7744288" y="2290464"/>
              <a:ext cx="3480047" cy="338554"/>
            </a:xfrm>
            <a:prstGeom prst="rect">
              <a:avLst/>
            </a:prstGeom>
            <a:noFill/>
          </p:spPr>
          <p:txBody>
            <a:bodyPr wrap="square" rtlCol="0">
              <a:spAutoFit/>
            </a:bodyPr>
            <a:lstStyle/>
            <a:p>
              <a:r>
                <a:rPr lang="en-US" sz="800" i="1" dirty="0"/>
                <a:t>-measured from the vermilion border of the lip to the greatest curvature of the labial surface of the central incisor. </a:t>
              </a:r>
              <a:endParaRPr lang="en-IN" sz="800" i="1" dirty="0"/>
            </a:p>
          </p:txBody>
        </p:sp>
        <p:sp>
          <p:nvSpPr>
            <p:cNvPr id="7" name="TextBox 6"/>
            <p:cNvSpPr txBox="1"/>
            <p:nvPr/>
          </p:nvSpPr>
          <p:spPr>
            <a:xfrm>
              <a:off x="7852300" y="2545538"/>
              <a:ext cx="3551068" cy="215444"/>
            </a:xfrm>
            <a:prstGeom prst="rect">
              <a:avLst/>
            </a:prstGeom>
            <a:noFill/>
          </p:spPr>
          <p:txBody>
            <a:bodyPr wrap="square" rtlCol="0">
              <a:spAutoFit/>
            </a:bodyPr>
            <a:lstStyle/>
            <a:p>
              <a:r>
                <a:rPr lang="en-US" sz="800" i="1" dirty="0"/>
                <a:t>- measured from the soft tissue chin to the N-B line</a:t>
              </a:r>
              <a:endParaRPr lang="en-IN" sz="800" i="1" dirty="0"/>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a:spLocks noChangeArrowheads="1"/>
          </p:cNvSpPr>
          <p:nvPr/>
        </p:nvSpPr>
        <p:spPr bwMode="auto">
          <a:xfrm>
            <a:off x="898688" y="764241"/>
            <a:ext cx="1959917"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pPr>
            <a:r>
              <a:rPr kumimoji="0" lang="en-US" altLang="en-US" sz="1400" b="1" i="0" u="none" strike="noStrike" cap="none" normalizeH="0" baseline="0" dirty="0">
                <a:ln>
                  <a:noFill/>
                </a:ln>
                <a:solidFill>
                  <a:srgbClr val="000000"/>
                </a:solidFill>
                <a:effectLst/>
                <a:latin typeface="Arial" panose="020B0604020202020204" pitchFamily="34" charset="0"/>
                <a:ea typeface="Calibri" panose="020F0502020204030204" charset="0"/>
              </a:rPr>
              <a:t>Tweed’s analysis: </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5" name="Rectangle 4"/>
          <p:cNvSpPr>
            <a:spLocks noChangeArrowheads="1"/>
          </p:cNvSpPr>
          <p:nvPr/>
        </p:nvSpPr>
        <p:spPr bwMode="auto">
          <a:xfrm>
            <a:off x="457370" y="703323"/>
            <a:ext cx="6204199" cy="2492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1" i="0" u="none" strike="noStrike" cap="none" normalizeH="0" baseline="0" dirty="0">
                <a:ln>
                  <a:noFill/>
                </a:ln>
                <a:solidFill>
                  <a:srgbClr val="000000"/>
                </a:solidFill>
                <a:effectLst/>
                <a:latin typeface="Arial" panose="020B0604020202020204" pitchFamily="34" charset="0"/>
                <a:ea typeface="Calibri" panose="020F0502020204030204" charset="0"/>
              </a:rPr>
              <a:t>                                                                                    Actual Value    Objective value </a:t>
            </a: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
                <a:srgbClr val="000000"/>
              </a:buClr>
              <a:buSzPct val="100000"/>
              <a:buFontTx/>
              <a:buAutoNum type="arabicPeriod"/>
            </a:pPr>
            <a:r>
              <a:rPr kumimoji="0" lang="en-US" altLang="en-US" sz="1200" b="0" i="0" u="none" strike="noStrike" cap="none" normalizeH="0" baseline="0" dirty="0">
                <a:ln>
                  <a:noFill/>
                </a:ln>
                <a:solidFill>
                  <a:srgbClr val="000000"/>
                </a:solidFill>
                <a:effectLst/>
                <a:latin typeface="Arial" panose="020B0604020202020204" pitchFamily="34" charset="0"/>
                <a:ea typeface="Calibri" panose="020F0502020204030204" charset="0"/>
              </a:rPr>
              <a:t>Frankfort mandibular plane angle [FMA]: </a:t>
            </a:r>
          </a:p>
          <a:p>
            <a:pPr marL="457200" marR="0" lvl="1" indent="0" algn="l" defTabSz="914400" rtl="0" eaLnBrk="0" fontAlgn="base" latinLnBrk="0" hangingPunct="0">
              <a:lnSpc>
                <a:spcPct val="100000"/>
              </a:lnSpc>
              <a:spcBef>
                <a:spcPct val="0"/>
              </a:spcBef>
              <a:spcAft>
                <a:spcPct val="0"/>
              </a:spcAft>
              <a:buClr>
                <a:srgbClr val="000000"/>
              </a:buClr>
              <a:buSzPct val="100000"/>
            </a:pPr>
            <a:r>
              <a:rPr kumimoji="0" lang="en-US" altLang="en-US" sz="1200" b="0" i="0" u="none" strike="noStrike" cap="none" normalizeH="0" baseline="0" dirty="0">
                <a:ln>
                  <a:noFill/>
                </a:ln>
                <a:solidFill>
                  <a:srgbClr val="000000"/>
                </a:solidFill>
                <a:effectLst/>
                <a:latin typeface="Arial" panose="020B0604020202020204" pitchFamily="34" charset="0"/>
                <a:ea typeface="Calibri" panose="020F0502020204030204"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
                <a:srgbClr val="000000"/>
              </a:buClr>
              <a:buSzPct val="100000"/>
            </a:pPr>
            <a:r>
              <a:rPr kumimoji="0" lang="en-US" altLang="en-US" sz="1200" b="0" i="0" u="none" strike="noStrike" cap="none" normalizeH="0" baseline="0" dirty="0">
                <a:ln>
                  <a:noFill/>
                </a:ln>
                <a:solidFill>
                  <a:srgbClr val="000000"/>
                </a:solidFill>
                <a:effectLst/>
                <a:latin typeface="Arial" panose="020B0604020202020204" pitchFamily="34" charset="0"/>
                <a:ea typeface="Calibri" panose="020F0502020204030204" charset="0"/>
              </a:rPr>
              <a:t>2. Incisor mandibular plane angle [IMPA]   : </a:t>
            </a:r>
          </a:p>
          <a:p>
            <a:pPr marL="457200" marR="0" lvl="1" indent="0" algn="l" defTabSz="914400" rtl="0" eaLnBrk="0" fontAlgn="base" latinLnBrk="0" hangingPunct="0">
              <a:lnSpc>
                <a:spcPct val="100000"/>
              </a:lnSpc>
              <a:spcBef>
                <a:spcPct val="0"/>
              </a:spcBef>
              <a:spcAft>
                <a:spcPct val="0"/>
              </a:spcAft>
              <a:buClr>
                <a:srgbClr val="000000"/>
              </a:buClr>
              <a:buSzPct val="100000"/>
            </a:pPr>
            <a:r>
              <a:rPr kumimoji="0" lang="en-US" altLang="en-US" sz="1200" b="0" i="0" u="none" strike="noStrike" cap="none" normalizeH="0" baseline="0" dirty="0">
                <a:ln>
                  <a:noFill/>
                </a:ln>
                <a:solidFill>
                  <a:srgbClr val="000000"/>
                </a:solidFill>
                <a:effectLst/>
                <a:latin typeface="Arial" panose="020B0604020202020204" pitchFamily="34" charset="0"/>
                <a:ea typeface="Calibri" panose="020F0502020204030204" charset="0"/>
              </a:rPr>
              <a:t>        </a:t>
            </a:r>
            <a:endParaRPr kumimoji="0" lang="en-US" altLang="en-US" sz="1200" b="0" i="0" u="none" strike="noStrike" cap="none" normalizeH="0" baseline="0" dirty="0">
              <a:ln>
                <a:noFill/>
              </a:ln>
              <a:solidFill>
                <a:srgbClr val="000000"/>
              </a:solidFill>
              <a:effectLst/>
              <a:latin typeface="Arial" panose="020B0604020202020204" pitchFamily="34" charset="0"/>
              <a:ea typeface="Segoe UI Symbol" panose="020B0502040204020203" pitchFamily="34" charset="0"/>
              <a:cs typeface="Segoe UI Symbol" panose="020B0502040204020203" pitchFamily="34" charset="0"/>
            </a:endParaRPr>
          </a:p>
          <a:p>
            <a:pPr marL="457200" marR="0" lvl="1" indent="0" algn="l" defTabSz="914400" rtl="0" eaLnBrk="0" fontAlgn="base" latinLnBrk="0" hangingPunct="0">
              <a:lnSpc>
                <a:spcPct val="100000"/>
              </a:lnSpc>
              <a:spcBef>
                <a:spcPct val="0"/>
              </a:spcBef>
              <a:spcAft>
                <a:spcPct val="0"/>
              </a:spcAft>
              <a:buClr>
                <a:srgbClr val="000000"/>
              </a:buClr>
              <a:buSzPct val="100000"/>
            </a:pPr>
            <a:r>
              <a:rPr kumimoji="0" lang="en-US" altLang="en-US" sz="1200" b="0" i="0" u="none" strike="noStrike" cap="none" normalizeH="0" baseline="0" dirty="0">
                <a:ln>
                  <a:noFill/>
                </a:ln>
                <a:solidFill>
                  <a:srgbClr val="000000"/>
                </a:solidFill>
                <a:effectLst/>
                <a:latin typeface="Arial" panose="020B0604020202020204" pitchFamily="34" charset="0"/>
                <a:ea typeface="Calibri" panose="020F0502020204030204" charset="0"/>
              </a:rPr>
              <a:t>3. Frankfort mandibular incisor angle [FMIA]:   </a:t>
            </a:r>
          </a:p>
          <a:p>
            <a:pPr marL="457200" marR="0" lvl="1" indent="0" algn="l" defTabSz="914400" rtl="0" eaLnBrk="0" fontAlgn="base" latinLnBrk="0" hangingPunct="0">
              <a:lnSpc>
                <a:spcPct val="100000"/>
              </a:lnSpc>
              <a:spcBef>
                <a:spcPct val="0"/>
              </a:spcBef>
              <a:spcAft>
                <a:spcPct val="0"/>
              </a:spcAft>
              <a:buClr>
                <a:srgbClr val="000000"/>
              </a:buClr>
              <a:buSzPct val="100000"/>
              <a:buFontTx/>
              <a:buAutoNum type="arabicPeriod"/>
            </a:pPr>
            <a:endParaRPr lang="en-US" altLang="en-US" sz="1200" dirty="0">
              <a:solidFill>
                <a:srgbClr val="000000"/>
              </a:solidFill>
              <a:ea typeface="Calibri" panose="020F0502020204030204" charset="0"/>
            </a:endParaRPr>
          </a:p>
          <a:p>
            <a:pPr marL="457200" marR="0" lvl="1" indent="0" algn="l" defTabSz="914400" rtl="0" eaLnBrk="0" fontAlgn="base" latinLnBrk="0" hangingPunct="0">
              <a:lnSpc>
                <a:spcPct val="100000"/>
              </a:lnSpc>
              <a:spcBef>
                <a:spcPct val="0"/>
              </a:spcBef>
              <a:spcAft>
                <a:spcPct val="0"/>
              </a:spcAft>
              <a:buClr>
                <a:srgbClr val="000000"/>
              </a:buClr>
              <a:buSzPct val="100000"/>
              <a:buFontTx/>
              <a:buAutoNum type="arabicPeriod"/>
            </a:pPr>
            <a:endParaRPr kumimoji="0" lang="en-US" altLang="en-US" sz="1200" b="0" i="0" u="none" strike="noStrike" cap="none" normalizeH="0" baseline="0" dirty="0">
              <a:ln>
                <a:noFill/>
              </a:ln>
              <a:solidFill>
                <a:srgbClr val="000000"/>
              </a:solidFill>
              <a:effectLst/>
              <a:latin typeface="Arial" panose="020B0604020202020204" pitchFamily="34" charset="0"/>
              <a:ea typeface="Calibri" panose="020F0502020204030204" charset="0"/>
            </a:endParaRPr>
          </a:p>
          <a:p>
            <a:pPr marL="457200" marR="0" lvl="1" indent="0" algn="l" defTabSz="914400" rtl="0" eaLnBrk="0" fontAlgn="base" latinLnBrk="0" hangingPunct="0">
              <a:lnSpc>
                <a:spcPct val="100000"/>
              </a:lnSpc>
              <a:spcBef>
                <a:spcPct val="0"/>
              </a:spcBef>
              <a:spcAft>
                <a:spcPct val="0"/>
              </a:spcAft>
              <a:buClr>
                <a:srgbClr val="000000"/>
              </a:buClr>
              <a:buSzPct val="100000"/>
            </a:pPr>
            <a:r>
              <a:rPr kumimoji="0" lang="en-US" altLang="en-US" sz="1200" b="0" i="0" u="none" strike="noStrike" cap="none" normalizeH="0" baseline="0" dirty="0">
                <a:ln>
                  <a:noFill/>
                </a:ln>
                <a:solidFill>
                  <a:srgbClr val="000000"/>
                </a:solidFill>
                <a:effectLst/>
                <a:latin typeface="Arial" panose="020B0604020202020204" pitchFamily="34" charset="0"/>
                <a:ea typeface="Calibri" panose="020F0502020204030204"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a:ln>
                  <a:noFill/>
                </a:ln>
                <a:solidFill>
                  <a:srgbClr val="000000"/>
                </a:solidFill>
                <a:effectLst/>
                <a:latin typeface="Arial" panose="020B0604020202020204" pitchFamily="34" charset="0"/>
                <a:ea typeface="Calibri" panose="020F0502020204030204" charset="0"/>
              </a:rPr>
              <a:t>To draw objective FMIA on cephalogram,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a:ln>
                  <a:noFill/>
                </a:ln>
                <a:solidFill>
                  <a:srgbClr val="000000"/>
                </a:solidFill>
                <a:effectLst/>
                <a:latin typeface="Arial" panose="020B0604020202020204" pitchFamily="34" charset="0"/>
                <a:ea typeface="Calibri" panose="020F0502020204030204" charset="0"/>
              </a:rPr>
              <a:t>calculate objective IMPA= 180 – (FMA+ objective FMIA). </a:t>
            </a: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a:ln>
                  <a:noFill/>
                </a:ln>
                <a:solidFill>
                  <a:srgbClr val="000000"/>
                </a:solidFill>
                <a:effectLst/>
                <a:latin typeface="Arial" panose="020B0604020202020204" pitchFamily="34" charset="0"/>
                <a:ea typeface="Calibri" panose="020F0502020204030204" charset="0"/>
              </a:rPr>
              <a:t>Then draw corrected mandibular incisor position </a:t>
            </a:r>
            <a:r>
              <a:rPr kumimoji="0" lang="en-US" altLang="en-US" sz="1200" b="0" i="0" u="none" strike="noStrike" cap="none" normalizeH="0" baseline="0" dirty="0">
                <a:ln>
                  <a:noFill/>
                </a:ln>
                <a:solidFill>
                  <a:srgbClr val="000000"/>
                </a:solidFill>
                <a:effectLst/>
                <a:latin typeface="Arial" panose="020B0604020202020204" pitchFamily="34" charset="0"/>
                <a:ea typeface="Calibri" panose="020F0502020204030204" charset="0"/>
              </a:rPr>
              <a:t> </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cxnSp>
        <p:nvCxnSpPr>
          <p:cNvPr id="7" name="Straight Connector 6"/>
          <p:cNvCxnSpPr/>
          <p:nvPr/>
        </p:nvCxnSpPr>
        <p:spPr>
          <a:xfrm>
            <a:off x="5113538" y="1061573"/>
            <a:ext cx="0" cy="95724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11140" y="3661687"/>
            <a:ext cx="5499547" cy="1677382"/>
          </a:xfrm>
          <a:prstGeom prst="rect">
            <a:avLst/>
          </a:prstGeom>
        </p:spPr>
        <p:txBody>
          <a:bodyPr wrap="square">
            <a:spAutoFit/>
          </a:bodyPr>
          <a:lstStyle/>
          <a:p>
            <a:pPr marL="464185" indent="-6350">
              <a:lnSpc>
                <a:spcPct val="107000"/>
              </a:lnSpc>
              <a:spcAft>
                <a:spcPts val="0"/>
              </a:spcAft>
            </a:pPr>
            <a:r>
              <a:rPr lang="en-IN" sz="1200" b="1" dirty="0">
                <a:solidFill>
                  <a:srgbClr val="000000"/>
                </a:solidFill>
                <a:latin typeface="Calibri" panose="020F0502020204030204" charset="0"/>
                <a:ea typeface="Calibri" panose="020F0502020204030204" charset="0"/>
              </a:rPr>
              <a:t>Cephalometric correction (D):</a:t>
            </a:r>
            <a:r>
              <a:rPr lang="en-IN" sz="1200" dirty="0">
                <a:solidFill>
                  <a:srgbClr val="000000"/>
                </a:solidFill>
                <a:latin typeface="Calibri" panose="020F0502020204030204" charset="0"/>
                <a:ea typeface="Calibri" panose="020F0502020204030204" charset="0"/>
              </a:rPr>
              <a:t> </a:t>
            </a:r>
          </a:p>
          <a:p>
            <a:pPr marL="692785" indent="-6350">
              <a:lnSpc>
                <a:spcPct val="107000"/>
              </a:lnSpc>
              <a:spcAft>
                <a:spcPts val="0"/>
              </a:spcAft>
            </a:pPr>
            <a:r>
              <a:rPr lang="en-IN" sz="1200" dirty="0">
                <a:solidFill>
                  <a:srgbClr val="000000"/>
                </a:solidFill>
                <a:latin typeface="Calibri" panose="020F0502020204030204" charset="0"/>
                <a:ea typeface="Calibri" panose="020F0502020204030204" charset="0"/>
              </a:rPr>
              <a:t>Distance between actual and objective line on the occlusal plane:  </a:t>
            </a:r>
          </a:p>
          <a:p>
            <a:pPr marL="686435">
              <a:lnSpc>
                <a:spcPct val="107000"/>
              </a:lnSpc>
              <a:spcAft>
                <a:spcPts val="100"/>
              </a:spcAft>
            </a:pPr>
            <a:r>
              <a:rPr lang="en-IN" sz="1200" b="1" dirty="0">
                <a:solidFill>
                  <a:srgbClr val="000000"/>
                </a:solidFill>
                <a:latin typeface="Calibri" panose="020F0502020204030204" charset="0"/>
                <a:ea typeface="Calibri" panose="020F0502020204030204" charset="0"/>
              </a:rPr>
              <a:t> </a:t>
            </a:r>
            <a:endParaRPr lang="en-IN" sz="1200" dirty="0">
              <a:solidFill>
                <a:srgbClr val="000000"/>
              </a:solidFill>
              <a:latin typeface="Calibri" panose="020F0502020204030204" charset="0"/>
              <a:ea typeface="Calibri" panose="020F0502020204030204" charset="0"/>
            </a:endParaRPr>
          </a:p>
          <a:p>
            <a:pPr marL="692785" indent="-6350">
              <a:lnSpc>
                <a:spcPct val="107000"/>
              </a:lnSpc>
              <a:spcAft>
                <a:spcPts val="0"/>
              </a:spcAft>
            </a:pPr>
            <a:r>
              <a:rPr lang="en-IN" sz="1200" b="1" i="1" dirty="0">
                <a:solidFill>
                  <a:srgbClr val="FF0000"/>
                </a:solidFill>
                <a:latin typeface="Calibri" panose="020F0502020204030204" charset="0"/>
                <a:ea typeface="Calibri" panose="020F0502020204030204" charset="0"/>
              </a:rPr>
              <a:t>Objective of FMIA after correction (Tweed foundation): </a:t>
            </a:r>
            <a:endParaRPr lang="en-IN" sz="1200" dirty="0">
              <a:solidFill>
                <a:srgbClr val="000000"/>
              </a:solidFill>
              <a:latin typeface="Calibri" panose="020F0502020204030204" charset="0"/>
              <a:ea typeface="Calibri" panose="020F0502020204030204" charset="0"/>
            </a:endParaRPr>
          </a:p>
          <a:p>
            <a:pPr indent="-6350">
              <a:lnSpc>
                <a:spcPct val="107000"/>
              </a:lnSpc>
              <a:spcAft>
                <a:spcPts val="0"/>
              </a:spcAft>
            </a:pPr>
            <a:r>
              <a:rPr lang="en-IN" sz="1200" b="1" i="1" dirty="0">
                <a:solidFill>
                  <a:srgbClr val="FF0000"/>
                </a:solidFill>
                <a:latin typeface="Calibri" panose="020F0502020204030204" charset="0"/>
                <a:ea typeface="Calibri" panose="020F0502020204030204" charset="0"/>
              </a:rPr>
              <a:t>                                                            </a:t>
            </a:r>
            <a:r>
              <a:rPr lang="en-IN" sz="1200" i="1" dirty="0">
                <a:solidFill>
                  <a:srgbClr val="FF0000"/>
                </a:solidFill>
                <a:latin typeface="Calibri" panose="020F0502020204030204" charset="0"/>
                <a:ea typeface="Calibri" panose="020F0502020204030204" charset="0"/>
              </a:rPr>
              <a:t>If the </a:t>
            </a:r>
            <a:r>
              <a:rPr lang="en-IN" sz="1200" b="1" i="1" dirty="0">
                <a:solidFill>
                  <a:srgbClr val="FF0000"/>
                </a:solidFill>
                <a:latin typeface="Calibri" panose="020F0502020204030204" charset="0"/>
                <a:ea typeface="Calibri" panose="020F0502020204030204" charset="0"/>
              </a:rPr>
              <a:t>FMA </a:t>
            </a:r>
            <a:r>
              <a:rPr lang="en-IN" sz="1200" i="1" dirty="0">
                <a:solidFill>
                  <a:srgbClr val="FF0000"/>
                </a:solidFill>
                <a:latin typeface="Calibri" panose="020F0502020204030204" charset="0"/>
                <a:ea typeface="Calibri" panose="020F0502020204030204" charset="0"/>
              </a:rPr>
              <a:t>is</a:t>
            </a:r>
            <a:r>
              <a:rPr lang="en-IN" sz="1200" b="1" i="1" dirty="0">
                <a:solidFill>
                  <a:srgbClr val="FF0000"/>
                </a:solidFill>
                <a:latin typeface="Calibri" panose="020F0502020204030204" charset="0"/>
                <a:ea typeface="Calibri" panose="020F0502020204030204" charset="0"/>
              </a:rPr>
              <a:t>,             FMIA</a:t>
            </a:r>
            <a:r>
              <a:rPr lang="en-IN" sz="1200" i="1" dirty="0">
                <a:solidFill>
                  <a:srgbClr val="FF0000"/>
                </a:solidFill>
                <a:latin typeface="Calibri" panose="020F0502020204030204" charset="0"/>
                <a:ea typeface="Calibri" panose="020F0502020204030204" charset="0"/>
              </a:rPr>
              <a:t> should be </a:t>
            </a:r>
            <a:endParaRPr lang="en-IN" sz="1200" dirty="0">
              <a:solidFill>
                <a:srgbClr val="000000"/>
              </a:solidFill>
              <a:latin typeface="Calibri" panose="020F0502020204030204" charset="0"/>
              <a:ea typeface="Calibri" panose="020F0502020204030204" charset="0"/>
            </a:endParaRPr>
          </a:p>
          <a:p>
            <a:pPr indent="-6350">
              <a:lnSpc>
                <a:spcPct val="107000"/>
              </a:lnSpc>
              <a:spcAft>
                <a:spcPts val="0"/>
              </a:spcAft>
            </a:pPr>
            <a:r>
              <a:rPr lang="en-IN" sz="1200" i="1" dirty="0">
                <a:solidFill>
                  <a:srgbClr val="FF0000"/>
                </a:solidFill>
                <a:latin typeface="Calibri" panose="020F0502020204030204" charset="0"/>
                <a:ea typeface="Calibri" panose="020F0502020204030204" charset="0"/>
              </a:rPr>
              <a:t>                                                                     21° - 29°              68° </a:t>
            </a:r>
            <a:endParaRPr lang="en-IN" sz="1200" dirty="0">
              <a:solidFill>
                <a:srgbClr val="000000"/>
              </a:solidFill>
              <a:latin typeface="Calibri" panose="020F0502020204030204" charset="0"/>
              <a:ea typeface="Calibri" panose="020F0502020204030204" charset="0"/>
            </a:endParaRPr>
          </a:p>
          <a:p>
            <a:pPr indent="-6350">
              <a:lnSpc>
                <a:spcPct val="107000"/>
              </a:lnSpc>
              <a:spcAft>
                <a:spcPts val="0"/>
              </a:spcAft>
            </a:pPr>
            <a:r>
              <a:rPr lang="en-IN" sz="1200" i="1" dirty="0">
                <a:solidFill>
                  <a:srgbClr val="FF0000"/>
                </a:solidFill>
                <a:latin typeface="Calibri" panose="020F0502020204030204" charset="0"/>
                <a:ea typeface="Calibri" panose="020F0502020204030204" charset="0"/>
              </a:rPr>
              <a:t>                                                                     30° - &gt;30°            65° </a:t>
            </a:r>
            <a:endParaRPr lang="en-IN" sz="1200" dirty="0">
              <a:solidFill>
                <a:srgbClr val="000000"/>
              </a:solidFill>
              <a:latin typeface="Calibri" panose="020F0502020204030204" charset="0"/>
              <a:ea typeface="Calibri" panose="020F0502020204030204" charset="0"/>
            </a:endParaRPr>
          </a:p>
          <a:p>
            <a:pPr indent="-6350">
              <a:lnSpc>
                <a:spcPct val="107000"/>
              </a:lnSpc>
              <a:spcAft>
                <a:spcPts val="0"/>
              </a:spcAft>
            </a:pPr>
            <a:r>
              <a:rPr lang="en-IN" sz="1200" i="1" dirty="0">
                <a:solidFill>
                  <a:srgbClr val="FF0000"/>
                </a:solidFill>
                <a:latin typeface="Calibri" panose="020F0502020204030204" charset="0"/>
                <a:ea typeface="Calibri" panose="020F0502020204030204" charset="0"/>
              </a:rPr>
              <a:t>                                                                     20° - &lt;20°            </a:t>
            </a:r>
            <a:r>
              <a:rPr lang="en-IN" sz="1200" b="1" i="1" dirty="0">
                <a:solidFill>
                  <a:srgbClr val="FF0000"/>
                </a:solidFill>
                <a:latin typeface="Calibri" panose="020F0502020204030204" charset="0"/>
                <a:ea typeface="Calibri" panose="020F0502020204030204" charset="0"/>
              </a:rPr>
              <a:t>IMPA </a:t>
            </a:r>
            <a:r>
              <a:rPr lang="en-IN" sz="1200" i="1" dirty="0">
                <a:solidFill>
                  <a:srgbClr val="FF0000"/>
                </a:solidFill>
                <a:latin typeface="Calibri" panose="020F0502020204030204" charset="0"/>
                <a:ea typeface="Calibri" panose="020F0502020204030204" charset="0"/>
              </a:rPr>
              <a:t>should not exceed 92°  </a:t>
            </a:r>
            <a:endParaRPr lang="en-IN" sz="1200" dirty="0">
              <a:solidFill>
                <a:srgbClr val="000000"/>
              </a:solidFill>
              <a:effectLst/>
              <a:latin typeface="Calibri" panose="020F0502020204030204" charset="0"/>
              <a:ea typeface="Calibri" panose="020F0502020204030204" charset="0"/>
            </a:endParaRPr>
          </a:p>
        </p:txBody>
      </p:sp>
      <p:sp>
        <p:nvSpPr>
          <p:cNvPr id="14" name="Rectangle: Rounded Corners 13"/>
          <p:cNvSpPr/>
          <p:nvPr/>
        </p:nvSpPr>
        <p:spPr>
          <a:xfrm>
            <a:off x="8160058" y="855723"/>
            <a:ext cx="2698812" cy="358250"/>
          </a:xfrm>
          <a:prstGeom prst="round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a:t>
            </a:r>
          </a:p>
        </p:txBody>
      </p:sp>
      <p:sp>
        <p:nvSpPr>
          <p:cNvPr id="19" name="TextBox 18"/>
          <p:cNvSpPr txBox="1"/>
          <p:nvPr/>
        </p:nvSpPr>
        <p:spPr>
          <a:xfrm>
            <a:off x="8160057" y="1517502"/>
            <a:ext cx="3460813" cy="923330"/>
          </a:xfrm>
          <a:prstGeom prst="rect">
            <a:avLst/>
          </a:prstGeom>
          <a:noFill/>
          <a:ln>
            <a:solidFill>
              <a:schemeClr val="tx1"/>
            </a:solidFill>
          </a:ln>
        </p:spPr>
        <p:txBody>
          <a:bodyPr wrap="square" rtlCol="0">
            <a:spAutoFit/>
          </a:bodyPr>
          <a:lstStyle/>
          <a:p>
            <a:r>
              <a:rPr lang="en-IN" dirty="0"/>
              <a:t>                      FMIA     </a:t>
            </a:r>
          </a:p>
          <a:p>
            <a:r>
              <a:rPr lang="en-IN" dirty="0"/>
              <a:t>Actual                          Objective</a:t>
            </a:r>
          </a:p>
          <a:p>
            <a:endParaRPr lang="en-IN"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463467" y="523153"/>
            <a:ext cx="3244450" cy="2321591"/>
            <a:chOff x="6282737" y="1171834"/>
            <a:chExt cx="3244450" cy="2321591"/>
          </a:xfrm>
        </p:grpSpPr>
        <p:grpSp>
          <p:nvGrpSpPr>
            <p:cNvPr id="7" name="Group 6"/>
            <p:cNvGrpSpPr/>
            <p:nvPr/>
          </p:nvGrpSpPr>
          <p:grpSpPr>
            <a:xfrm>
              <a:off x="6282737" y="1171834"/>
              <a:ext cx="3244450" cy="2321591"/>
              <a:chOff x="7820163" y="711564"/>
              <a:chExt cx="3244450" cy="1743175"/>
            </a:xfrm>
          </p:grpSpPr>
          <p:sp>
            <p:nvSpPr>
              <p:cNvPr id="8" name="Rectangle 7"/>
              <p:cNvSpPr/>
              <p:nvPr/>
            </p:nvSpPr>
            <p:spPr>
              <a:xfrm>
                <a:off x="8311776" y="711564"/>
                <a:ext cx="2263806" cy="381740"/>
              </a:xfrm>
              <a:prstGeom prst="rect">
                <a:avLst/>
              </a:prstGeom>
              <a:solidFill>
                <a:schemeClr val="bg1">
                  <a:lumMod val="6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ENTER </a:t>
                </a:r>
              </a:p>
            </p:txBody>
          </p:sp>
          <p:sp>
            <p:nvSpPr>
              <p:cNvPr id="9" name="Rectangle 8"/>
              <p:cNvSpPr/>
              <p:nvPr/>
            </p:nvSpPr>
            <p:spPr>
              <a:xfrm>
                <a:off x="7822744" y="1130280"/>
                <a:ext cx="3241869" cy="203064"/>
              </a:xfrm>
              <a:prstGeom prst="rect">
                <a:avLst/>
              </a:prstGeom>
              <a:solidFill>
                <a:schemeClr val="bg1">
                  <a:lumMod val="6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dirty="0"/>
                  <a:t>              Anterior segment</a:t>
                </a:r>
              </a:p>
            </p:txBody>
          </p:sp>
          <p:sp>
            <p:nvSpPr>
              <p:cNvPr id="10" name="Rectangle 9"/>
              <p:cNvSpPr/>
              <p:nvPr/>
            </p:nvSpPr>
            <p:spPr>
              <a:xfrm>
                <a:off x="7820163" y="1385754"/>
                <a:ext cx="3241869" cy="196481"/>
              </a:xfrm>
              <a:prstGeom prst="rect">
                <a:avLst/>
              </a:prstGeom>
              <a:solidFill>
                <a:schemeClr val="bg1">
                  <a:lumMod val="6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Middle segment</a:t>
                </a:r>
              </a:p>
            </p:txBody>
          </p:sp>
          <p:sp>
            <p:nvSpPr>
              <p:cNvPr id="11" name="Rectangle 10"/>
              <p:cNvSpPr/>
              <p:nvPr/>
            </p:nvSpPr>
            <p:spPr>
              <a:xfrm>
                <a:off x="7820163" y="2142112"/>
                <a:ext cx="3241869" cy="312627"/>
              </a:xfrm>
              <a:prstGeom prst="rect">
                <a:avLst/>
              </a:prstGeom>
              <a:solidFill>
                <a:schemeClr val="bg1">
                  <a:lumMod val="6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Posterior segment</a:t>
                </a:r>
              </a:p>
              <a:p>
                <a:pPr algn="ctr"/>
                <a:r>
                  <a:rPr lang="en-IN" sz="1200" dirty="0"/>
                  <a:t>Right                 Left</a:t>
                </a:r>
              </a:p>
            </p:txBody>
          </p:sp>
        </p:grpSp>
        <p:grpSp>
          <p:nvGrpSpPr>
            <p:cNvPr id="17" name="Group 16"/>
            <p:cNvGrpSpPr/>
            <p:nvPr/>
          </p:nvGrpSpPr>
          <p:grpSpPr>
            <a:xfrm>
              <a:off x="6354519" y="2331409"/>
              <a:ext cx="3098307" cy="678264"/>
              <a:chOff x="7114732" y="2503570"/>
              <a:chExt cx="3098307" cy="678264"/>
            </a:xfrm>
          </p:grpSpPr>
          <p:sp>
            <p:nvSpPr>
              <p:cNvPr id="3" name="Rectangle 2"/>
              <p:cNvSpPr/>
              <p:nvPr/>
            </p:nvSpPr>
            <p:spPr>
              <a:xfrm>
                <a:off x="7114732" y="2503570"/>
                <a:ext cx="3098307" cy="310841"/>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a:t>Space available-    Right               Left</a:t>
                </a:r>
              </a:p>
            </p:txBody>
          </p:sp>
          <p:sp>
            <p:nvSpPr>
              <p:cNvPr id="13" name="Rectangle 12"/>
              <p:cNvSpPr/>
              <p:nvPr/>
            </p:nvSpPr>
            <p:spPr>
              <a:xfrm>
                <a:off x="7114732" y="2870993"/>
                <a:ext cx="3098307" cy="310841"/>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00" dirty="0"/>
                  <a:t>Curve of </a:t>
                </a:r>
                <a:r>
                  <a:rPr lang="en-IN" sz="1000" dirty="0" err="1"/>
                  <a:t>spee</a:t>
                </a:r>
                <a:r>
                  <a:rPr lang="en-IN" sz="1000" dirty="0"/>
                  <a:t>-      Right               Left</a:t>
                </a:r>
              </a:p>
            </p:txBody>
          </p:sp>
        </p:grpSp>
      </p:grpSp>
      <p:sp>
        <p:nvSpPr>
          <p:cNvPr id="16" name="TextBox 75"/>
          <p:cNvSpPr txBox="1"/>
          <p:nvPr/>
        </p:nvSpPr>
        <p:spPr>
          <a:xfrm>
            <a:off x="2876365" y="51892"/>
            <a:ext cx="5397623" cy="815608"/>
          </a:xfrm>
          <a:prstGeom prst="rect">
            <a:avLst/>
          </a:prstGeom>
          <a:noFill/>
        </p:spPr>
        <p:txBody>
          <a:bodyPr wrap="square" rtlCol="0">
            <a:spAutoFit/>
          </a:bodyPr>
          <a:lstStyle/>
          <a:p>
            <a:r>
              <a:rPr lang="en-IN" altLang="en-US" b="1" dirty="0"/>
              <a:t>                TOTAL SPACE ANALYSIS (Cephalometric)           </a:t>
            </a:r>
            <a:endParaRPr lang="en-US" b="1" u="sng" dirty="0"/>
          </a:p>
          <a:p>
            <a:r>
              <a:rPr lang="en-US" b="1" dirty="0"/>
              <a:t>                 </a:t>
            </a:r>
            <a:r>
              <a:rPr lang="en-IN" altLang="en-US" b="1" dirty="0"/>
              <a:t>S</a:t>
            </a:r>
            <a:r>
              <a:rPr lang="en-IN" altLang="en-US" b="1" u="sng" dirty="0"/>
              <a:t>pace available (</a:t>
            </a:r>
            <a:r>
              <a:rPr lang="en-US" b="1" u="sng" dirty="0"/>
              <a:t>Ma</a:t>
            </a:r>
            <a:r>
              <a:rPr lang="en-IN" altLang="en-US" b="1" u="sng" dirty="0" err="1"/>
              <a:t>ndibular</a:t>
            </a:r>
            <a:r>
              <a:rPr lang="en-IN" altLang="en-US" b="1" u="sng" dirty="0"/>
              <a:t> arch only)</a:t>
            </a:r>
            <a:r>
              <a:rPr lang="en-US" b="1" u="sng" dirty="0"/>
              <a:t> </a:t>
            </a:r>
            <a:endParaRPr lang="en-IN" altLang="en-US" b="1" u="sng" dirty="0"/>
          </a:p>
          <a:p>
            <a:endParaRPr lang="en-IN" altLang="en-US" sz="1100" dirty="0"/>
          </a:p>
        </p:txBody>
      </p:sp>
      <p:grpSp>
        <p:nvGrpSpPr>
          <p:cNvPr id="14" name="Group 13"/>
          <p:cNvGrpSpPr/>
          <p:nvPr/>
        </p:nvGrpSpPr>
        <p:grpSpPr>
          <a:xfrm>
            <a:off x="147975" y="704033"/>
            <a:ext cx="4094774" cy="5675376"/>
            <a:chOff x="147975" y="704033"/>
            <a:chExt cx="4094774" cy="5675376"/>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1" r="6482"/>
            <a:stretch>
              <a:fillRect/>
            </a:stretch>
          </p:blipFill>
          <p:spPr>
            <a:xfrm>
              <a:off x="147975" y="704033"/>
              <a:ext cx="4094774" cy="5675376"/>
            </a:xfrm>
            <a:prstGeom prst="flowChartPredefinedProcess">
              <a:avLst/>
            </a:prstGeom>
          </p:spPr>
        </p:pic>
        <p:grpSp>
          <p:nvGrpSpPr>
            <p:cNvPr id="4" name="Group 3"/>
            <p:cNvGrpSpPr/>
            <p:nvPr/>
          </p:nvGrpSpPr>
          <p:grpSpPr>
            <a:xfrm>
              <a:off x="1836995" y="1031655"/>
              <a:ext cx="2391737" cy="5330972"/>
              <a:chOff x="2233989" y="1099117"/>
              <a:chExt cx="2391737" cy="5330972"/>
            </a:xfrm>
          </p:grpSpPr>
          <p:pic>
            <p:nvPicPr>
              <p:cNvPr id="2052" name="Picture 751"/>
              <p:cNvPicPr>
                <a:picLocks noChangeAspect="1" noChangeArrowheads="1"/>
              </p:cNvPicPr>
              <p:nvPr/>
            </p:nvPicPr>
            <p:blipFill rotWithShape="1">
              <a:blip r:embed="rId3">
                <a:extLst>
                  <a:ext uri="{28A0092B-C50C-407E-A947-70E740481C1C}">
                    <a14:useLocalDpi xmlns:a14="http://schemas.microsoft.com/office/drawing/2010/main" val="0"/>
                  </a:ext>
                </a:extLst>
              </a:blip>
              <a:srcRect b="8056"/>
              <a:stretch>
                <a:fillRect/>
              </a:stretch>
            </p:blipFill>
            <p:spPr bwMode="auto">
              <a:xfrm flipV="1">
                <a:off x="2233989" y="1099117"/>
                <a:ext cx="1594098" cy="1052276"/>
              </a:xfrm>
              <a:prstGeom prst="flowChartPredefinedProcess">
                <a:avLst/>
              </a:prstGeom>
              <a:noFill/>
              <a:extLst>
                <a:ext uri="{909E8E84-426E-40DD-AFC4-6F175D3DCCD1}">
                  <a14:hiddenFill xmlns:a14="http://schemas.microsoft.com/office/drawing/2010/main">
                    <a:solidFill>
                      <a:srgbClr val="FFFFFF"/>
                    </a:solidFill>
                  </a14:hiddenFill>
                </a:ext>
              </a:extLst>
            </p:spPr>
          </p:pic>
          <p:pic>
            <p:nvPicPr>
              <p:cNvPr id="2050" name="Picture 74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65262" y="3545936"/>
                <a:ext cx="2036856" cy="1283733"/>
              </a:xfrm>
              <a:prstGeom prst="flowChartPredefinedProcess">
                <a:avLst/>
              </a:prstGeom>
              <a:noFill/>
              <a:extLst>
                <a:ext uri="{909E8E84-426E-40DD-AFC4-6F175D3DCCD1}">
                  <a14:hiddenFill xmlns:a14="http://schemas.microsoft.com/office/drawing/2010/main">
                    <a:solidFill>
                      <a:srgbClr val="FFFFFF"/>
                    </a:solidFill>
                  </a14:hiddenFill>
                </a:ext>
              </a:extLst>
            </p:spPr>
          </p:pic>
          <p:pic>
            <p:nvPicPr>
              <p:cNvPr id="2049" name="Picture 74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65262" y="5357151"/>
                <a:ext cx="2360464" cy="1072938"/>
              </a:xfrm>
              <a:prstGeom prst="flowChartPredefinedProcess">
                <a:avLst/>
              </a:prstGeom>
              <a:noFill/>
              <a:extLst>
                <a:ext uri="{909E8E84-426E-40DD-AFC4-6F175D3DCCD1}">
                  <a14:hiddenFill xmlns:a14="http://schemas.microsoft.com/office/drawing/2010/main">
                    <a:solidFill>
                      <a:srgbClr val="FFFFFF"/>
                    </a:solidFill>
                  </a14:hiddenFill>
                </a:ext>
              </a:extLst>
            </p:spPr>
          </p:pic>
          <p:pic>
            <p:nvPicPr>
              <p:cNvPr id="2051" name="Picture 753"/>
              <p:cNvPicPr>
                <a:picLocks noChangeAspect="1" noChangeArrowheads="1"/>
              </p:cNvPicPr>
              <p:nvPr/>
            </p:nvPicPr>
            <p:blipFill rotWithShape="1">
              <a:blip r:embed="rId6">
                <a:extLst>
                  <a:ext uri="{28A0092B-C50C-407E-A947-70E740481C1C}">
                    <a14:useLocalDpi xmlns:a14="http://schemas.microsoft.com/office/drawing/2010/main" val="0"/>
                  </a:ext>
                </a:extLst>
              </a:blip>
              <a:srcRect l="10616" t="11275" r="11811" b="9715"/>
              <a:stretch>
                <a:fillRect/>
              </a:stretch>
            </p:blipFill>
            <p:spPr bwMode="auto">
              <a:xfrm>
                <a:off x="2233989" y="2407130"/>
                <a:ext cx="1400565" cy="924018"/>
              </a:xfrm>
              <a:prstGeom prst="flowChartPredefinedProcess">
                <a:avLst/>
              </a:prstGeom>
              <a:noFill/>
              <a:extLst>
                <a:ext uri="{909E8E84-426E-40DD-AFC4-6F175D3DCCD1}">
                  <a14:hiddenFill xmlns:a14="http://schemas.microsoft.com/office/drawing/2010/main">
                    <a:solidFill>
                      <a:srgbClr val="FFFFFF"/>
                    </a:solidFill>
                  </a14:hiddenFill>
                </a:ext>
              </a:extLst>
            </p:spPr>
          </p:pic>
        </p:grpSp>
      </p:grpSp>
      <p:sp>
        <p:nvSpPr>
          <p:cNvPr id="18" name="TextBox 17"/>
          <p:cNvSpPr txBox="1"/>
          <p:nvPr/>
        </p:nvSpPr>
        <p:spPr>
          <a:xfrm>
            <a:off x="111312" y="6458484"/>
            <a:ext cx="5064369" cy="338554"/>
          </a:xfrm>
          <a:prstGeom prst="rect">
            <a:avLst/>
          </a:prstGeom>
          <a:noFill/>
        </p:spPr>
        <p:txBody>
          <a:bodyPr wrap="square" rtlCol="0">
            <a:spAutoFit/>
          </a:bodyPr>
          <a:lstStyle/>
          <a:p>
            <a:r>
              <a:rPr lang="en-IN" sz="800" dirty="0"/>
              <a:t>Jack G Dale, Hali C Dale. Interceptive Guidance of Occlusion with Emphasis on Diagnosis, chapter 13 in Orthodontics: Current Principles and Technique.  Fifth edition; Editor </a:t>
            </a:r>
            <a:r>
              <a:rPr lang="en-IN" sz="800" dirty="0" err="1"/>
              <a:t>Xubair</a:t>
            </a:r>
            <a:r>
              <a:rPr lang="en-IN" sz="800" dirty="0"/>
              <a:t> Ahmed </a:t>
            </a:r>
          </a:p>
        </p:txBody>
      </p:sp>
      <p:sp>
        <p:nvSpPr>
          <p:cNvPr id="20" name="Rectangle 19"/>
          <p:cNvSpPr/>
          <p:nvPr/>
        </p:nvSpPr>
        <p:spPr>
          <a:xfrm>
            <a:off x="7463466" y="2899869"/>
            <a:ext cx="3241869" cy="1064142"/>
          </a:xfrm>
          <a:prstGeom prst="rect">
            <a:avLst/>
          </a:prstGeom>
          <a:solidFill>
            <a:schemeClr val="bg1">
              <a:lumMod val="6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Width of mandibular permanent 1</a:t>
            </a:r>
            <a:r>
              <a:rPr lang="en-IN" sz="1200" baseline="30000" dirty="0"/>
              <a:t>st</a:t>
            </a:r>
            <a:r>
              <a:rPr lang="en-IN" sz="1200" dirty="0"/>
              <a:t> molar</a:t>
            </a:r>
          </a:p>
          <a:p>
            <a:pPr algn="ctr"/>
            <a:r>
              <a:rPr lang="en-IN" sz="1200" dirty="0"/>
              <a:t>   Actual from cast            </a:t>
            </a:r>
          </a:p>
          <a:p>
            <a:pPr algn="ctr"/>
            <a:r>
              <a:rPr lang="en-IN" sz="1200" dirty="0"/>
              <a:t>Right                 Left</a:t>
            </a:r>
          </a:p>
          <a:p>
            <a:pPr algn="ctr"/>
            <a:r>
              <a:rPr lang="en-IN" sz="1200" dirty="0"/>
              <a:t>Apparent from radiograph</a:t>
            </a:r>
          </a:p>
          <a:p>
            <a:pPr algn="ctr"/>
            <a:r>
              <a:rPr lang="en-IN" sz="1200" dirty="0"/>
              <a:t>Right                 Left                      </a:t>
            </a:r>
          </a:p>
          <a:p>
            <a:pPr algn="ctr"/>
            <a:endParaRPr lang="en-IN" sz="1200" dirty="0"/>
          </a:p>
        </p:txBody>
      </p:sp>
      <p:sp>
        <p:nvSpPr>
          <p:cNvPr id="22" name="Rectangle 21"/>
          <p:cNvSpPr/>
          <p:nvPr/>
        </p:nvSpPr>
        <p:spPr>
          <a:xfrm>
            <a:off x="7463462" y="4001380"/>
            <a:ext cx="3241869" cy="728870"/>
          </a:xfrm>
          <a:prstGeom prst="rect">
            <a:avLst/>
          </a:prstGeom>
          <a:solidFill>
            <a:schemeClr val="bg1">
              <a:lumMod val="6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Width of mandibular permanent 2nd molar</a:t>
            </a:r>
          </a:p>
          <a:p>
            <a:pPr algn="ctr"/>
            <a:r>
              <a:rPr lang="en-IN" sz="1200" dirty="0"/>
              <a:t>Apparent from radiograph</a:t>
            </a:r>
          </a:p>
          <a:p>
            <a:pPr algn="ctr"/>
            <a:r>
              <a:rPr lang="en-IN" sz="1200" dirty="0"/>
              <a:t>Right                 Left              </a:t>
            </a:r>
          </a:p>
        </p:txBody>
      </p:sp>
      <p:sp>
        <p:nvSpPr>
          <p:cNvPr id="23" name="Rectangle 22"/>
          <p:cNvSpPr/>
          <p:nvPr/>
        </p:nvSpPr>
        <p:spPr>
          <a:xfrm>
            <a:off x="7463464" y="4763623"/>
            <a:ext cx="3241869" cy="728870"/>
          </a:xfrm>
          <a:prstGeom prst="rect">
            <a:avLst/>
          </a:prstGeom>
          <a:solidFill>
            <a:schemeClr val="bg1">
              <a:lumMod val="6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t>Width of mandibular permanent 3rd molar</a:t>
            </a:r>
          </a:p>
          <a:p>
            <a:pPr algn="ctr"/>
            <a:r>
              <a:rPr lang="en-IN" sz="1200" dirty="0"/>
              <a:t>Apparent from radiograph (default value=10mm)</a:t>
            </a:r>
          </a:p>
          <a:p>
            <a:pPr algn="ctr"/>
            <a:r>
              <a:rPr lang="en-IN" sz="1200" dirty="0"/>
              <a:t>Right                 Left              </a:t>
            </a:r>
          </a:p>
        </p:txBody>
      </p:sp>
      <p:sp>
        <p:nvSpPr>
          <p:cNvPr id="24" name="Rectangle 23"/>
          <p:cNvSpPr/>
          <p:nvPr/>
        </p:nvSpPr>
        <p:spPr>
          <a:xfrm>
            <a:off x="7463462" y="6038764"/>
            <a:ext cx="3241869" cy="681290"/>
          </a:xfrm>
          <a:prstGeom prst="rect">
            <a:avLst/>
          </a:prstGeom>
          <a:solidFill>
            <a:schemeClr val="bg1">
              <a:lumMod val="6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dirty="0"/>
              <a:t> Patient’s gender (type 1 for male &amp; 2 for female)</a:t>
            </a:r>
          </a:p>
          <a:p>
            <a:r>
              <a:rPr lang="en-IN" sz="1200" dirty="0"/>
              <a:t> </a:t>
            </a:r>
          </a:p>
          <a:p>
            <a:r>
              <a:rPr lang="en-IN" sz="1200" dirty="0"/>
              <a:t>Patient’s present age                 </a:t>
            </a:r>
          </a:p>
          <a:p>
            <a:endParaRPr lang="en-IN" sz="1200" dirty="0"/>
          </a:p>
        </p:txBody>
      </p:sp>
      <p:sp>
        <p:nvSpPr>
          <p:cNvPr id="25" name="Rectangle 24"/>
          <p:cNvSpPr/>
          <p:nvPr/>
        </p:nvSpPr>
        <p:spPr>
          <a:xfrm>
            <a:off x="7463461" y="5526583"/>
            <a:ext cx="3241869" cy="270444"/>
          </a:xfrm>
          <a:prstGeom prst="rect">
            <a:avLst/>
          </a:prstGeom>
          <a:solidFill>
            <a:schemeClr val="bg1">
              <a:lumMod val="6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dirty="0"/>
              <a:t> Lip thickness                            Chin thickness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654050" y="340360"/>
            <a:ext cx="4871720" cy="914400"/>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altLang="en-US"/>
              <a:t>REFERENCES</a:t>
            </a:r>
          </a:p>
        </p:txBody>
      </p:sp>
      <p:sp>
        <p:nvSpPr>
          <p:cNvPr id="25" name="Rectangle 24"/>
          <p:cNvSpPr/>
          <p:nvPr/>
        </p:nvSpPr>
        <p:spPr>
          <a:xfrm>
            <a:off x="168676" y="1697990"/>
            <a:ext cx="11904955" cy="4154984"/>
          </a:xfrm>
          <a:prstGeom prst="rect">
            <a:avLst/>
          </a:prstGeom>
        </p:spPr>
        <p:txBody>
          <a:bodyPr wrap="square">
            <a:spAutoFit/>
          </a:bodyPr>
          <a:lstStyle/>
          <a:p>
            <a:pPr fontAlgn="base"/>
            <a:r>
              <a:rPr lang="en-IN" altLang="en-US" sz="1200" dirty="0">
                <a:solidFill>
                  <a:srgbClr val="1A1A1A"/>
                </a:solidFill>
                <a:latin typeface="Source Sans Pro" panose="020B0503030403020204" pitchFamily="34" charset="0"/>
              </a:rPr>
              <a:t>1. Stifter J. </a:t>
            </a:r>
            <a:r>
              <a:rPr lang="en-US" sz="1200" dirty="0">
                <a:solidFill>
                  <a:srgbClr val="1A1A1A"/>
                </a:solidFill>
                <a:latin typeface="Source Sans Pro" panose="020B0503030403020204" pitchFamily="34" charset="0"/>
              </a:rPr>
              <a:t>A Study Of Pont's, Howes', Rees', Neff's And Bolton's Analyses On Class I Adult Dentitions</a:t>
            </a:r>
            <a:r>
              <a:rPr lang="en-IN" altLang="en-US" sz="1200" b="1" dirty="0">
                <a:solidFill>
                  <a:srgbClr val="1A1A1A"/>
                </a:solidFill>
                <a:latin typeface="Source Sans Pro" panose="020B0503030403020204" pitchFamily="34" charset="0"/>
              </a:rPr>
              <a:t>. </a:t>
            </a:r>
            <a:r>
              <a:rPr lang="en-US" sz="1200" i="1" dirty="0">
                <a:solidFill>
                  <a:srgbClr val="1A1A1A"/>
                </a:solidFill>
                <a:latin typeface="Source Sans Pro" panose="020B0503030403020204" pitchFamily="34" charset="0"/>
              </a:rPr>
              <a:t>Angle </a:t>
            </a:r>
            <a:r>
              <a:rPr lang="en-US" sz="1200" i="1" dirty="0" err="1">
                <a:solidFill>
                  <a:srgbClr val="1A1A1A"/>
                </a:solidFill>
                <a:latin typeface="Source Sans Pro" panose="020B0503030403020204" pitchFamily="34" charset="0"/>
              </a:rPr>
              <a:t>Orthod</a:t>
            </a:r>
            <a:r>
              <a:rPr lang="en-US" sz="1200" dirty="0">
                <a:solidFill>
                  <a:srgbClr val="1A1A1A"/>
                </a:solidFill>
                <a:latin typeface="Source Sans Pro" panose="020B0503030403020204" pitchFamily="34" charset="0"/>
              </a:rPr>
              <a:t> (1958) 28 (4): 215–225.</a:t>
            </a:r>
          </a:p>
          <a:p>
            <a:pPr fontAlgn="base"/>
            <a:r>
              <a:rPr lang="en-US" sz="1200" b="1" dirty="0">
                <a:solidFill>
                  <a:srgbClr val="0952AB"/>
                </a:solidFill>
                <a:latin typeface="Source Sans Pro" panose="020B0503030403020204" pitchFamily="34" charset="0"/>
                <a:hlinkClick r:id="rId2"/>
              </a:rPr>
              <a:t>https://doi.org/10.1043/0003-3219(1958)028&lt;0215:ASOPHR&gt;2.0.CO;2</a:t>
            </a:r>
            <a:r>
              <a:rPr lang="en-IN" altLang="en-US" sz="1200" b="1" dirty="0">
                <a:solidFill>
                  <a:srgbClr val="0952AB"/>
                </a:solidFill>
                <a:latin typeface="Source Sans Pro" panose="020B0503030403020204" pitchFamily="34" charset="0"/>
                <a:hlinkClick r:id="rId2"/>
              </a:rPr>
              <a:t>  </a:t>
            </a:r>
            <a:endParaRPr lang="en-US" sz="1200" b="1" i="0" dirty="0">
              <a:solidFill>
                <a:srgbClr val="1A1A1A"/>
              </a:solidFill>
              <a:effectLst/>
              <a:latin typeface="Source Sans Pro" panose="020B0503030403020204" pitchFamily="34" charset="0"/>
            </a:endParaRPr>
          </a:p>
          <a:p>
            <a:pPr fontAlgn="base"/>
            <a:r>
              <a:rPr lang="en-IN" altLang="en-US" sz="1200" i="0" dirty="0">
                <a:solidFill>
                  <a:srgbClr val="1A1A1A"/>
                </a:solidFill>
                <a:effectLst/>
                <a:latin typeface="Source Sans Pro" panose="020B0503030403020204" pitchFamily="34" charset="0"/>
              </a:rPr>
              <a:t>2. </a:t>
            </a:r>
            <a:r>
              <a:rPr lang="en-IN" sz="1200" dirty="0">
                <a:sym typeface="+mn-ea"/>
              </a:rPr>
              <a:t>Adhikari D, Shrestha RM, Chand D, Acharya A. Comparison of Palatal Morphology in Angle’s Class I and Class II Division 1 Malocclusions .  </a:t>
            </a:r>
            <a:r>
              <a:rPr lang="en-IN" sz="1200" dirty="0" err="1">
                <a:sym typeface="+mn-ea"/>
              </a:rPr>
              <a:t>J Nepal Dent Association</a:t>
            </a:r>
            <a:r>
              <a:rPr lang="en-IN" sz="1200" dirty="0">
                <a:sym typeface="+mn-ea"/>
              </a:rPr>
              <a:t>  2020; Vol. 20 No. 1 (30): 28-31. </a:t>
            </a:r>
          </a:p>
          <a:p>
            <a:pPr fontAlgn="base"/>
            <a:r>
              <a:rPr lang="en-IN" sz="1200" dirty="0">
                <a:sym typeface="+mn-ea"/>
              </a:rPr>
              <a:t>3. </a:t>
            </a:r>
            <a:r>
              <a:rPr lang="en-US" sz="1200" dirty="0" err="1">
                <a:sym typeface="+mn-ea"/>
              </a:rPr>
              <a:t>Louly</a:t>
            </a:r>
            <a:r>
              <a:rPr lang="en-US" sz="1200" dirty="0">
                <a:sym typeface="+mn-ea"/>
              </a:rPr>
              <a:t> F, </a:t>
            </a:r>
            <a:r>
              <a:rPr lang="en-US" sz="1200" dirty="0" err="1">
                <a:sym typeface="+mn-ea"/>
              </a:rPr>
              <a:t>Nouer</a:t>
            </a:r>
            <a:r>
              <a:rPr lang="en-US" sz="1200" dirty="0">
                <a:sym typeface="+mn-ea"/>
              </a:rPr>
              <a:t> PR, Janson G, </a:t>
            </a:r>
            <a:r>
              <a:rPr lang="en-US" sz="1200" dirty="0" err="1">
                <a:sym typeface="+mn-ea"/>
              </a:rPr>
              <a:t>Pinzan</a:t>
            </a:r>
            <a:r>
              <a:rPr lang="en-US" sz="1200" dirty="0">
                <a:sym typeface="+mn-ea"/>
              </a:rPr>
              <a:t> A. Dental arch dimensions in the mixed dentition: a study of Brazilian children from 9 to 12 years of age. J Appl Oral Sci. 2011 Apr;19(2):169-174. </a:t>
            </a:r>
          </a:p>
          <a:p>
            <a:pPr fontAlgn="base"/>
            <a:r>
              <a:rPr lang="en-US" sz="1200" dirty="0">
                <a:sym typeface="+mn-ea"/>
              </a:rPr>
              <a:t>    </a:t>
            </a:r>
            <a:r>
              <a:rPr lang="en-US" sz="1200" dirty="0" err="1">
                <a:sym typeface="+mn-ea"/>
              </a:rPr>
              <a:t>doi</a:t>
            </a:r>
            <a:r>
              <a:rPr lang="en-US" sz="1200" dirty="0">
                <a:sym typeface="+mn-ea"/>
              </a:rPr>
              <a:t>: 10.1590/s1678-77572011000200014. PMID: 21552719; PMCID: PMC4243756. </a:t>
            </a:r>
          </a:p>
          <a:p>
            <a:pPr fontAlgn="base"/>
            <a:r>
              <a:rPr lang="en-IN" altLang="en-US" sz="1200" dirty="0">
                <a:sym typeface="+mn-ea"/>
              </a:rPr>
              <a:t>4.</a:t>
            </a:r>
            <a:r>
              <a:rPr lang="en-IN" sz="1200" dirty="0">
                <a:sym typeface="+mn-ea"/>
              </a:rPr>
              <a:t> Dale JG, Hali C Dale HC. Interceptive Guidance of Occlusion with Emphasis on Diagnosis, chapter 13 in Orthodontics: Current Principles and Technique.  Fifth edition; Editor </a:t>
            </a:r>
            <a:r>
              <a:rPr lang="en-IN" sz="1200" dirty="0" err="1">
                <a:sym typeface="+mn-ea"/>
              </a:rPr>
              <a:t>Xubair</a:t>
            </a:r>
            <a:r>
              <a:rPr lang="en-IN" sz="1200" dirty="0">
                <a:sym typeface="+mn-ea"/>
              </a:rPr>
              <a:t> Ahmed  </a:t>
            </a:r>
          </a:p>
          <a:p>
            <a:pPr marL="228600" indent="-228600" fontAlgn="base">
              <a:buAutoNum type="arabicPeriod" startAt="5"/>
            </a:pPr>
            <a:r>
              <a:rPr lang="en-IN" sz="1200" dirty="0">
                <a:sym typeface="+mn-ea"/>
              </a:rPr>
              <a:t>Kareem, F.A.; Rauf, A.M.; Rasheed, T.A.; Hussain, F.A. Correlation of Three Dimensions of Palate with Maxillary Arch Form and Perimeter as Predictive Measures for Orthodontic and Orthognathic Surgery. Children 2021, 8, 514. https:// doi.org/10.3390/children8060514</a:t>
            </a:r>
          </a:p>
          <a:p>
            <a:pPr marL="228600" indent="-228600">
              <a:buAutoNum type="arabicPeriod" startAt="6"/>
            </a:pPr>
            <a:r>
              <a:rPr lang="en-IN" sz="1200" dirty="0">
                <a:hlinkClick r:id="rId3">
                  <a:extLst>
                    <a:ext uri="{A12FA001-AC4F-418D-AE19-62706E023703}">
                      <ahyp:hlinkClr xmlns:ahyp="http://schemas.microsoft.com/office/drawing/2018/hyperlinkcolor" val="tx"/>
                    </a:ext>
                  </a:extLst>
                </a:hlinkClick>
              </a:rPr>
              <a:t>Nainan</a:t>
            </a:r>
            <a:r>
              <a:rPr lang="en-IN" sz="1200" dirty="0"/>
              <a:t> O, </a:t>
            </a:r>
            <a:r>
              <a:rPr lang="en-IN" sz="1200" dirty="0" err="1"/>
              <a:t>Jayan</a:t>
            </a:r>
            <a:r>
              <a:rPr lang="en-IN" sz="1200" dirty="0"/>
              <a:t> B, Ghosh S, Mitra R. </a:t>
            </a:r>
            <a:r>
              <a:rPr lang="en-US" sz="1200" dirty="0"/>
              <a:t>Dental Arch Morphology as a Predictor of Sleep Disordered Breathing. </a:t>
            </a:r>
            <a:r>
              <a:rPr lang="en-US" sz="1200" u="sng" dirty="0">
                <a:hlinkClick r:id="rId4"/>
              </a:rPr>
              <a:t>Sleep and Hypnosis</a:t>
            </a:r>
            <a:r>
              <a:rPr lang="en-US" sz="1200" u="sng" dirty="0"/>
              <a:t>. 2016;</a:t>
            </a:r>
            <a:r>
              <a:rPr lang="en-US" sz="1200" dirty="0"/>
              <a:t> 19(2): </a:t>
            </a:r>
          </a:p>
          <a:p>
            <a:r>
              <a:rPr lang="en-US" sz="1200" dirty="0"/>
              <a:t>              DOI:</a:t>
            </a:r>
            <a:r>
              <a:rPr lang="en-US" sz="1200" u="sng" dirty="0">
                <a:hlinkClick r:id="rId5"/>
              </a:rPr>
              <a:t>10.5350/Sleep.Hypn.2016.18.0117</a:t>
            </a:r>
            <a:endParaRPr lang="en-US" sz="1200" u="sng" dirty="0"/>
          </a:p>
          <a:p>
            <a:pPr marL="228600" indent="-228600">
              <a:buAutoNum type="arabicPeriod" startAt="7"/>
            </a:pPr>
            <a:r>
              <a:rPr lang="en-US" sz="1200" dirty="0"/>
              <a:t>Jyoti D, </a:t>
            </a:r>
            <a:r>
              <a:rPr lang="en-US" sz="1200" dirty="0" err="1"/>
              <a:t>Mukharjee</a:t>
            </a:r>
            <a:r>
              <a:rPr lang="en-US" sz="1200" dirty="0"/>
              <a:t> C (guide). Comparative evaluation and applicability of four different regression equation- based mixed dentition analysis in Patna, Bihar population [Unpublished Master’s thesis 2021]. Magadh University, Bodh Gaya (Bihar, India).</a:t>
            </a:r>
          </a:p>
          <a:p>
            <a:pPr marL="228600" indent="-228600">
              <a:buAutoNum type="arabicPeriod" startAt="7"/>
            </a:pPr>
            <a:r>
              <a:rPr lang="en-US" sz="1200" dirty="0"/>
              <a:t>Ahluwalia P, </a:t>
            </a:r>
            <a:r>
              <a:rPr lang="en-US" sz="1200" dirty="0" err="1"/>
              <a:t>Jodhka</a:t>
            </a:r>
            <a:r>
              <a:rPr lang="en-US" sz="1200" dirty="0"/>
              <a:t> S, Thomas AB. Prediction of </a:t>
            </a:r>
            <a:r>
              <a:rPr lang="en-US" sz="1200" dirty="0" err="1"/>
              <a:t>Mesio</a:t>
            </a:r>
            <a:r>
              <a:rPr lang="en-US" sz="1200" dirty="0"/>
              <a:t>-distal width of Canines and Premolars in a sample of North Indian population. Indian J  Dent Advancements 2011; 3(3): 568-571.</a:t>
            </a:r>
          </a:p>
          <a:p>
            <a:pPr marL="228600" indent="-228600">
              <a:buAutoNum type="arabicPeriod" startAt="7"/>
            </a:pPr>
            <a:r>
              <a:rPr lang="en-US" sz="1200" dirty="0"/>
              <a:t>Agrawal N, </a:t>
            </a:r>
            <a:r>
              <a:rPr lang="en-US" sz="1200" dirty="0" err="1"/>
              <a:t>Shashikiran</a:t>
            </a:r>
            <a:r>
              <a:rPr lang="en-US" sz="1200" dirty="0"/>
              <a:t> ND, Singla S, Kulkarni VK, Ravi KS. Moyer’s mixed dentition predictable values correlation among </a:t>
            </a:r>
            <a:r>
              <a:rPr lang="en-US" sz="1200" dirty="0" err="1"/>
              <a:t>hindu</a:t>
            </a:r>
            <a:r>
              <a:rPr lang="en-US" sz="1200" dirty="0"/>
              <a:t> children in Bhopal city. Annals and Essences of Dentistry 2013; 5(3): 6-10.</a:t>
            </a:r>
          </a:p>
          <a:p>
            <a:pPr marL="228600" indent="-228600" fontAlgn="base">
              <a:buAutoNum type="arabicPeriod" startAt="5"/>
            </a:pPr>
            <a:endParaRPr lang="en-IN" sz="1200" dirty="0"/>
          </a:p>
          <a:p>
            <a:pPr fontAlgn="base"/>
            <a:endParaRPr lang="en-IN" sz="1200" dirty="0"/>
          </a:p>
          <a:p>
            <a:pPr fontAlgn="base"/>
            <a:endParaRPr lang="en-US" sz="1200" dirty="0"/>
          </a:p>
          <a:p>
            <a:pPr fontAlgn="base"/>
            <a:endParaRPr lang="en-US" sz="1200" dirty="0"/>
          </a:p>
          <a:p>
            <a:pPr fontAlgn="base"/>
            <a:endParaRPr lang="en-IN" sz="1200" dirty="0"/>
          </a:p>
          <a:p>
            <a:pPr fontAlgn="base"/>
            <a:endParaRPr lang="en-IN" altLang="en-US" sz="1200" b="1" i="0" dirty="0">
              <a:solidFill>
                <a:srgbClr val="1A1A1A"/>
              </a:solidFill>
              <a:effectLst/>
              <a:latin typeface="Source Sans Pro" panose="020B0503030403020204" pitchFamily="34"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69506" y="1098816"/>
            <a:ext cx="7972148" cy="2462213"/>
          </a:xfrm>
          <a:prstGeom prst="rect">
            <a:avLst/>
          </a:prstGeom>
        </p:spPr>
        <p:txBody>
          <a:bodyPr wrap="square">
            <a:spAutoFit/>
          </a:bodyPr>
          <a:lstStyle/>
          <a:p>
            <a:r>
              <a:rPr lang="en-US" dirty="0"/>
              <a:t> </a:t>
            </a:r>
            <a:r>
              <a:rPr lang="en-US" sz="2800" u="sng" dirty="0"/>
              <a:t>INSTRUCTIONS</a:t>
            </a:r>
            <a:endParaRPr lang="en-US" u="sng" dirty="0"/>
          </a:p>
          <a:p>
            <a:endParaRPr lang="en-US" dirty="0"/>
          </a:p>
          <a:p>
            <a:endParaRPr lang="en-US" dirty="0"/>
          </a:p>
          <a:p>
            <a:pPr marL="285750" indent="-285750">
              <a:buFont typeface="Arial" panose="020B0604020202020204" pitchFamily="34" charset="0"/>
              <a:buChar char="•"/>
            </a:pPr>
            <a:r>
              <a:rPr lang="en-US" dirty="0"/>
              <a:t>Fill in the values in millimeters only. </a:t>
            </a:r>
          </a:p>
          <a:p>
            <a:pPr marL="285750" indent="-285750">
              <a:buFont typeface="Arial" panose="020B0604020202020204" pitchFamily="34" charset="0"/>
              <a:buChar char="•"/>
            </a:pPr>
            <a:r>
              <a:rPr lang="en-US" dirty="0" err="1"/>
              <a:t>Huckaba’s</a:t>
            </a:r>
            <a:r>
              <a:rPr lang="en-US" dirty="0"/>
              <a:t> analysis needs apparent width of teeth from IOPA X rays. </a:t>
            </a:r>
          </a:p>
          <a:p>
            <a:pPr marL="285750" indent="-285750">
              <a:buFont typeface="Arial" panose="020B0604020202020204" pitchFamily="34" charset="0"/>
              <a:buChar char="•"/>
            </a:pPr>
            <a:r>
              <a:rPr lang="en-US" dirty="0"/>
              <a:t>Cephalometric mixed dentition analyses and Bolton anterior ratio use width of the unerupted teeth according to </a:t>
            </a:r>
            <a:r>
              <a:rPr lang="en-US" dirty="0" err="1"/>
              <a:t>Huckaba’s</a:t>
            </a:r>
            <a:r>
              <a:rPr lang="en-US" dirty="0"/>
              <a:t> method.</a:t>
            </a:r>
          </a:p>
          <a:p>
            <a:pPr marL="285750" indent="-285750">
              <a:buFont typeface="Arial" panose="020B0604020202020204" pitchFamily="34" charset="0"/>
              <a:buChar char="•"/>
            </a:pPr>
            <a:r>
              <a:rPr lang="en-US" dirty="0"/>
              <a:t>Vernier caliper is preferable for measurements on cast or radiographs.</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120500" y="1949959"/>
            <a:ext cx="4793941" cy="369332"/>
          </a:xfrm>
          <a:prstGeom prst="rect">
            <a:avLst/>
          </a:prstGeom>
          <a:solidFill>
            <a:schemeClr val="bg2">
              <a:lumMod val="90000"/>
            </a:schemeClr>
          </a:solidFill>
        </p:spPr>
        <p:txBody>
          <a:bodyPr wrap="square" rtlCol="0">
            <a:spAutoFit/>
          </a:bodyPr>
          <a:lstStyle/>
          <a:p>
            <a:r>
              <a:rPr lang="en-IN" dirty="0"/>
              <a:t>ENTER THE ASKED VALUES IN MILLIMETERS ONLY</a:t>
            </a:r>
          </a:p>
        </p:txBody>
      </p:sp>
      <p:sp>
        <p:nvSpPr>
          <p:cNvPr id="3" name="TextBox 2"/>
          <p:cNvSpPr txBox="1"/>
          <p:nvPr/>
        </p:nvSpPr>
        <p:spPr>
          <a:xfrm>
            <a:off x="2166152" y="2728235"/>
            <a:ext cx="7350710" cy="1198880"/>
          </a:xfrm>
          <a:prstGeom prst="rect">
            <a:avLst/>
          </a:prstGeom>
          <a:solidFill>
            <a:schemeClr val="bg2">
              <a:lumMod val="90000"/>
            </a:schemeClr>
          </a:solidFill>
        </p:spPr>
        <p:txBody>
          <a:bodyPr wrap="square" rtlCol="0">
            <a:spAutoFit/>
          </a:bodyPr>
          <a:lstStyle/>
          <a:p>
            <a:r>
              <a:rPr lang="en-IN" dirty="0"/>
              <a:t>YOU CAN SKIP APPARENT VALUES, IF YOU DO NOT WANT </a:t>
            </a:r>
          </a:p>
          <a:p>
            <a:r>
              <a:rPr lang="en-IN" dirty="0"/>
              <a:t>               -HUCKABA ANALYSIS</a:t>
            </a:r>
          </a:p>
          <a:p>
            <a:r>
              <a:rPr lang="en-IN" dirty="0"/>
              <a:t>               -TOTAL SPACE ANALYSIS ( CEPHALOMETRIC)</a:t>
            </a:r>
          </a:p>
          <a:p>
            <a:r>
              <a:rPr lang="en-IN" dirty="0"/>
              <a:t>                - BOLTON ANTERIOR RATIO</a:t>
            </a:r>
          </a:p>
        </p:txBody>
      </p:sp>
      <p:sp>
        <p:nvSpPr>
          <p:cNvPr id="5" name="TextBox 4"/>
          <p:cNvSpPr txBox="1"/>
          <p:nvPr/>
        </p:nvSpPr>
        <p:spPr>
          <a:xfrm>
            <a:off x="2867487" y="1028161"/>
            <a:ext cx="5299969" cy="369332"/>
          </a:xfrm>
          <a:prstGeom prst="rect">
            <a:avLst/>
          </a:prstGeom>
          <a:solidFill>
            <a:schemeClr val="tx1">
              <a:lumMod val="65000"/>
              <a:lumOff val="35000"/>
            </a:schemeClr>
          </a:solidFill>
        </p:spPr>
        <p:txBody>
          <a:bodyPr wrap="square" rtlCol="0">
            <a:spAutoFit/>
          </a:bodyPr>
          <a:lstStyle/>
          <a:p>
            <a:r>
              <a:rPr lang="en-IN" dirty="0"/>
              <a:t>              </a:t>
            </a:r>
            <a:r>
              <a:rPr lang="en-IN" dirty="0">
                <a:solidFill>
                  <a:schemeClr val="bg1"/>
                </a:solidFill>
              </a:rPr>
              <a:t>MEASUREMENTS FOR SPACE REQUIRED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872697" y="1103285"/>
            <a:ext cx="8523054" cy="4884241"/>
            <a:chOff x="1464324" y="268784"/>
            <a:chExt cx="8723300" cy="4884241"/>
          </a:xfrm>
        </p:grpSpPr>
        <p:grpSp>
          <p:nvGrpSpPr>
            <p:cNvPr id="1045" name="Group 1044"/>
            <p:cNvGrpSpPr/>
            <p:nvPr/>
          </p:nvGrpSpPr>
          <p:grpSpPr>
            <a:xfrm>
              <a:off x="2611120" y="1680210"/>
              <a:ext cx="4719320" cy="3472815"/>
              <a:chOff x="999172" y="564240"/>
              <a:chExt cx="4719636" cy="3473086"/>
            </a:xfrm>
          </p:grpSpPr>
          <p:sp>
            <p:nvSpPr>
              <p:cNvPr id="1034" name="Chord 1033"/>
              <p:cNvSpPr/>
              <p:nvPr/>
            </p:nvSpPr>
            <p:spPr>
              <a:xfrm rot="5400000">
                <a:off x="1801070" y="204300"/>
                <a:ext cx="3077773" cy="4276294"/>
              </a:xfrm>
              <a:custGeom>
                <a:avLst/>
                <a:gdLst>
                  <a:gd name="connsiteX0" fmla="*/ 3227550 w 5848616"/>
                  <a:gd name="connsiteY0" fmla="*/ 4331329 h 4343036"/>
                  <a:gd name="connsiteX1" fmla="*/ 712133 w 5848616"/>
                  <a:gd name="connsiteY1" fmla="*/ 3591732 h 4343036"/>
                  <a:gd name="connsiteX2" fmla="*/ 708174 w 5848616"/>
                  <a:gd name="connsiteY2" fmla="*/ 754712 h 4343036"/>
                  <a:gd name="connsiteX3" fmla="*/ 3223403 w 5848616"/>
                  <a:gd name="connsiteY3" fmla="*/ 11388 h 4343036"/>
                  <a:gd name="connsiteX4" fmla="*/ 3227550 w 5848616"/>
                  <a:gd name="connsiteY4" fmla="*/ 4331329 h 4343036"/>
                  <a:gd name="connsiteX0-1" fmla="*/ 3227550 w 3227550"/>
                  <a:gd name="connsiteY0-2" fmla="*/ 4331347 h 4343072"/>
                  <a:gd name="connsiteX1-3" fmla="*/ 712133 w 3227550"/>
                  <a:gd name="connsiteY1-4" fmla="*/ 3591750 h 4343072"/>
                  <a:gd name="connsiteX2-5" fmla="*/ 708174 w 3227550"/>
                  <a:gd name="connsiteY2-6" fmla="*/ 754730 h 4343072"/>
                  <a:gd name="connsiteX3-7" fmla="*/ 3223403 w 3227550"/>
                  <a:gd name="connsiteY3-8" fmla="*/ 11406 h 4343072"/>
                  <a:gd name="connsiteX4-9" fmla="*/ 3227550 w 3227550"/>
                  <a:gd name="connsiteY4-10" fmla="*/ 4331347 h 4343072"/>
                  <a:gd name="connsiteX0-11" fmla="*/ 3227550 w 3227550"/>
                  <a:gd name="connsiteY0-12" fmla="*/ 4331347 h 4343072"/>
                  <a:gd name="connsiteX1-13" fmla="*/ 712133 w 3227550"/>
                  <a:gd name="connsiteY1-14" fmla="*/ 3591750 h 4343072"/>
                  <a:gd name="connsiteX2-15" fmla="*/ 708174 w 3227550"/>
                  <a:gd name="connsiteY2-16" fmla="*/ 754730 h 4343072"/>
                  <a:gd name="connsiteX3-17" fmla="*/ 3223403 w 3227550"/>
                  <a:gd name="connsiteY3-18" fmla="*/ 11406 h 4343072"/>
                  <a:gd name="connsiteX4-19" fmla="*/ 3227550 w 3227550"/>
                  <a:gd name="connsiteY4-20" fmla="*/ 4331347 h 4343072"/>
                  <a:gd name="connsiteX0-21" fmla="*/ 3227550 w 3227550"/>
                  <a:gd name="connsiteY0-22" fmla="*/ 4331347 h 4343072"/>
                  <a:gd name="connsiteX1-23" fmla="*/ 712133 w 3227550"/>
                  <a:gd name="connsiteY1-24" fmla="*/ 3591750 h 4343072"/>
                  <a:gd name="connsiteX2-25" fmla="*/ 708174 w 3227550"/>
                  <a:gd name="connsiteY2-26" fmla="*/ 754730 h 4343072"/>
                  <a:gd name="connsiteX3-27" fmla="*/ 3223403 w 3227550"/>
                  <a:gd name="connsiteY3-28" fmla="*/ 11406 h 4343072"/>
                  <a:gd name="connsiteX4-29" fmla="*/ 3227550 w 3227550"/>
                  <a:gd name="connsiteY4-30" fmla="*/ 4331347 h 4343072"/>
                  <a:gd name="connsiteX0-31" fmla="*/ 3227550 w 3227550"/>
                  <a:gd name="connsiteY0-32" fmla="*/ 4304558 h 4316283"/>
                  <a:gd name="connsiteX1-33" fmla="*/ 712133 w 3227550"/>
                  <a:gd name="connsiteY1-34" fmla="*/ 3564961 h 4316283"/>
                  <a:gd name="connsiteX2-35" fmla="*/ 708174 w 3227550"/>
                  <a:gd name="connsiteY2-36" fmla="*/ 727941 h 4316283"/>
                  <a:gd name="connsiteX3-37" fmla="*/ 3084857 w 3227550"/>
                  <a:gd name="connsiteY3-38" fmla="*/ 12326 h 4316283"/>
                  <a:gd name="connsiteX4-39" fmla="*/ 3227550 w 3227550"/>
                  <a:gd name="connsiteY4-40" fmla="*/ 4304558 h 4316283"/>
                  <a:gd name="connsiteX0-41" fmla="*/ 2989625 w 2989625"/>
                  <a:gd name="connsiteY0-42" fmla="*/ 4175249 h 4195577"/>
                  <a:gd name="connsiteX1-43" fmla="*/ 529623 w 2989625"/>
                  <a:gd name="connsiteY1-44" fmla="*/ 3564961 h 4195577"/>
                  <a:gd name="connsiteX2-45" fmla="*/ 525664 w 2989625"/>
                  <a:gd name="connsiteY2-46" fmla="*/ 727941 h 4195577"/>
                  <a:gd name="connsiteX3-47" fmla="*/ 2902347 w 2989625"/>
                  <a:gd name="connsiteY3-48" fmla="*/ 12326 h 4195577"/>
                  <a:gd name="connsiteX4-49" fmla="*/ 2989625 w 2989625"/>
                  <a:gd name="connsiteY4-50" fmla="*/ 4175249 h 4195577"/>
                  <a:gd name="connsiteX0-51" fmla="*/ 3009012 w 3009012"/>
                  <a:gd name="connsiteY0-52" fmla="*/ 4267613 h 4282863"/>
                  <a:gd name="connsiteX1-53" fmla="*/ 530538 w 3009012"/>
                  <a:gd name="connsiteY1-54" fmla="*/ 3564961 h 4282863"/>
                  <a:gd name="connsiteX2-55" fmla="*/ 526579 w 3009012"/>
                  <a:gd name="connsiteY2-56" fmla="*/ 727941 h 4282863"/>
                  <a:gd name="connsiteX3-57" fmla="*/ 2903262 w 3009012"/>
                  <a:gd name="connsiteY3-58" fmla="*/ 12326 h 4282863"/>
                  <a:gd name="connsiteX4-59" fmla="*/ 3009012 w 3009012"/>
                  <a:gd name="connsiteY4-60" fmla="*/ 4267613 h 4282863"/>
                  <a:gd name="connsiteX0-61" fmla="*/ 3009012 w 3009012"/>
                  <a:gd name="connsiteY0-62" fmla="*/ 4267613 h 4282863"/>
                  <a:gd name="connsiteX1-63" fmla="*/ 530538 w 3009012"/>
                  <a:gd name="connsiteY1-64" fmla="*/ 3564961 h 4282863"/>
                  <a:gd name="connsiteX2-65" fmla="*/ 526579 w 3009012"/>
                  <a:gd name="connsiteY2-66" fmla="*/ 727941 h 4282863"/>
                  <a:gd name="connsiteX3-67" fmla="*/ 2903262 w 3009012"/>
                  <a:gd name="connsiteY3-68" fmla="*/ 12326 h 4282863"/>
                  <a:gd name="connsiteX4-69" fmla="*/ 3009012 w 3009012"/>
                  <a:gd name="connsiteY4-70" fmla="*/ 4267613 h 4282863"/>
                  <a:gd name="connsiteX0-71" fmla="*/ 3077772 w 3077772"/>
                  <a:gd name="connsiteY0-72" fmla="*/ 4267613 h 4276293"/>
                  <a:gd name="connsiteX1-73" fmla="*/ 599298 w 3077772"/>
                  <a:gd name="connsiteY1-74" fmla="*/ 3564961 h 4276293"/>
                  <a:gd name="connsiteX2-75" fmla="*/ 2 w 3077772"/>
                  <a:gd name="connsiteY2-76" fmla="*/ 2060646 h 4276293"/>
                  <a:gd name="connsiteX3-77" fmla="*/ 595339 w 3077772"/>
                  <a:gd name="connsiteY3-78" fmla="*/ 727941 h 4276293"/>
                  <a:gd name="connsiteX4-79" fmla="*/ 2972022 w 3077772"/>
                  <a:gd name="connsiteY4-80" fmla="*/ 12326 h 4276293"/>
                  <a:gd name="connsiteX5" fmla="*/ 3077772 w 3077772"/>
                  <a:gd name="connsiteY5" fmla="*/ 4267613 h 427629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 y="connsiteY5"/>
                  </a:cxn>
                </a:cxnLst>
                <a:rect l="l" t="t" r="r" b="b"/>
                <a:pathLst>
                  <a:path w="3077772" h="4276293">
                    <a:moveTo>
                      <a:pt x="3077772" y="4267613"/>
                    </a:moveTo>
                    <a:cubicBezTo>
                      <a:pt x="2126902" y="4341229"/>
                      <a:pt x="1112260" y="3932789"/>
                      <a:pt x="599298" y="3564961"/>
                    </a:cubicBezTo>
                    <a:cubicBezTo>
                      <a:pt x="86336" y="3197133"/>
                      <a:pt x="662" y="2533483"/>
                      <a:pt x="2" y="2060646"/>
                    </a:cubicBezTo>
                    <a:cubicBezTo>
                      <a:pt x="-658" y="1587809"/>
                      <a:pt x="113857" y="1083182"/>
                      <a:pt x="595339" y="727941"/>
                    </a:cubicBezTo>
                    <a:cubicBezTo>
                      <a:pt x="1219533" y="189565"/>
                      <a:pt x="2020347" y="-60335"/>
                      <a:pt x="2972022" y="12326"/>
                    </a:cubicBezTo>
                    <a:cubicBezTo>
                      <a:pt x="2973404" y="1452306"/>
                      <a:pt x="1644757" y="887998"/>
                      <a:pt x="3077772" y="4267613"/>
                    </a:cubicBez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43" name="Group 1042"/>
              <p:cNvGrpSpPr/>
              <p:nvPr/>
            </p:nvGrpSpPr>
            <p:grpSpPr>
              <a:xfrm>
                <a:off x="999172" y="2756641"/>
                <a:ext cx="4719636" cy="1280685"/>
                <a:chOff x="999171" y="2756641"/>
                <a:chExt cx="4719635" cy="1280685"/>
              </a:xfrm>
            </p:grpSpPr>
            <p:grpSp>
              <p:nvGrpSpPr>
                <p:cNvPr id="1040" name="Group 1039"/>
                <p:cNvGrpSpPr/>
                <p:nvPr/>
              </p:nvGrpSpPr>
              <p:grpSpPr>
                <a:xfrm>
                  <a:off x="4468788" y="2757280"/>
                  <a:ext cx="1250018" cy="1280046"/>
                  <a:chOff x="4468788" y="2757280"/>
                  <a:chExt cx="1250018" cy="1280046"/>
                </a:xfrm>
              </p:grpSpPr>
              <p:sp>
                <p:nvSpPr>
                  <p:cNvPr id="29" name="Rectangle: Rounded Corners 3"/>
                  <p:cNvSpPr/>
                  <p:nvPr/>
                </p:nvSpPr>
                <p:spPr>
                  <a:xfrm rot="21419597" flipH="1" flipV="1">
                    <a:off x="4704722" y="2868513"/>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52" name="Group 51"/>
                  <p:cNvGrpSpPr/>
                  <p:nvPr/>
                </p:nvGrpSpPr>
                <p:grpSpPr>
                  <a:xfrm>
                    <a:off x="4468788" y="2757280"/>
                    <a:ext cx="1250018" cy="1280046"/>
                    <a:chOff x="4478027" y="2757280"/>
                    <a:chExt cx="1250018" cy="1280046"/>
                  </a:xfrm>
                  <a:effectLst/>
                </p:grpSpPr>
                <p:sp>
                  <p:nvSpPr>
                    <p:cNvPr id="45" name="Freeform: Shape 44"/>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Freeform: Shape 47"/>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Freeform: Shape 48"/>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Arc 49"/>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51" name="Arc 50"/>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nvGrpSpPr>
                <p:cNvPr id="1042" name="Group 1041"/>
                <p:cNvGrpSpPr/>
                <p:nvPr/>
              </p:nvGrpSpPr>
              <p:grpSpPr>
                <a:xfrm>
                  <a:off x="999171" y="2756641"/>
                  <a:ext cx="1250018" cy="1280046"/>
                  <a:chOff x="999171" y="2756641"/>
                  <a:chExt cx="1250018" cy="1280046"/>
                </a:xfrm>
              </p:grpSpPr>
              <p:sp>
                <p:nvSpPr>
                  <p:cNvPr id="101" name="Rectangle: Rounded Corners 3"/>
                  <p:cNvSpPr/>
                  <p:nvPr/>
                </p:nvSpPr>
                <p:spPr>
                  <a:xfrm rot="180403" flipV="1">
                    <a:off x="1295254" y="2867874"/>
                    <a:ext cx="718001" cy="744320"/>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 name="connsiteX0-91" fmla="*/ 0 w 843378"/>
                      <a:gd name="connsiteY0-92" fmla="*/ 390389 h 1056216"/>
                      <a:gd name="connsiteX1-93" fmla="*/ 284403 w 843378"/>
                      <a:gd name="connsiteY1-94" fmla="*/ -1 h 1056216"/>
                      <a:gd name="connsiteX2-95" fmla="*/ 532661 w 843378"/>
                      <a:gd name="connsiteY2-96" fmla="*/ 53039 h 1056216"/>
                      <a:gd name="connsiteX3-97" fmla="*/ 807867 w 843378"/>
                      <a:gd name="connsiteY3-98" fmla="*/ 390389 h 1056216"/>
                      <a:gd name="connsiteX4-99" fmla="*/ 843378 w 843378"/>
                      <a:gd name="connsiteY4-100" fmla="*/ 718866 h 1056216"/>
                      <a:gd name="connsiteX5-101" fmla="*/ 532661 w 843378"/>
                      <a:gd name="connsiteY5-102" fmla="*/ 1056216 h 1056216"/>
                      <a:gd name="connsiteX6-103" fmla="*/ 328472 w 843378"/>
                      <a:gd name="connsiteY6-104" fmla="*/ 1056216 h 1056216"/>
                      <a:gd name="connsiteX7-105" fmla="*/ 17755 w 843378"/>
                      <a:gd name="connsiteY7-106" fmla="*/ 718866 h 1056216"/>
                      <a:gd name="connsiteX8-107" fmla="*/ 0 w 843378"/>
                      <a:gd name="connsiteY8-108" fmla="*/ 390389 h 1056216"/>
                      <a:gd name="connsiteX0-109" fmla="*/ 0 w 843378"/>
                      <a:gd name="connsiteY0-110" fmla="*/ 390390 h 1056217"/>
                      <a:gd name="connsiteX1-111" fmla="*/ 284403 w 843378"/>
                      <a:gd name="connsiteY1-112" fmla="*/ 0 h 1056217"/>
                      <a:gd name="connsiteX2-113" fmla="*/ 532661 w 843378"/>
                      <a:gd name="connsiteY2-114" fmla="*/ 53040 h 1056217"/>
                      <a:gd name="connsiteX3-115" fmla="*/ 807867 w 843378"/>
                      <a:gd name="connsiteY3-116" fmla="*/ 390390 h 1056217"/>
                      <a:gd name="connsiteX4-117" fmla="*/ 843378 w 843378"/>
                      <a:gd name="connsiteY4-118" fmla="*/ 718867 h 1056217"/>
                      <a:gd name="connsiteX5-119" fmla="*/ 532661 w 843378"/>
                      <a:gd name="connsiteY5-120" fmla="*/ 1056217 h 1056217"/>
                      <a:gd name="connsiteX6-121" fmla="*/ 328472 w 843378"/>
                      <a:gd name="connsiteY6-122" fmla="*/ 1056217 h 1056217"/>
                      <a:gd name="connsiteX7-123" fmla="*/ 51966 w 843378"/>
                      <a:gd name="connsiteY7-124" fmla="*/ 681663 h 1056217"/>
                      <a:gd name="connsiteX8-125" fmla="*/ 0 w 843378"/>
                      <a:gd name="connsiteY8-126" fmla="*/ 390390 h 105621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56217">
                        <a:moveTo>
                          <a:pt x="0" y="390390"/>
                        </a:moveTo>
                        <a:cubicBezTo>
                          <a:pt x="0" y="204077"/>
                          <a:pt x="98090" y="0"/>
                          <a:pt x="284403" y="0"/>
                        </a:cubicBezTo>
                        <a:cubicBezTo>
                          <a:pt x="364303" y="0"/>
                          <a:pt x="452761" y="53040"/>
                          <a:pt x="532661" y="53040"/>
                        </a:cubicBezTo>
                        <a:cubicBezTo>
                          <a:pt x="718974" y="53040"/>
                          <a:pt x="807867" y="204077"/>
                          <a:pt x="807867" y="390390"/>
                        </a:cubicBezTo>
                        <a:lnTo>
                          <a:pt x="843378" y="718867"/>
                        </a:lnTo>
                        <a:cubicBezTo>
                          <a:pt x="843378" y="905180"/>
                          <a:pt x="718974" y="1056217"/>
                          <a:pt x="532661" y="1056217"/>
                        </a:cubicBezTo>
                        <a:lnTo>
                          <a:pt x="328472" y="1056217"/>
                        </a:lnTo>
                        <a:cubicBezTo>
                          <a:pt x="142159" y="1056217"/>
                          <a:pt x="51966" y="867976"/>
                          <a:pt x="51966" y="681663"/>
                        </a:cubicBezTo>
                        <a:cubicBezTo>
                          <a:pt x="51966" y="572171"/>
                          <a:pt x="0" y="499882"/>
                          <a:pt x="0" y="390390"/>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grpSp>
                <p:nvGrpSpPr>
                  <p:cNvPr id="102" name="Group 101"/>
                  <p:cNvGrpSpPr/>
                  <p:nvPr/>
                </p:nvGrpSpPr>
                <p:grpSpPr>
                  <a:xfrm flipH="1">
                    <a:off x="999171" y="2756641"/>
                    <a:ext cx="1250018" cy="1280046"/>
                    <a:chOff x="4478027" y="2757280"/>
                    <a:chExt cx="1250018" cy="1280046"/>
                  </a:xfrm>
                  <a:effectLst/>
                </p:grpSpPr>
                <p:sp>
                  <p:nvSpPr>
                    <p:cNvPr id="103" name="Freeform: Shape 102"/>
                    <p:cNvSpPr/>
                    <p:nvPr/>
                  </p:nvSpPr>
                  <p:spPr>
                    <a:xfrm rot="20783710">
                      <a:off x="4750246" y="2938362"/>
                      <a:ext cx="314036" cy="341007"/>
                    </a:xfrm>
                    <a:custGeom>
                      <a:avLst/>
                      <a:gdLst>
                        <a:gd name="connsiteX0" fmla="*/ 0 w 314036"/>
                        <a:gd name="connsiteY0" fmla="*/ 267855 h 267855"/>
                        <a:gd name="connsiteX1" fmla="*/ 295564 w 314036"/>
                        <a:gd name="connsiteY1" fmla="*/ 193964 h 267855"/>
                        <a:gd name="connsiteX2" fmla="*/ 314036 w 314036"/>
                        <a:gd name="connsiteY2" fmla="*/ 157018 h 267855"/>
                        <a:gd name="connsiteX3" fmla="*/ 304800 w 314036"/>
                        <a:gd name="connsiteY3" fmla="*/ 0 h 267855"/>
                      </a:gdLst>
                      <a:ahLst/>
                      <a:cxnLst>
                        <a:cxn ang="0">
                          <a:pos x="connsiteX0" y="connsiteY0"/>
                        </a:cxn>
                        <a:cxn ang="0">
                          <a:pos x="connsiteX1" y="connsiteY1"/>
                        </a:cxn>
                        <a:cxn ang="0">
                          <a:pos x="connsiteX2" y="connsiteY2"/>
                        </a:cxn>
                        <a:cxn ang="0">
                          <a:pos x="connsiteX3" y="connsiteY3"/>
                        </a:cxn>
                      </a:cxnLst>
                      <a:rect l="l" t="t" r="r" b="b"/>
                      <a:pathLst>
                        <a:path w="314036" h="267855">
                          <a:moveTo>
                            <a:pt x="0" y="267855"/>
                          </a:moveTo>
                          <a:cubicBezTo>
                            <a:pt x="73293" y="255218"/>
                            <a:pt x="233695" y="280582"/>
                            <a:pt x="295564" y="193964"/>
                          </a:cubicBezTo>
                          <a:cubicBezTo>
                            <a:pt x="303567" y="182760"/>
                            <a:pt x="307879" y="169333"/>
                            <a:pt x="314036" y="157018"/>
                          </a:cubicBezTo>
                          <a:cubicBezTo>
                            <a:pt x="303128" y="37021"/>
                            <a:pt x="304800" y="89424"/>
                            <a:pt x="30480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Freeform: Shape 103"/>
                    <p:cNvSpPr/>
                    <p:nvPr/>
                  </p:nvSpPr>
                  <p:spPr>
                    <a:xfrm>
                      <a:off x="5070764" y="3214220"/>
                      <a:ext cx="295563" cy="295598"/>
                    </a:xfrm>
                    <a:custGeom>
                      <a:avLst/>
                      <a:gdLst>
                        <a:gd name="connsiteX0" fmla="*/ 0 w 295563"/>
                        <a:gd name="connsiteY0" fmla="*/ 295598 h 295598"/>
                        <a:gd name="connsiteX1" fmla="*/ 9236 w 295563"/>
                        <a:gd name="connsiteY1" fmla="*/ 240180 h 295598"/>
                        <a:gd name="connsiteX2" fmla="*/ 46181 w 295563"/>
                        <a:gd name="connsiteY2" fmla="*/ 184762 h 295598"/>
                        <a:gd name="connsiteX3" fmla="*/ 73891 w 295563"/>
                        <a:gd name="connsiteY3" fmla="*/ 92398 h 295598"/>
                        <a:gd name="connsiteX4" fmla="*/ 101600 w 295563"/>
                        <a:gd name="connsiteY4" fmla="*/ 73925 h 295598"/>
                        <a:gd name="connsiteX5" fmla="*/ 129309 w 295563"/>
                        <a:gd name="connsiteY5" fmla="*/ 18507 h 295598"/>
                        <a:gd name="connsiteX6" fmla="*/ 157018 w 295563"/>
                        <a:gd name="connsiteY6" fmla="*/ 9271 h 295598"/>
                        <a:gd name="connsiteX7" fmla="*/ 295563 w 295563"/>
                        <a:gd name="connsiteY7" fmla="*/ 35 h 29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63" h="295598">
                          <a:moveTo>
                            <a:pt x="0" y="295598"/>
                          </a:moveTo>
                          <a:cubicBezTo>
                            <a:pt x="3079" y="277125"/>
                            <a:pt x="2033" y="257467"/>
                            <a:pt x="9236" y="240180"/>
                          </a:cubicBezTo>
                          <a:cubicBezTo>
                            <a:pt x="17775" y="219686"/>
                            <a:pt x="46181" y="184762"/>
                            <a:pt x="46181" y="184762"/>
                          </a:cubicBezTo>
                          <a:cubicBezTo>
                            <a:pt x="49878" y="169974"/>
                            <a:pt x="67145" y="96895"/>
                            <a:pt x="73891" y="92398"/>
                          </a:cubicBezTo>
                          <a:lnTo>
                            <a:pt x="101600" y="73925"/>
                          </a:lnTo>
                          <a:cubicBezTo>
                            <a:pt x="107685" y="55671"/>
                            <a:pt x="113031" y="31529"/>
                            <a:pt x="129309" y="18507"/>
                          </a:cubicBezTo>
                          <a:cubicBezTo>
                            <a:pt x="136912" y="12425"/>
                            <a:pt x="147380" y="10648"/>
                            <a:pt x="157018" y="9271"/>
                          </a:cubicBezTo>
                          <a:cubicBezTo>
                            <a:pt x="229477" y="-1080"/>
                            <a:pt x="239606" y="35"/>
                            <a:pt x="295563" y="3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5" name="Freeform: Shape 104"/>
                    <p:cNvSpPr/>
                    <p:nvPr/>
                  </p:nvSpPr>
                  <p:spPr>
                    <a:xfrm>
                      <a:off x="5021474" y="3202698"/>
                      <a:ext cx="157018" cy="92364"/>
                    </a:xfrm>
                    <a:custGeom>
                      <a:avLst/>
                      <a:gdLst>
                        <a:gd name="connsiteX0" fmla="*/ 0 w 157018"/>
                        <a:gd name="connsiteY0" fmla="*/ 0 h 92364"/>
                        <a:gd name="connsiteX1" fmla="*/ 27709 w 157018"/>
                        <a:gd name="connsiteY1" fmla="*/ 46182 h 92364"/>
                        <a:gd name="connsiteX2" fmla="*/ 110836 w 157018"/>
                        <a:gd name="connsiteY2" fmla="*/ 73891 h 92364"/>
                        <a:gd name="connsiteX3" fmla="*/ 157018 w 157018"/>
                        <a:gd name="connsiteY3" fmla="*/ 92364 h 92364"/>
                      </a:gdLst>
                      <a:ahLst/>
                      <a:cxnLst>
                        <a:cxn ang="0">
                          <a:pos x="connsiteX0" y="connsiteY0"/>
                        </a:cxn>
                        <a:cxn ang="0">
                          <a:pos x="connsiteX1" y="connsiteY1"/>
                        </a:cxn>
                        <a:cxn ang="0">
                          <a:pos x="connsiteX2" y="connsiteY2"/>
                        </a:cxn>
                        <a:cxn ang="0">
                          <a:pos x="connsiteX3" y="connsiteY3"/>
                        </a:cxn>
                      </a:cxnLst>
                      <a:rect l="l" t="t" r="r" b="b"/>
                      <a:pathLst>
                        <a:path w="157018" h="92364">
                          <a:moveTo>
                            <a:pt x="0" y="0"/>
                          </a:moveTo>
                          <a:cubicBezTo>
                            <a:pt x="9236" y="15394"/>
                            <a:pt x="15015" y="33488"/>
                            <a:pt x="27709" y="46182"/>
                          </a:cubicBezTo>
                          <a:cubicBezTo>
                            <a:pt x="48195" y="66669"/>
                            <a:pt x="85928" y="67664"/>
                            <a:pt x="110836" y="73891"/>
                          </a:cubicBezTo>
                          <a:cubicBezTo>
                            <a:pt x="133658" y="79597"/>
                            <a:pt x="137910" y="82811"/>
                            <a:pt x="157018" y="9236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6" name="Arc 105"/>
                    <p:cNvSpPr/>
                    <p:nvPr/>
                  </p:nvSpPr>
                  <p:spPr>
                    <a:xfrm>
                      <a:off x="4478027" y="2837862"/>
                      <a:ext cx="914400" cy="914400"/>
                    </a:xfrm>
                    <a:prstGeom prst="arc">
                      <a:avLst>
                        <a:gd name="adj1" fmla="val 18182883"/>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07" name="Arc 106"/>
                    <p:cNvSpPr/>
                    <p:nvPr/>
                  </p:nvSpPr>
                  <p:spPr>
                    <a:xfrm rot="13722709">
                      <a:off x="4652359" y="2961640"/>
                      <a:ext cx="1280046" cy="871326"/>
                    </a:xfrm>
                    <a:prstGeom prst="arc">
                      <a:avLst>
                        <a:gd name="adj1" fmla="val 17750174"/>
                        <a:gd name="adj2" fmla="val 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grpSp>
          <p:sp>
            <p:nvSpPr>
              <p:cNvPr id="43" name="Oval 5"/>
              <p:cNvSpPr/>
              <p:nvPr/>
            </p:nvSpPr>
            <p:spPr>
              <a:xfrm rot="2197598">
                <a:off x="3782121" y="774177"/>
                <a:ext cx="504473" cy="610288"/>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44" name="Arc 7"/>
              <p:cNvSpPr/>
              <p:nvPr/>
            </p:nvSpPr>
            <p:spPr>
              <a:xfrm rot="21386969">
                <a:off x="3942946" y="826199"/>
                <a:ext cx="277056"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041" name="Group 1040"/>
              <p:cNvGrpSpPr/>
              <p:nvPr/>
            </p:nvGrpSpPr>
            <p:grpSpPr>
              <a:xfrm>
                <a:off x="1470081" y="564240"/>
                <a:ext cx="3768581" cy="2294118"/>
                <a:chOff x="1470080" y="573475"/>
                <a:chExt cx="3768581" cy="2294117"/>
              </a:xfrm>
            </p:grpSpPr>
            <p:grpSp>
              <p:nvGrpSpPr>
                <p:cNvPr id="1027" name="Group 1026"/>
                <p:cNvGrpSpPr/>
                <p:nvPr/>
              </p:nvGrpSpPr>
              <p:grpSpPr>
                <a:xfrm>
                  <a:off x="4114456" y="1198630"/>
                  <a:ext cx="605921" cy="521480"/>
                  <a:chOff x="4049804" y="1198630"/>
                  <a:chExt cx="605921" cy="521480"/>
                </a:xfrm>
              </p:grpSpPr>
              <p:sp>
                <p:nvSpPr>
                  <p:cNvPr id="41" name="Oval 20"/>
                  <p:cNvSpPr/>
                  <p:nvPr/>
                </p:nvSpPr>
                <p:spPr>
                  <a:xfrm rot="14209418" flipH="1" flipV="1">
                    <a:off x="4145786" y="1148644"/>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42" name="Arc 41"/>
                  <p:cNvSpPr/>
                  <p:nvPr/>
                </p:nvSpPr>
                <p:spPr>
                  <a:xfrm rot="11376688" flipH="1" flipV="1">
                    <a:off x="4049804" y="1407939"/>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56" name="Group 55"/>
                <p:cNvGrpSpPr/>
                <p:nvPr/>
              </p:nvGrpSpPr>
              <p:grpSpPr>
                <a:xfrm>
                  <a:off x="4639697" y="2167761"/>
                  <a:ext cx="598964" cy="699831"/>
                  <a:chOff x="4593517" y="2167761"/>
                  <a:chExt cx="598964" cy="699831"/>
                </a:xfrm>
              </p:grpSpPr>
              <p:sp>
                <p:nvSpPr>
                  <p:cNvPr id="36"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7" name="Group 36"/>
                  <p:cNvGrpSpPr/>
                  <p:nvPr/>
                </p:nvGrpSpPr>
                <p:grpSpPr>
                  <a:xfrm rot="20181680" flipV="1">
                    <a:off x="4765126" y="2347573"/>
                    <a:ext cx="285194" cy="413785"/>
                    <a:chOff x="7572652" y="2112885"/>
                    <a:chExt cx="363985" cy="452762"/>
                  </a:xfrm>
                </p:grpSpPr>
                <p:sp>
                  <p:nvSpPr>
                    <p:cNvPr id="38" name="Freeform: Shape 37"/>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Freeform: Shape 38"/>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Freeform: Shape 39"/>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025" name="Group 1024"/>
                <p:cNvGrpSpPr/>
                <p:nvPr/>
              </p:nvGrpSpPr>
              <p:grpSpPr>
                <a:xfrm>
                  <a:off x="4452124" y="1557102"/>
                  <a:ext cx="501916" cy="657556"/>
                  <a:chOff x="4387472" y="1557102"/>
                  <a:chExt cx="501916" cy="657556"/>
                </a:xfrm>
              </p:grpSpPr>
              <p:sp>
                <p:nvSpPr>
                  <p:cNvPr id="31"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2" name="Group 31"/>
                  <p:cNvGrpSpPr/>
                  <p:nvPr/>
                </p:nvGrpSpPr>
                <p:grpSpPr>
                  <a:xfrm rot="19846351" flipV="1">
                    <a:off x="4534875" y="1692243"/>
                    <a:ext cx="245644" cy="413785"/>
                    <a:chOff x="7572652" y="2112885"/>
                    <a:chExt cx="363985" cy="452762"/>
                  </a:xfrm>
                </p:grpSpPr>
                <p:sp>
                  <p:nvSpPr>
                    <p:cNvPr id="33" name="Freeform: Shape 32"/>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Freeform: Shape 33"/>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Freeform: Shape 34"/>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94" name="Group 93"/>
                <p:cNvGrpSpPr/>
                <p:nvPr/>
              </p:nvGrpSpPr>
              <p:grpSpPr>
                <a:xfrm flipH="1">
                  <a:off x="1989640" y="1163028"/>
                  <a:ext cx="640161" cy="529806"/>
                  <a:chOff x="4014288" y="1163667"/>
                  <a:chExt cx="640161" cy="529806"/>
                </a:xfrm>
              </p:grpSpPr>
              <p:sp>
                <p:nvSpPr>
                  <p:cNvPr id="118" name="Oval 20"/>
                  <p:cNvSpPr/>
                  <p:nvPr/>
                </p:nvSpPr>
                <p:spPr>
                  <a:xfrm rot="14209418" flipH="1" flipV="1">
                    <a:off x="4144510" y="1113681"/>
                    <a:ext cx="459953" cy="55992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19" name="Arc 118"/>
                  <p:cNvSpPr/>
                  <p:nvPr/>
                </p:nvSpPr>
                <p:spPr>
                  <a:xfrm rot="11376688" flipH="1" flipV="1">
                    <a:off x="4014288" y="1381302"/>
                    <a:ext cx="277447" cy="312171"/>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bg1"/>
                      </a:solidFill>
                    </a:endParaRPr>
                  </a:p>
                </p:txBody>
              </p:sp>
            </p:grpSp>
            <p:grpSp>
              <p:nvGrpSpPr>
                <p:cNvPr id="95" name="Group 94"/>
                <p:cNvGrpSpPr/>
                <p:nvPr/>
              </p:nvGrpSpPr>
              <p:grpSpPr>
                <a:xfrm flipH="1">
                  <a:off x="1470080" y="2167122"/>
                  <a:ext cx="598964" cy="699831"/>
                  <a:chOff x="4593517" y="2167761"/>
                  <a:chExt cx="598964" cy="699831"/>
                </a:xfrm>
              </p:grpSpPr>
              <p:sp>
                <p:nvSpPr>
                  <p:cNvPr id="113" name="Rectangle: Rounded Corners 23"/>
                  <p:cNvSpPr/>
                  <p:nvPr/>
                </p:nvSpPr>
                <p:spPr>
                  <a:xfrm rot="20781096" flipV="1">
                    <a:off x="4593517" y="2167761"/>
                    <a:ext cx="598964" cy="69983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14" name="Group 113"/>
                  <p:cNvGrpSpPr/>
                  <p:nvPr/>
                </p:nvGrpSpPr>
                <p:grpSpPr>
                  <a:xfrm rot="20181680" flipV="1">
                    <a:off x="4765126" y="2347573"/>
                    <a:ext cx="285194" cy="413785"/>
                    <a:chOff x="7572652" y="2112885"/>
                    <a:chExt cx="363985" cy="452762"/>
                  </a:xfrm>
                </p:grpSpPr>
                <p:sp>
                  <p:nvSpPr>
                    <p:cNvPr id="115" name="Freeform: Shape 114"/>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6" name="Freeform: Shape 115"/>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7" name="Freeform: Shape 116"/>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96" name="Group 95"/>
                <p:cNvGrpSpPr/>
                <p:nvPr/>
              </p:nvGrpSpPr>
              <p:grpSpPr>
                <a:xfrm flipH="1">
                  <a:off x="1754701" y="1556463"/>
                  <a:ext cx="501916" cy="657556"/>
                  <a:chOff x="4387472" y="1557102"/>
                  <a:chExt cx="501916" cy="657556"/>
                </a:xfrm>
              </p:grpSpPr>
              <p:sp>
                <p:nvSpPr>
                  <p:cNvPr id="108" name="Rectangle: Rounded Corners 23"/>
                  <p:cNvSpPr/>
                  <p:nvPr/>
                </p:nvSpPr>
                <p:spPr>
                  <a:xfrm rot="19846351" flipV="1">
                    <a:off x="4387472" y="1557102"/>
                    <a:ext cx="501916" cy="657556"/>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9" name="Group 108"/>
                  <p:cNvGrpSpPr/>
                  <p:nvPr/>
                </p:nvGrpSpPr>
                <p:grpSpPr>
                  <a:xfrm rot="19846351" flipV="1">
                    <a:off x="4534875" y="1692243"/>
                    <a:ext cx="245644" cy="413785"/>
                    <a:chOff x="7572652" y="2112885"/>
                    <a:chExt cx="363985" cy="452762"/>
                  </a:xfrm>
                </p:grpSpPr>
                <p:sp>
                  <p:nvSpPr>
                    <p:cNvPr id="110" name="Freeform: Shape 109"/>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1" name="Freeform: Shape 110"/>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2" name="Freeform: Shape 111"/>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62" name="Group 61"/>
                <p:cNvGrpSpPr/>
                <p:nvPr/>
              </p:nvGrpSpPr>
              <p:grpSpPr>
                <a:xfrm>
                  <a:off x="3170503" y="573475"/>
                  <a:ext cx="686424" cy="725068"/>
                  <a:chOff x="3157590" y="707662"/>
                  <a:chExt cx="580307" cy="563809"/>
                </a:xfrm>
              </p:grpSpPr>
              <p:sp>
                <p:nvSpPr>
                  <p:cNvPr id="6" name="Oval 5"/>
                  <p:cNvSpPr/>
                  <p:nvPr/>
                </p:nvSpPr>
                <p:spPr>
                  <a:xfrm rot="1129641">
                    <a:off x="3249128" y="707662"/>
                    <a:ext cx="488769" cy="563809"/>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5" name="Arc 4"/>
                  <p:cNvSpPr/>
                  <p:nvPr/>
                </p:nvSpPr>
                <p:spPr>
                  <a:xfrm rot="14908167" flipV="1">
                    <a:off x="3242362" y="692770"/>
                    <a:ext cx="377834" cy="547378"/>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sp>
            <p:nvSpPr>
              <p:cNvPr id="120" name="Oval 5"/>
              <p:cNvSpPr/>
              <p:nvPr/>
            </p:nvSpPr>
            <p:spPr>
              <a:xfrm rot="19402402" flipH="1">
                <a:off x="2410694" y="773356"/>
                <a:ext cx="504473" cy="610288"/>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21" name="Arc 7"/>
              <p:cNvSpPr/>
              <p:nvPr/>
            </p:nvSpPr>
            <p:spPr>
              <a:xfrm rot="213031" flipH="1">
                <a:off x="2477285" y="825378"/>
                <a:ext cx="277056" cy="376006"/>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99" name="Oval 5"/>
              <p:cNvSpPr/>
              <p:nvPr/>
            </p:nvSpPr>
            <p:spPr>
              <a:xfrm rot="20470359" flipH="1">
                <a:off x="2840360" y="572652"/>
                <a:ext cx="578147" cy="725069"/>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100" name="Arc 99"/>
              <p:cNvSpPr/>
              <p:nvPr/>
            </p:nvSpPr>
            <p:spPr>
              <a:xfrm rot="6691833" flipH="1" flipV="1">
                <a:off x="2960097" y="581734"/>
                <a:ext cx="485901" cy="647473"/>
              </a:xfrm>
              <a:prstGeom prst="arc">
                <a:avLst/>
              </a:prstGeom>
              <a:ln>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nvGrpSpPr>
              <p:cNvPr id="1039" name="Group 1038"/>
              <p:cNvGrpSpPr/>
              <p:nvPr/>
            </p:nvGrpSpPr>
            <p:grpSpPr>
              <a:xfrm>
                <a:off x="2784774" y="1510152"/>
                <a:ext cx="1196105" cy="408409"/>
                <a:chOff x="2784774" y="1510152"/>
                <a:chExt cx="1196105" cy="408409"/>
              </a:xfrm>
              <a:effectLst/>
            </p:grpSpPr>
            <p:grpSp>
              <p:nvGrpSpPr>
                <p:cNvPr id="1038" name="Group 1037"/>
                <p:cNvGrpSpPr/>
                <p:nvPr/>
              </p:nvGrpSpPr>
              <p:grpSpPr>
                <a:xfrm>
                  <a:off x="3472873" y="1514764"/>
                  <a:ext cx="508006" cy="403797"/>
                  <a:chOff x="3472873" y="1514764"/>
                  <a:chExt cx="508006" cy="403797"/>
                </a:xfrm>
              </p:grpSpPr>
              <p:sp>
                <p:nvSpPr>
                  <p:cNvPr id="1035" name="Freeform: Shape 1034"/>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6" name="Freeform: Shape 1035"/>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7" name="Freeform: Shape 1036"/>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6" name="Group 135"/>
                <p:cNvGrpSpPr/>
                <p:nvPr/>
              </p:nvGrpSpPr>
              <p:grpSpPr>
                <a:xfrm flipH="1">
                  <a:off x="2784774" y="1510152"/>
                  <a:ext cx="508006" cy="403797"/>
                  <a:chOff x="3472873" y="1514764"/>
                  <a:chExt cx="508006" cy="403797"/>
                </a:xfrm>
              </p:grpSpPr>
              <p:sp>
                <p:nvSpPr>
                  <p:cNvPr id="137" name="Freeform: Shape 136"/>
                  <p:cNvSpPr/>
                  <p:nvPr/>
                </p:nvSpPr>
                <p:spPr>
                  <a:xfrm>
                    <a:off x="3472873" y="1514764"/>
                    <a:ext cx="434109" cy="36945"/>
                  </a:xfrm>
                  <a:custGeom>
                    <a:avLst/>
                    <a:gdLst>
                      <a:gd name="connsiteX0" fmla="*/ 0 w 434109"/>
                      <a:gd name="connsiteY0" fmla="*/ 36945 h 36945"/>
                      <a:gd name="connsiteX1" fmla="*/ 55418 w 434109"/>
                      <a:gd name="connsiteY1" fmla="*/ 27709 h 36945"/>
                      <a:gd name="connsiteX2" fmla="*/ 92363 w 434109"/>
                      <a:gd name="connsiteY2" fmla="*/ 9236 h 36945"/>
                      <a:gd name="connsiteX3" fmla="*/ 129309 w 434109"/>
                      <a:gd name="connsiteY3" fmla="*/ 0 h 36945"/>
                      <a:gd name="connsiteX4" fmla="*/ 295563 w 434109"/>
                      <a:gd name="connsiteY4" fmla="*/ 18472 h 36945"/>
                      <a:gd name="connsiteX5" fmla="*/ 323272 w 434109"/>
                      <a:gd name="connsiteY5" fmla="*/ 36945 h 36945"/>
                      <a:gd name="connsiteX6" fmla="*/ 434109 w 434109"/>
                      <a:gd name="connsiteY6" fmla="*/ 18472 h 3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109" h="36945">
                        <a:moveTo>
                          <a:pt x="0" y="36945"/>
                        </a:moveTo>
                        <a:cubicBezTo>
                          <a:pt x="18473" y="33866"/>
                          <a:pt x="37480" y="33090"/>
                          <a:pt x="55418" y="27709"/>
                        </a:cubicBezTo>
                        <a:cubicBezTo>
                          <a:pt x="68606" y="23753"/>
                          <a:pt x="79471" y="14070"/>
                          <a:pt x="92363" y="9236"/>
                        </a:cubicBezTo>
                        <a:cubicBezTo>
                          <a:pt x="104249" y="4779"/>
                          <a:pt x="116994" y="3079"/>
                          <a:pt x="129309" y="0"/>
                        </a:cubicBezTo>
                        <a:cubicBezTo>
                          <a:pt x="137034" y="552"/>
                          <a:pt x="256131" y="1572"/>
                          <a:pt x="295563" y="18472"/>
                        </a:cubicBezTo>
                        <a:cubicBezTo>
                          <a:pt x="305766" y="22845"/>
                          <a:pt x="314036" y="30787"/>
                          <a:pt x="323272" y="36945"/>
                        </a:cubicBezTo>
                        <a:cubicBezTo>
                          <a:pt x="422486" y="27024"/>
                          <a:pt x="387961" y="41547"/>
                          <a:pt x="434109" y="1847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Freeform: Shape 137"/>
                  <p:cNvSpPr/>
                  <p:nvPr/>
                </p:nvSpPr>
                <p:spPr>
                  <a:xfrm>
                    <a:off x="3491345" y="1690255"/>
                    <a:ext cx="461819" cy="64654"/>
                  </a:xfrm>
                  <a:custGeom>
                    <a:avLst/>
                    <a:gdLst>
                      <a:gd name="connsiteX0" fmla="*/ 0 w 461819"/>
                      <a:gd name="connsiteY0" fmla="*/ 64654 h 64654"/>
                      <a:gd name="connsiteX1" fmla="*/ 46182 w 461819"/>
                      <a:gd name="connsiteY1" fmla="*/ 36945 h 64654"/>
                      <a:gd name="connsiteX2" fmla="*/ 73891 w 461819"/>
                      <a:gd name="connsiteY2" fmla="*/ 18472 h 64654"/>
                      <a:gd name="connsiteX3" fmla="*/ 110837 w 461819"/>
                      <a:gd name="connsiteY3" fmla="*/ 9236 h 64654"/>
                      <a:gd name="connsiteX4" fmla="*/ 138546 w 461819"/>
                      <a:gd name="connsiteY4" fmla="*/ 0 h 64654"/>
                      <a:gd name="connsiteX5" fmla="*/ 267855 w 461819"/>
                      <a:gd name="connsiteY5" fmla="*/ 27709 h 64654"/>
                      <a:gd name="connsiteX6" fmla="*/ 323273 w 461819"/>
                      <a:gd name="connsiteY6" fmla="*/ 55418 h 64654"/>
                      <a:gd name="connsiteX7" fmla="*/ 461819 w 461819"/>
                      <a:gd name="connsiteY7" fmla="*/ 55418 h 64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819" h="64654">
                        <a:moveTo>
                          <a:pt x="0" y="64654"/>
                        </a:moveTo>
                        <a:cubicBezTo>
                          <a:pt x="15394" y="55418"/>
                          <a:pt x="30958" y="46460"/>
                          <a:pt x="46182" y="36945"/>
                        </a:cubicBezTo>
                        <a:cubicBezTo>
                          <a:pt x="55595" y="31062"/>
                          <a:pt x="63688" y="22845"/>
                          <a:pt x="73891" y="18472"/>
                        </a:cubicBezTo>
                        <a:cubicBezTo>
                          <a:pt x="85559" y="13472"/>
                          <a:pt x="98631" y="12723"/>
                          <a:pt x="110837" y="9236"/>
                        </a:cubicBezTo>
                        <a:cubicBezTo>
                          <a:pt x="120198" y="6561"/>
                          <a:pt x="129310" y="3079"/>
                          <a:pt x="138546" y="0"/>
                        </a:cubicBezTo>
                        <a:cubicBezTo>
                          <a:pt x="169816" y="3909"/>
                          <a:pt x="237481" y="7460"/>
                          <a:pt x="267855" y="27709"/>
                        </a:cubicBezTo>
                        <a:cubicBezTo>
                          <a:pt x="283845" y="38368"/>
                          <a:pt x="302417" y="54259"/>
                          <a:pt x="323273" y="55418"/>
                        </a:cubicBezTo>
                        <a:cubicBezTo>
                          <a:pt x="369384" y="57980"/>
                          <a:pt x="415637" y="55418"/>
                          <a:pt x="461819" y="5541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9" name="Freeform: Shape 138"/>
                  <p:cNvSpPr/>
                  <p:nvPr/>
                </p:nvSpPr>
                <p:spPr>
                  <a:xfrm>
                    <a:off x="3491345" y="1874982"/>
                    <a:ext cx="489534" cy="43579"/>
                  </a:xfrm>
                  <a:custGeom>
                    <a:avLst/>
                    <a:gdLst>
                      <a:gd name="connsiteX0" fmla="*/ 0 w 489534"/>
                      <a:gd name="connsiteY0" fmla="*/ 36945 h 43579"/>
                      <a:gd name="connsiteX1" fmla="*/ 46182 w 489534"/>
                      <a:gd name="connsiteY1" fmla="*/ 27709 h 43579"/>
                      <a:gd name="connsiteX2" fmla="*/ 101600 w 489534"/>
                      <a:gd name="connsiteY2" fmla="*/ 18473 h 43579"/>
                      <a:gd name="connsiteX3" fmla="*/ 166255 w 489534"/>
                      <a:gd name="connsiteY3" fmla="*/ 0 h 43579"/>
                      <a:gd name="connsiteX4" fmla="*/ 304800 w 489534"/>
                      <a:gd name="connsiteY4" fmla="*/ 9236 h 43579"/>
                      <a:gd name="connsiteX5" fmla="*/ 332510 w 489534"/>
                      <a:gd name="connsiteY5" fmla="*/ 27709 h 43579"/>
                      <a:gd name="connsiteX6" fmla="*/ 369455 w 489534"/>
                      <a:gd name="connsiteY6" fmla="*/ 36945 h 43579"/>
                      <a:gd name="connsiteX7" fmla="*/ 489528 w 489534"/>
                      <a:gd name="connsiteY7" fmla="*/ 18473 h 4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9534" h="43579">
                        <a:moveTo>
                          <a:pt x="0" y="36945"/>
                        </a:moveTo>
                        <a:lnTo>
                          <a:pt x="46182" y="27709"/>
                        </a:lnTo>
                        <a:cubicBezTo>
                          <a:pt x="64607" y="24359"/>
                          <a:pt x="83236" y="22146"/>
                          <a:pt x="101600" y="18473"/>
                        </a:cubicBezTo>
                        <a:cubicBezTo>
                          <a:pt x="130589" y="12675"/>
                          <a:pt x="139850" y="8801"/>
                          <a:pt x="166255" y="0"/>
                        </a:cubicBezTo>
                        <a:cubicBezTo>
                          <a:pt x="212437" y="3079"/>
                          <a:pt x="259146" y="1627"/>
                          <a:pt x="304800" y="9236"/>
                        </a:cubicBezTo>
                        <a:cubicBezTo>
                          <a:pt x="315750" y="11061"/>
                          <a:pt x="322307" y="23336"/>
                          <a:pt x="332510" y="27709"/>
                        </a:cubicBezTo>
                        <a:cubicBezTo>
                          <a:pt x="344178" y="32709"/>
                          <a:pt x="357140" y="33866"/>
                          <a:pt x="369455" y="36945"/>
                        </a:cubicBezTo>
                        <a:cubicBezTo>
                          <a:pt x="492598" y="27473"/>
                          <a:pt x="489528" y="67852"/>
                          <a:pt x="489528" y="18473"/>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nvGrpSpPr>
            <p:cNvPr id="3" name="Group 2"/>
            <p:cNvGrpSpPr/>
            <p:nvPr/>
          </p:nvGrpSpPr>
          <p:grpSpPr>
            <a:xfrm>
              <a:off x="6994844" y="1106032"/>
              <a:ext cx="3192780" cy="3585845"/>
              <a:chOff x="6999837" y="1224752"/>
              <a:chExt cx="3192510" cy="3585597"/>
            </a:xfrm>
          </p:grpSpPr>
          <p:sp>
            <p:nvSpPr>
              <p:cNvPr id="150" name="TextBox 149"/>
              <p:cNvSpPr txBox="1"/>
              <p:nvPr/>
            </p:nvSpPr>
            <p:spPr>
              <a:xfrm>
                <a:off x="6999837" y="1224752"/>
                <a:ext cx="3192510" cy="3585597"/>
              </a:xfrm>
              <a:prstGeom prst="rect">
                <a:avLst/>
              </a:prstGeom>
              <a:noFill/>
            </p:spPr>
            <p:txBody>
              <a:bodyPr wrap="square" rtlCol="0">
                <a:spAutoFit/>
              </a:bodyPr>
              <a:lstStyle/>
              <a:p>
                <a:r>
                  <a:rPr lang="en-US" sz="1100" b="1" dirty="0"/>
                  <a:t>          </a:t>
                </a:r>
              </a:p>
              <a:p>
                <a:r>
                  <a:rPr lang="en-US" sz="1100" b="1" dirty="0"/>
                  <a:t>                            LEFT</a:t>
                </a:r>
              </a:p>
              <a:p>
                <a:r>
                  <a:rPr lang="en-US" sz="1100" dirty="0"/>
                  <a:t>               </a:t>
                </a:r>
              </a:p>
              <a:p>
                <a:r>
                  <a:rPr lang="en-US" sz="1100" dirty="0"/>
                  <a:t>Permanent central incisor</a:t>
                </a:r>
              </a:p>
              <a:p>
                <a:r>
                  <a:rPr lang="en-US" sz="1100" dirty="0"/>
                  <a:t>                          21,</a:t>
                </a:r>
              </a:p>
              <a:p>
                <a:endParaRPr lang="en-US" sz="1100" dirty="0"/>
              </a:p>
              <a:p>
                <a:r>
                  <a:rPr lang="en-US" sz="1100" dirty="0"/>
                  <a:t>Permanent lateral incisor</a:t>
                </a:r>
              </a:p>
              <a:p>
                <a:r>
                  <a:rPr lang="en-US" sz="1100" dirty="0"/>
                  <a:t>                          22,</a:t>
                </a:r>
              </a:p>
              <a:p>
                <a:endParaRPr lang="en-US" sz="1100" dirty="0"/>
              </a:p>
              <a:p>
                <a:r>
                  <a:rPr lang="en-US" sz="1100" dirty="0"/>
                  <a:t>Primary canine</a:t>
                </a:r>
              </a:p>
              <a:p>
                <a:r>
                  <a:rPr lang="en-US" sz="1100" dirty="0"/>
                  <a:t>                          63,</a:t>
                </a:r>
              </a:p>
              <a:p>
                <a:endParaRPr lang="en-US" sz="1100" dirty="0"/>
              </a:p>
              <a:p>
                <a:r>
                  <a:rPr lang="en-US" sz="1100" dirty="0"/>
                  <a:t>Primary first molar</a:t>
                </a:r>
              </a:p>
              <a:p>
                <a:r>
                  <a:rPr lang="en-US" sz="1100" dirty="0"/>
                  <a:t>                          64,</a:t>
                </a:r>
              </a:p>
              <a:p>
                <a:endParaRPr lang="en-US" sz="1100" dirty="0"/>
              </a:p>
              <a:p>
                <a:r>
                  <a:rPr lang="en-US" sz="1100" dirty="0"/>
                  <a:t>Primary second molar</a:t>
                </a:r>
              </a:p>
              <a:p>
                <a:r>
                  <a:rPr lang="en-US" sz="1100" dirty="0"/>
                  <a:t>                          65,</a:t>
                </a:r>
              </a:p>
              <a:p>
                <a:endParaRPr lang="en-US" sz="1100" dirty="0"/>
              </a:p>
              <a:p>
                <a:r>
                  <a:rPr lang="en-US" sz="1100" dirty="0"/>
                  <a:t>Permanent first molar</a:t>
                </a:r>
              </a:p>
              <a:p>
                <a:r>
                  <a:rPr lang="en-US" sz="1100" dirty="0"/>
                  <a:t>                          26,  </a:t>
                </a:r>
                <a:r>
                  <a:rPr lang="en-US" dirty="0"/>
                  <a:t>     </a:t>
                </a:r>
                <a:endParaRPr lang="en-IN" dirty="0"/>
              </a:p>
            </p:txBody>
          </p:sp>
          <p:grpSp>
            <p:nvGrpSpPr>
              <p:cNvPr id="1048" name="Group 1047"/>
              <p:cNvGrpSpPr/>
              <p:nvPr/>
            </p:nvGrpSpPr>
            <p:grpSpPr>
              <a:xfrm>
                <a:off x="8120556" y="1933100"/>
                <a:ext cx="227413" cy="2779895"/>
                <a:chOff x="8223147" y="2270139"/>
                <a:chExt cx="227413" cy="2779895"/>
              </a:xfrm>
            </p:grpSpPr>
            <p:sp>
              <p:nvSpPr>
                <p:cNvPr id="152" name="Rectangle 148"/>
                <p:cNvSpPr/>
                <p:nvPr/>
              </p:nvSpPr>
              <p:spPr>
                <a:xfrm flipH="1">
                  <a:off x="8228899" y="2270139"/>
                  <a:ext cx="204196" cy="200082"/>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1</a:t>
                  </a:r>
                  <a:endParaRPr lang="en-IN" dirty="0">
                    <a:ln>
                      <a:solidFill>
                        <a:sysClr val="windowText" lastClr="000000"/>
                      </a:solidFill>
                    </a:ln>
                    <a:solidFill>
                      <a:schemeClr val="tx1"/>
                    </a:solidFill>
                  </a:endParaRPr>
                </a:p>
              </p:txBody>
            </p:sp>
            <p:grpSp>
              <p:nvGrpSpPr>
                <p:cNvPr id="1047" name="Group 1046"/>
                <p:cNvGrpSpPr/>
                <p:nvPr/>
              </p:nvGrpSpPr>
              <p:grpSpPr>
                <a:xfrm>
                  <a:off x="8223147" y="2758688"/>
                  <a:ext cx="227413" cy="2291346"/>
                  <a:chOff x="8223147" y="2758688"/>
                  <a:chExt cx="227413" cy="2291346"/>
                </a:xfrm>
              </p:grpSpPr>
              <p:sp>
                <p:nvSpPr>
                  <p:cNvPr id="151" name="Rectangle 148"/>
                  <p:cNvSpPr/>
                  <p:nvPr/>
                </p:nvSpPr>
                <p:spPr>
                  <a:xfrm flipH="1">
                    <a:off x="8230510" y="4793351"/>
                    <a:ext cx="200973" cy="256683"/>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6</a:t>
                    </a:r>
                    <a:endParaRPr lang="en-IN" dirty="0">
                      <a:ln>
                        <a:solidFill>
                          <a:sysClr val="windowText" lastClr="000000"/>
                        </a:solidFill>
                      </a:ln>
                      <a:solidFill>
                        <a:schemeClr val="tx1"/>
                      </a:solidFill>
                    </a:endParaRPr>
                  </a:p>
                </p:txBody>
              </p:sp>
              <p:sp>
                <p:nvSpPr>
                  <p:cNvPr id="153" name="Rectangle 148"/>
                  <p:cNvSpPr/>
                  <p:nvPr/>
                </p:nvSpPr>
                <p:spPr>
                  <a:xfrm flipH="1">
                    <a:off x="8230510" y="2758688"/>
                    <a:ext cx="183299" cy="168864"/>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2</a:t>
                    </a:r>
                    <a:endParaRPr lang="en-IN" dirty="0">
                      <a:ln>
                        <a:solidFill>
                          <a:sysClr val="windowText" lastClr="000000"/>
                        </a:solidFill>
                      </a:ln>
                      <a:solidFill>
                        <a:schemeClr val="tx1"/>
                      </a:solidFill>
                    </a:endParaRPr>
                  </a:p>
                </p:txBody>
              </p:sp>
              <p:sp>
                <p:nvSpPr>
                  <p:cNvPr id="154" name="Rectangle 148"/>
                  <p:cNvSpPr/>
                  <p:nvPr/>
                </p:nvSpPr>
                <p:spPr>
                  <a:xfrm flipH="1">
                    <a:off x="8239748" y="3233021"/>
                    <a:ext cx="200973" cy="221705"/>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C</a:t>
                    </a:r>
                    <a:endParaRPr lang="en-IN" dirty="0">
                      <a:ln>
                        <a:solidFill>
                          <a:sysClr val="windowText" lastClr="000000"/>
                        </a:solidFill>
                      </a:ln>
                      <a:solidFill>
                        <a:schemeClr val="tx1"/>
                      </a:solidFill>
                    </a:endParaRPr>
                  </a:p>
                </p:txBody>
              </p:sp>
              <p:sp>
                <p:nvSpPr>
                  <p:cNvPr id="155" name="Rectangle 148"/>
                  <p:cNvSpPr/>
                  <p:nvPr/>
                </p:nvSpPr>
                <p:spPr>
                  <a:xfrm flipH="1">
                    <a:off x="8223147" y="4257981"/>
                    <a:ext cx="227413" cy="18901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E</a:t>
                    </a:r>
                    <a:endParaRPr lang="en-IN" dirty="0">
                      <a:ln>
                        <a:solidFill>
                          <a:sysClr val="windowText" lastClr="000000"/>
                        </a:solidFill>
                      </a:ln>
                      <a:solidFill>
                        <a:schemeClr val="tx1"/>
                      </a:solidFill>
                    </a:endParaRPr>
                  </a:p>
                </p:txBody>
              </p:sp>
              <p:sp>
                <p:nvSpPr>
                  <p:cNvPr id="156" name="Rectangle 148"/>
                  <p:cNvSpPr/>
                  <p:nvPr/>
                </p:nvSpPr>
                <p:spPr>
                  <a:xfrm flipH="1">
                    <a:off x="8236366" y="3782629"/>
                    <a:ext cx="200973" cy="20110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D</a:t>
                    </a:r>
                    <a:endParaRPr lang="en-IN" dirty="0">
                      <a:ln>
                        <a:solidFill>
                          <a:sysClr val="windowText" lastClr="000000"/>
                        </a:solidFill>
                      </a:ln>
                      <a:solidFill>
                        <a:schemeClr val="tx1"/>
                      </a:solidFill>
                    </a:endParaRPr>
                  </a:p>
                </p:txBody>
              </p:sp>
            </p:grpSp>
          </p:grpSp>
        </p:grpSp>
        <p:grpSp>
          <p:nvGrpSpPr>
            <p:cNvPr id="57" name="Group 56"/>
            <p:cNvGrpSpPr/>
            <p:nvPr/>
          </p:nvGrpSpPr>
          <p:grpSpPr>
            <a:xfrm>
              <a:off x="5363845" y="1731010"/>
              <a:ext cx="1895475" cy="2851785"/>
              <a:chOff x="5363591" y="1730861"/>
              <a:chExt cx="1895723" cy="2852014"/>
            </a:xfrm>
          </p:grpSpPr>
          <p:cxnSp>
            <p:nvCxnSpPr>
              <p:cNvPr id="7" name="Straight Connector 6"/>
              <p:cNvCxnSpPr/>
              <p:nvPr/>
            </p:nvCxnSpPr>
            <p:spPr>
              <a:xfrm>
                <a:off x="5363591" y="1730861"/>
                <a:ext cx="163181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5960572" y="2215576"/>
                <a:ext cx="108014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252271" y="2470828"/>
                <a:ext cx="794901" cy="21893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6640945" y="3075709"/>
                <a:ext cx="406227" cy="14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6880173" y="3695591"/>
                <a:ext cx="17910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Connector: Elbow 23"/>
              <p:cNvCxnSpPr/>
              <p:nvPr/>
            </p:nvCxnSpPr>
            <p:spPr>
              <a:xfrm rot="5400000" flipH="1" flipV="1">
                <a:off x="6975832" y="4299392"/>
                <a:ext cx="327906" cy="239059"/>
              </a:xfrm>
              <a:prstGeom prst="bentConnector3">
                <a:avLst>
                  <a:gd name="adj1" fmla="val -706"/>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6" name="Group 65"/>
            <p:cNvGrpSpPr/>
            <p:nvPr/>
          </p:nvGrpSpPr>
          <p:grpSpPr>
            <a:xfrm>
              <a:off x="1464324" y="1108601"/>
              <a:ext cx="3192780" cy="3585845"/>
              <a:chOff x="1507520" y="1097878"/>
              <a:chExt cx="3192510" cy="3585597"/>
            </a:xfrm>
          </p:grpSpPr>
          <p:grpSp>
            <p:nvGrpSpPr>
              <p:cNvPr id="65" name="Group 64"/>
              <p:cNvGrpSpPr/>
              <p:nvPr/>
            </p:nvGrpSpPr>
            <p:grpSpPr>
              <a:xfrm>
                <a:off x="1507520" y="1097878"/>
                <a:ext cx="3192510" cy="3585597"/>
                <a:chOff x="1719954" y="1116350"/>
                <a:chExt cx="3192510" cy="3585597"/>
              </a:xfrm>
            </p:grpSpPr>
            <p:grpSp>
              <p:nvGrpSpPr>
                <p:cNvPr id="2" name="Group 1"/>
                <p:cNvGrpSpPr/>
                <p:nvPr/>
              </p:nvGrpSpPr>
              <p:grpSpPr>
                <a:xfrm>
                  <a:off x="1821114" y="1853290"/>
                  <a:ext cx="316483" cy="2724292"/>
                  <a:chOff x="8882919" y="1933100"/>
                  <a:chExt cx="316483" cy="2724292"/>
                </a:xfrm>
              </p:grpSpPr>
              <p:sp>
                <p:nvSpPr>
                  <p:cNvPr id="158" name="Rectangle 148"/>
                  <p:cNvSpPr/>
                  <p:nvPr/>
                </p:nvSpPr>
                <p:spPr>
                  <a:xfrm>
                    <a:off x="8929845" y="4400709"/>
                    <a:ext cx="246175" cy="256683"/>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6</a:t>
                    </a:r>
                    <a:endParaRPr lang="en-IN" dirty="0">
                      <a:ln>
                        <a:solidFill>
                          <a:sysClr val="windowText" lastClr="000000"/>
                        </a:solidFill>
                      </a:ln>
                      <a:solidFill>
                        <a:schemeClr val="tx1"/>
                      </a:solidFill>
                    </a:endParaRPr>
                  </a:p>
                </p:txBody>
              </p:sp>
              <p:sp>
                <p:nvSpPr>
                  <p:cNvPr id="159" name="Rectangle 148"/>
                  <p:cNvSpPr/>
                  <p:nvPr/>
                </p:nvSpPr>
                <p:spPr>
                  <a:xfrm>
                    <a:off x="8911733" y="1933100"/>
                    <a:ext cx="263128" cy="19111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1</a:t>
                    </a:r>
                    <a:endParaRPr lang="en-IN" dirty="0">
                      <a:ln>
                        <a:solidFill>
                          <a:sysClr val="windowText" lastClr="000000"/>
                        </a:solidFill>
                      </a:ln>
                      <a:solidFill>
                        <a:schemeClr val="tx1"/>
                      </a:solidFill>
                    </a:endParaRPr>
                  </a:p>
                </p:txBody>
              </p:sp>
              <p:sp>
                <p:nvSpPr>
                  <p:cNvPr id="160" name="Rectangle 148"/>
                  <p:cNvSpPr/>
                  <p:nvPr/>
                </p:nvSpPr>
                <p:spPr>
                  <a:xfrm>
                    <a:off x="8902327" y="2424477"/>
                    <a:ext cx="278411" cy="19111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2</a:t>
                    </a:r>
                    <a:endParaRPr lang="en-IN" dirty="0">
                      <a:ln>
                        <a:solidFill>
                          <a:sysClr val="windowText" lastClr="000000"/>
                        </a:solidFill>
                      </a:ln>
                      <a:solidFill>
                        <a:schemeClr val="tx1"/>
                      </a:solidFill>
                    </a:endParaRPr>
                  </a:p>
                </p:txBody>
              </p:sp>
              <p:sp>
                <p:nvSpPr>
                  <p:cNvPr id="161" name="Rectangle 148"/>
                  <p:cNvSpPr/>
                  <p:nvPr/>
                </p:nvSpPr>
                <p:spPr>
                  <a:xfrm>
                    <a:off x="8882919" y="2903252"/>
                    <a:ext cx="316483" cy="221705"/>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C</a:t>
                    </a:r>
                    <a:endParaRPr lang="en-IN" dirty="0">
                      <a:ln>
                        <a:solidFill>
                          <a:sysClr val="windowText" lastClr="000000"/>
                        </a:solidFill>
                      </a:ln>
                      <a:solidFill>
                        <a:schemeClr val="tx1"/>
                      </a:solidFill>
                    </a:endParaRPr>
                  </a:p>
                </p:txBody>
              </p:sp>
              <p:sp>
                <p:nvSpPr>
                  <p:cNvPr id="162" name="Rectangle 148"/>
                  <p:cNvSpPr/>
                  <p:nvPr/>
                </p:nvSpPr>
                <p:spPr>
                  <a:xfrm>
                    <a:off x="8931415" y="3900563"/>
                    <a:ext cx="246175" cy="20110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E</a:t>
                    </a:r>
                    <a:endParaRPr lang="en-IN" dirty="0">
                      <a:ln>
                        <a:solidFill>
                          <a:sysClr val="windowText" lastClr="000000"/>
                        </a:solidFill>
                      </a:ln>
                      <a:solidFill>
                        <a:schemeClr val="tx1"/>
                      </a:solidFill>
                    </a:endParaRPr>
                  </a:p>
                </p:txBody>
              </p:sp>
              <p:sp>
                <p:nvSpPr>
                  <p:cNvPr id="163" name="Rectangle 148"/>
                  <p:cNvSpPr/>
                  <p:nvPr/>
                </p:nvSpPr>
                <p:spPr>
                  <a:xfrm>
                    <a:off x="8931839" y="3404430"/>
                    <a:ext cx="265219" cy="20110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D</a:t>
                    </a:r>
                    <a:endParaRPr lang="en-IN" dirty="0">
                      <a:ln>
                        <a:solidFill>
                          <a:sysClr val="windowText" lastClr="000000"/>
                        </a:solidFill>
                      </a:ln>
                      <a:solidFill>
                        <a:schemeClr val="tx1"/>
                      </a:solidFill>
                    </a:endParaRPr>
                  </a:p>
                </p:txBody>
              </p:sp>
            </p:grpSp>
            <p:sp>
              <p:nvSpPr>
                <p:cNvPr id="167" name="TextBox 166"/>
                <p:cNvSpPr txBox="1"/>
                <p:nvPr/>
              </p:nvSpPr>
              <p:spPr>
                <a:xfrm>
                  <a:off x="1719954" y="1116350"/>
                  <a:ext cx="3192510" cy="3585597"/>
                </a:xfrm>
                <a:prstGeom prst="rect">
                  <a:avLst/>
                </a:prstGeom>
                <a:noFill/>
              </p:spPr>
              <p:txBody>
                <a:bodyPr wrap="square" rtlCol="0">
                  <a:spAutoFit/>
                </a:bodyPr>
                <a:lstStyle/>
                <a:p>
                  <a:r>
                    <a:rPr lang="en-US" sz="1100" b="1" dirty="0"/>
                    <a:t>          </a:t>
                  </a:r>
                </a:p>
                <a:p>
                  <a:r>
                    <a:rPr lang="en-US" sz="1100" b="1" dirty="0"/>
                    <a:t>                            RIGHT</a:t>
                  </a:r>
                </a:p>
                <a:p>
                  <a:r>
                    <a:rPr lang="en-US" sz="1100" dirty="0"/>
                    <a:t>               </a:t>
                  </a:r>
                </a:p>
                <a:p>
                  <a:r>
                    <a:rPr lang="en-US" sz="1100" dirty="0"/>
                    <a:t>Permanent central incisor</a:t>
                  </a:r>
                </a:p>
                <a:p>
                  <a:r>
                    <a:rPr lang="en-US" sz="1100" dirty="0"/>
                    <a:t>         , 11</a:t>
                  </a:r>
                </a:p>
                <a:p>
                  <a:endParaRPr lang="en-US" sz="1100" dirty="0"/>
                </a:p>
                <a:p>
                  <a:r>
                    <a:rPr lang="en-US" sz="1100" dirty="0"/>
                    <a:t>Permanent lateral incisor</a:t>
                  </a:r>
                </a:p>
                <a:p>
                  <a:r>
                    <a:rPr lang="en-US" sz="1100" dirty="0"/>
                    <a:t>          , 12</a:t>
                  </a:r>
                </a:p>
                <a:p>
                  <a:endParaRPr lang="en-US" sz="1100" dirty="0"/>
                </a:p>
                <a:p>
                  <a:r>
                    <a:rPr lang="en-US" sz="1100" dirty="0"/>
                    <a:t>Primary canine</a:t>
                  </a:r>
                </a:p>
                <a:p>
                  <a:r>
                    <a:rPr lang="en-US" sz="1100" dirty="0"/>
                    <a:t>          , 53</a:t>
                  </a:r>
                </a:p>
                <a:p>
                  <a:endParaRPr lang="en-US" sz="1100" dirty="0"/>
                </a:p>
                <a:p>
                  <a:r>
                    <a:rPr lang="en-US" sz="1100" dirty="0"/>
                    <a:t>Primary first molar</a:t>
                  </a:r>
                </a:p>
                <a:p>
                  <a:r>
                    <a:rPr lang="en-US" sz="1100" dirty="0"/>
                    <a:t>          , 54</a:t>
                  </a:r>
                </a:p>
                <a:p>
                  <a:endParaRPr lang="en-US" sz="1100" dirty="0"/>
                </a:p>
                <a:p>
                  <a:r>
                    <a:rPr lang="en-US" sz="1100" dirty="0"/>
                    <a:t>Primary second molar</a:t>
                  </a:r>
                </a:p>
                <a:p>
                  <a:r>
                    <a:rPr lang="en-US" sz="1100" dirty="0"/>
                    <a:t>         , 55</a:t>
                  </a:r>
                </a:p>
                <a:p>
                  <a:endParaRPr lang="en-US" sz="1100" dirty="0"/>
                </a:p>
                <a:p>
                  <a:r>
                    <a:rPr lang="en-US" sz="1100" dirty="0"/>
                    <a:t>Permanent first molar</a:t>
                  </a:r>
                </a:p>
                <a:p>
                  <a:r>
                    <a:rPr lang="en-US" sz="1100" dirty="0"/>
                    <a:t>         , 16  </a:t>
                  </a:r>
                  <a:r>
                    <a:rPr lang="en-US" dirty="0"/>
                    <a:t>     </a:t>
                  </a:r>
                  <a:endParaRPr lang="en-IN" dirty="0"/>
                </a:p>
              </p:txBody>
            </p:sp>
          </p:grpSp>
          <p:grpSp>
            <p:nvGrpSpPr>
              <p:cNvPr id="122" name="Group 121"/>
              <p:cNvGrpSpPr/>
              <p:nvPr/>
            </p:nvGrpSpPr>
            <p:grpSpPr>
              <a:xfrm flipH="1">
                <a:off x="2716769" y="1726245"/>
                <a:ext cx="1788581" cy="2870486"/>
                <a:chOff x="5517515" y="1730861"/>
                <a:chExt cx="1788581" cy="2870486"/>
              </a:xfrm>
            </p:grpSpPr>
            <p:cxnSp>
              <p:nvCxnSpPr>
                <p:cNvPr id="123" name="Straight Connector 122"/>
                <p:cNvCxnSpPr/>
                <p:nvPr/>
              </p:nvCxnSpPr>
              <p:spPr>
                <a:xfrm>
                  <a:off x="5517515" y="1730861"/>
                  <a:ext cx="140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5990945" y="2236616"/>
                  <a:ext cx="93592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6252270" y="2470828"/>
                  <a:ext cx="1045587" cy="2665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6640944" y="3075709"/>
                  <a:ext cx="665152" cy="1486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6880173" y="3695591"/>
                  <a:ext cx="259612" cy="213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Connector: Elbow 127"/>
                <p:cNvCxnSpPr/>
                <p:nvPr/>
              </p:nvCxnSpPr>
              <p:spPr>
                <a:xfrm rot="5400000" flipH="1" flipV="1">
                  <a:off x="6975832" y="4317864"/>
                  <a:ext cx="327906" cy="239059"/>
                </a:xfrm>
                <a:prstGeom prst="bentConnector3">
                  <a:avLst>
                    <a:gd name="adj1" fmla="val -706"/>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68" name="TextBox 67"/>
            <p:cNvSpPr txBox="1"/>
            <p:nvPr/>
          </p:nvSpPr>
          <p:spPr>
            <a:xfrm>
              <a:off x="4162425" y="3802380"/>
              <a:ext cx="1600200" cy="369570"/>
            </a:xfrm>
            <a:prstGeom prst="rect">
              <a:avLst/>
            </a:prstGeom>
            <a:noFill/>
          </p:spPr>
          <p:txBody>
            <a:bodyPr wrap="square" rtlCol="0">
              <a:spAutoFit/>
            </a:bodyPr>
            <a:lstStyle/>
            <a:p>
              <a:r>
                <a:rPr lang="en-US" dirty="0"/>
                <a:t>Maxillary teeth</a:t>
              </a:r>
              <a:endParaRPr lang="en-IN" dirty="0"/>
            </a:p>
          </p:txBody>
        </p:sp>
        <p:sp>
          <p:nvSpPr>
            <p:cNvPr id="4" name="Text Box 3"/>
            <p:cNvSpPr txBox="1"/>
            <p:nvPr/>
          </p:nvSpPr>
          <p:spPr>
            <a:xfrm>
              <a:off x="2332999" y="268784"/>
              <a:ext cx="5937392" cy="584775"/>
            </a:xfrm>
            <a:prstGeom prst="rect">
              <a:avLst/>
            </a:prstGeom>
            <a:noFill/>
          </p:spPr>
          <p:txBody>
            <a:bodyPr wrap="square" rtlCol="0">
              <a:spAutoFit/>
            </a:bodyPr>
            <a:lstStyle/>
            <a:p>
              <a:r>
                <a:rPr lang="en-IN" altLang="en-US" b="1" dirty="0"/>
                <a:t>                      </a:t>
              </a:r>
              <a:r>
                <a:rPr lang="en-IN" altLang="en-US" b="1" u="sng" dirty="0"/>
                <a:t>SPACE REQUIRED IN MAXILLARY ARCH</a:t>
              </a:r>
            </a:p>
            <a:p>
              <a:r>
                <a:rPr lang="en-IN" altLang="en-US" sz="1100" dirty="0"/>
                <a:t>maximum </a:t>
              </a:r>
              <a:r>
                <a:rPr lang="en-IN" altLang="en-US" sz="1100" dirty="0" err="1"/>
                <a:t>mesio</a:t>
              </a:r>
              <a:r>
                <a:rPr lang="en-IN" altLang="en-US" sz="1100" dirty="0"/>
                <a:t>-distal width of each tooth </a:t>
              </a:r>
              <a:r>
                <a:rPr lang="en-IN" altLang="en-US" sz="1100" b="1" dirty="0"/>
                <a:t>in </a:t>
              </a:r>
              <a:r>
                <a:rPr lang="en-IN" altLang="en-US" sz="1400" b="1" i="1" dirty="0" err="1"/>
                <a:t>millimeter</a:t>
              </a:r>
              <a:r>
                <a:rPr lang="en-IN" altLang="en-US" sz="1100" dirty="0"/>
                <a:t>, preferably with digital Vernier calliper</a:t>
              </a:r>
              <a:endParaRPr lang="en-IN" altLang="en-US" sz="1100" b="1" u="sng" dirty="0"/>
            </a:p>
          </p:txBody>
        </p:sp>
        <p:grpSp>
          <p:nvGrpSpPr>
            <p:cNvPr id="129" name="Group 128"/>
            <p:cNvGrpSpPr/>
            <p:nvPr/>
          </p:nvGrpSpPr>
          <p:grpSpPr>
            <a:xfrm flipV="1">
              <a:off x="3152668" y="1807273"/>
              <a:ext cx="3636223" cy="2915844"/>
              <a:chOff x="3600774" y="1794968"/>
              <a:chExt cx="3213655" cy="2915844"/>
            </a:xfrm>
          </p:grpSpPr>
          <p:cxnSp>
            <p:nvCxnSpPr>
              <p:cNvPr id="130" name="Straight Arrow Connector 129"/>
              <p:cNvCxnSpPr>
                <a:stCxn id="29" idx="1"/>
              </p:cNvCxnSpPr>
              <p:nvPr/>
            </p:nvCxnSpPr>
            <p:spPr>
              <a:xfrm flipH="1">
                <a:off x="6706635" y="1794968"/>
                <a:ext cx="107794" cy="76437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p:cNvCxnSpPr>
                <a:stCxn id="101" idx="1"/>
              </p:cNvCxnSpPr>
              <p:nvPr/>
            </p:nvCxnSpPr>
            <p:spPr>
              <a:xfrm>
                <a:off x="3600774" y="1795607"/>
                <a:ext cx="88718" cy="779492"/>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2" name="Straight Arrow Connector 131"/>
              <p:cNvCxnSpPr/>
              <p:nvPr/>
            </p:nvCxnSpPr>
            <p:spPr>
              <a:xfrm>
                <a:off x="3676381" y="2583616"/>
                <a:ext cx="209485" cy="688947"/>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3" name="Straight Arrow Connector 132"/>
              <p:cNvCxnSpPr/>
              <p:nvPr/>
            </p:nvCxnSpPr>
            <p:spPr>
              <a:xfrm>
                <a:off x="3860172" y="3253787"/>
                <a:ext cx="317094" cy="54113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3"/>
              <p:cNvCxnSpPr/>
              <p:nvPr/>
            </p:nvCxnSpPr>
            <p:spPr>
              <a:xfrm>
                <a:off x="4175223" y="3796664"/>
                <a:ext cx="201582" cy="417211"/>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p:cNvCxnSpPr/>
              <p:nvPr/>
            </p:nvCxnSpPr>
            <p:spPr>
              <a:xfrm flipH="1">
                <a:off x="5653311" y="4256016"/>
                <a:ext cx="402288" cy="286812"/>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p:cNvCxnSpPr>
                <a:stCxn id="41" idx="2"/>
              </p:cNvCxnSpPr>
              <p:nvPr/>
            </p:nvCxnSpPr>
            <p:spPr>
              <a:xfrm flipH="1">
                <a:off x="6051653" y="3790734"/>
                <a:ext cx="223387" cy="393652"/>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p:cNvCxnSpPr/>
              <p:nvPr/>
            </p:nvCxnSpPr>
            <p:spPr>
              <a:xfrm flipH="1">
                <a:off x="6275983" y="3268857"/>
                <a:ext cx="314451" cy="55939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2" name="Straight Arrow Connector 141"/>
              <p:cNvCxnSpPr/>
              <p:nvPr/>
            </p:nvCxnSpPr>
            <p:spPr>
              <a:xfrm flipH="1">
                <a:off x="6580649" y="2552739"/>
                <a:ext cx="119533" cy="730855"/>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3" name="Straight Arrow Connector 142"/>
              <p:cNvCxnSpPr>
                <a:stCxn id="99" idx="0"/>
              </p:cNvCxnSpPr>
              <p:nvPr/>
            </p:nvCxnSpPr>
            <p:spPr>
              <a:xfrm flipH="1" flipV="1">
                <a:off x="4711272" y="4529672"/>
                <a:ext cx="492419" cy="172729"/>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4" name="Straight Arrow Connector 143"/>
              <p:cNvCxnSpPr>
                <a:endCxn id="6" idx="0"/>
              </p:cNvCxnSpPr>
              <p:nvPr/>
            </p:nvCxnSpPr>
            <p:spPr>
              <a:xfrm flipH="1">
                <a:off x="5193225" y="4551312"/>
                <a:ext cx="470198" cy="15950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5" name="Straight Arrow Connector 144"/>
              <p:cNvCxnSpPr/>
              <p:nvPr/>
            </p:nvCxnSpPr>
            <p:spPr>
              <a:xfrm flipH="1" flipV="1">
                <a:off x="4347948" y="4267767"/>
                <a:ext cx="374822" cy="283285"/>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sp>
        <p:nvSpPr>
          <p:cNvPr id="8" name="TextBox 7"/>
          <p:cNvSpPr txBox="1"/>
          <p:nvPr/>
        </p:nvSpPr>
        <p:spPr>
          <a:xfrm>
            <a:off x="3923930" y="408373"/>
            <a:ext cx="1746095" cy="369332"/>
          </a:xfrm>
          <a:prstGeom prst="rect">
            <a:avLst/>
          </a:prstGeom>
          <a:solidFill>
            <a:schemeClr val="accent2"/>
          </a:solidFill>
        </p:spPr>
        <p:txBody>
          <a:bodyPr wrap="square" rtlCol="0">
            <a:spAutoFit/>
          </a:bodyPr>
          <a:lstStyle/>
          <a:p>
            <a:r>
              <a:rPr lang="en-US" dirty="0"/>
              <a:t>S8 1</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3" name="Group 172"/>
          <p:cNvGrpSpPr/>
          <p:nvPr/>
        </p:nvGrpSpPr>
        <p:grpSpPr>
          <a:xfrm>
            <a:off x="1854308" y="1157582"/>
            <a:ext cx="8555766" cy="4143435"/>
            <a:chOff x="1625882" y="1171852"/>
            <a:chExt cx="8555766" cy="4143435"/>
          </a:xfrm>
        </p:grpSpPr>
        <p:grpSp>
          <p:nvGrpSpPr>
            <p:cNvPr id="98" name="Group 97"/>
            <p:cNvGrpSpPr/>
            <p:nvPr/>
          </p:nvGrpSpPr>
          <p:grpSpPr>
            <a:xfrm rot="1753649">
              <a:off x="9963639" y="4722390"/>
              <a:ext cx="218009" cy="392215"/>
              <a:chOff x="7572652" y="2112885"/>
              <a:chExt cx="363985" cy="452762"/>
            </a:xfrm>
          </p:grpSpPr>
          <p:sp>
            <p:nvSpPr>
              <p:cNvPr id="99" name="Freeform: Shape 98"/>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0" name="Freeform: Shape 99"/>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1" name="Freeform: Shape 100"/>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1" name="Freeform: Shape 10"/>
            <p:cNvSpPr/>
            <p:nvPr/>
          </p:nvSpPr>
          <p:spPr>
            <a:xfrm>
              <a:off x="3861786" y="1411550"/>
              <a:ext cx="0" cy="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Freeform: Shape 16"/>
            <p:cNvSpPr/>
            <p:nvPr/>
          </p:nvSpPr>
          <p:spPr>
            <a:xfrm>
              <a:off x="3959441" y="1171852"/>
              <a:ext cx="0" cy="0"/>
            </a:xfrm>
            <a:custGeom>
              <a:avLst/>
              <a:gdLst>
                <a:gd name="connsiteX0" fmla="*/ 0 w 0"/>
                <a:gd name="connsiteY0" fmla="*/ 0 h 0"/>
                <a:gd name="connsiteX1" fmla="*/ 0 w 0"/>
                <a:gd name="connsiteY1" fmla="*/ 0 h 0"/>
              </a:gdLst>
              <a:ahLst/>
              <a:cxnLst>
                <a:cxn ang="0">
                  <a:pos x="connsiteX0" y="connsiteY0"/>
                </a:cxn>
                <a:cxn ang="0">
                  <a:pos x="connsiteX1" y="connsiteY1"/>
                </a:cxn>
              </a:cxnLst>
              <a:rect l="l" t="t" r="r" b="b"/>
              <a:pathLst>
                <a:path>
                  <a:moveTo>
                    <a:pt x="0" y="0"/>
                  </a:moveTo>
                  <a:lnTo>
                    <a:pt x="0"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72" name="Group 171"/>
            <p:cNvGrpSpPr/>
            <p:nvPr/>
          </p:nvGrpSpPr>
          <p:grpSpPr>
            <a:xfrm>
              <a:off x="1625882" y="1560413"/>
              <a:ext cx="8521231" cy="3754874"/>
              <a:chOff x="1625882" y="1560413"/>
              <a:chExt cx="8521231" cy="3754874"/>
            </a:xfrm>
          </p:grpSpPr>
          <p:grpSp>
            <p:nvGrpSpPr>
              <p:cNvPr id="93" name="Group 92"/>
              <p:cNvGrpSpPr/>
              <p:nvPr/>
            </p:nvGrpSpPr>
            <p:grpSpPr>
              <a:xfrm>
                <a:off x="1625882" y="1560413"/>
                <a:ext cx="3297691" cy="3754874"/>
                <a:chOff x="1569988" y="1551563"/>
                <a:chExt cx="3297691" cy="3754874"/>
              </a:xfrm>
            </p:grpSpPr>
            <p:sp>
              <p:nvSpPr>
                <p:cNvPr id="61" name="TextBox 60"/>
                <p:cNvSpPr txBox="1"/>
                <p:nvPr/>
              </p:nvSpPr>
              <p:spPr>
                <a:xfrm>
                  <a:off x="1569988" y="1551563"/>
                  <a:ext cx="3297691" cy="3754874"/>
                </a:xfrm>
                <a:prstGeom prst="rect">
                  <a:avLst/>
                </a:prstGeom>
                <a:noFill/>
              </p:spPr>
              <p:txBody>
                <a:bodyPr wrap="square" rtlCol="0">
                  <a:spAutoFit/>
                </a:bodyPr>
                <a:lstStyle/>
                <a:p>
                  <a:r>
                    <a:rPr lang="en-US" sz="1100" b="1" dirty="0"/>
                    <a:t>     </a:t>
                  </a:r>
                </a:p>
                <a:p>
                  <a:r>
                    <a:rPr lang="en-US" sz="1100" b="1" dirty="0"/>
                    <a:t>            RIGHT</a:t>
                  </a:r>
                </a:p>
                <a:p>
                  <a:r>
                    <a:rPr lang="en-US" sz="1100" dirty="0"/>
                    <a:t>               </a:t>
                  </a:r>
                </a:p>
                <a:p>
                  <a:r>
                    <a:rPr lang="en-US" sz="1100" dirty="0"/>
                    <a:t>Permanent first molar</a:t>
                  </a:r>
                </a:p>
                <a:p>
                  <a:r>
                    <a:rPr lang="en-US" sz="1100" dirty="0"/>
                    <a:t>           ,46</a:t>
                  </a:r>
                </a:p>
                <a:p>
                  <a:endParaRPr lang="en-US" sz="1100" dirty="0"/>
                </a:p>
                <a:p>
                  <a:endParaRPr lang="en-US" sz="1100" dirty="0"/>
                </a:p>
                <a:p>
                  <a:r>
                    <a:rPr lang="en-US" sz="1100" dirty="0"/>
                    <a:t>Primary second molar</a:t>
                  </a:r>
                </a:p>
                <a:p>
                  <a:r>
                    <a:rPr lang="en-US" sz="1100" dirty="0"/>
                    <a:t>           ,85</a:t>
                  </a:r>
                </a:p>
                <a:p>
                  <a:endParaRPr lang="en-US" sz="1100" dirty="0"/>
                </a:p>
                <a:p>
                  <a:r>
                    <a:rPr lang="en-US" sz="1100" dirty="0"/>
                    <a:t>Primary first molar</a:t>
                  </a:r>
                </a:p>
                <a:p>
                  <a:r>
                    <a:rPr lang="en-US" sz="1100" dirty="0"/>
                    <a:t>            ,84</a:t>
                  </a:r>
                </a:p>
                <a:p>
                  <a:endParaRPr lang="en-US" sz="1100" dirty="0"/>
                </a:p>
                <a:p>
                  <a:r>
                    <a:rPr lang="en-US" sz="1100" dirty="0"/>
                    <a:t>Primary canine</a:t>
                  </a:r>
                </a:p>
                <a:p>
                  <a:r>
                    <a:rPr lang="en-US" sz="1100" dirty="0"/>
                    <a:t>           ,83</a:t>
                  </a:r>
                </a:p>
                <a:p>
                  <a:endParaRPr lang="en-US" sz="1100" dirty="0"/>
                </a:p>
                <a:p>
                  <a:r>
                    <a:rPr lang="en-US" sz="1100" dirty="0"/>
                    <a:t>Permanent lateral incisor</a:t>
                  </a:r>
                </a:p>
                <a:p>
                  <a:r>
                    <a:rPr lang="en-US" sz="1100" dirty="0"/>
                    <a:t>           ,42</a:t>
                  </a:r>
                </a:p>
                <a:p>
                  <a:r>
                    <a:rPr lang="en-US" sz="1100" dirty="0"/>
                    <a:t>Permanent central incisor</a:t>
                  </a:r>
                </a:p>
                <a:p>
                  <a:r>
                    <a:rPr lang="en-US" sz="1100" dirty="0"/>
                    <a:t>           ,41</a:t>
                  </a:r>
                </a:p>
                <a:p>
                  <a:r>
                    <a:rPr lang="en-US" sz="1100" dirty="0"/>
                    <a:t>  </a:t>
                  </a:r>
                  <a:r>
                    <a:rPr lang="en-US" dirty="0"/>
                    <a:t>     </a:t>
                  </a:r>
                  <a:endParaRPr lang="en-IN" dirty="0"/>
                </a:p>
              </p:txBody>
            </p:sp>
            <p:sp>
              <p:nvSpPr>
                <p:cNvPr id="149" name="Rectangle 148"/>
                <p:cNvSpPr/>
                <p:nvPr/>
              </p:nvSpPr>
              <p:spPr>
                <a:xfrm>
                  <a:off x="1702296" y="2261289"/>
                  <a:ext cx="246175" cy="256683"/>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6</a:t>
                  </a:r>
                  <a:endParaRPr lang="en-IN" dirty="0">
                    <a:ln>
                      <a:solidFill>
                        <a:sysClr val="windowText" lastClr="000000"/>
                      </a:solidFill>
                    </a:ln>
                    <a:solidFill>
                      <a:schemeClr val="tx1"/>
                    </a:solidFill>
                  </a:endParaRPr>
                </a:p>
              </p:txBody>
            </p:sp>
            <p:sp>
              <p:nvSpPr>
                <p:cNvPr id="151" name="Rectangle 148"/>
                <p:cNvSpPr/>
                <p:nvPr/>
              </p:nvSpPr>
              <p:spPr>
                <a:xfrm>
                  <a:off x="1671816" y="4812363"/>
                  <a:ext cx="263128" cy="19111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1</a:t>
                  </a:r>
                  <a:endParaRPr lang="en-IN" dirty="0">
                    <a:ln>
                      <a:solidFill>
                        <a:sysClr val="windowText" lastClr="000000"/>
                      </a:solidFill>
                    </a:ln>
                    <a:solidFill>
                      <a:schemeClr val="tx1"/>
                    </a:solidFill>
                  </a:endParaRPr>
                </a:p>
              </p:txBody>
            </p:sp>
            <p:sp>
              <p:nvSpPr>
                <p:cNvPr id="152" name="Rectangle 148"/>
                <p:cNvSpPr/>
                <p:nvPr/>
              </p:nvSpPr>
              <p:spPr>
                <a:xfrm>
                  <a:off x="1687012" y="4446325"/>
                  <a:ext cx="278411" cy="19111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2</a:t>
                  </a:r>
                  <a:endParaRPr lang="en-IN" dirty="0">
                    <a:ln>
                      <a:solidFill>
                        <a:sysClr val="windowText" lastClr="000000"/>
                      </a:solidFill>
                    </a:ln>
                    <a:solidFill>
                      <a:schemeClr val="tx1"/>
                    </a:solidFill>
                  </a:endParaRPr>
                </a:p>
              </p:txBody>
            </p:sp>
            <p:sp>
              <p:nvSpPr>
                <p:cNvPr id="153" name="Rectangle 148"/>
                <p:cNvSpPr/>
                <p:nvPr/>
              </p:nvSpPr>
              <p:spPr>
                <a:xfrm>
                  <a:off x="1629956" y="3959432"/>
                  <a:ext cx="316483" cy="221705"/>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C</a:t>
                  </a:r>
                  <a:endParaRPr lang="en-IN" dirty="0">
                    <a:ln>
                      <a:solidFill>
                        <a:sysClr val="windowText" lastClr="000000"/>
                      </a:solidFill>
                    </a:ln>
                    <a:solidFill>
                      <a:schemeClr val="tx1"/>
                    </a:solidFill>
                  </a:endParaRPr>
                </a:p>
              </p:txBody>
            </p:sp>
            <p:sp>
              <p:nvSpPr>
                <p:cNvPr id="154" name="Rectangle 148"/>
                <p:cNvSpPr/>
                <p:nvPr/>
              </p:nvSpPr>
              <p:spPr>
                <a:xfrm>
                  <a:off x="1705585" y="2966805"/>
                  <a:ext cx="246175" cy="20110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E</a:t>
                  </a:r>
                  <a:endParaRPr lang="en-IN" dirty="0">
                    <a:ln>
                      <a:solidFill>
                        <a:sysClr val="windowText" lastClr="000000"/>
                      </a:solidFill>
                    </a:ln>
                    <a:solidFill>
                      <a:schemeClr val="tx1"/>
                    </a:solidFill>
                  </a:endParaRPr>
                </a:p>
              </p:txBody>
            </p:sp>
            <p:sp>
              <p:nvSpPr>
                <p:cNvPr id="114" name="Rectangle 148"/>
                <p:cNvSpPr/>
                <p:nvPr/>
              </p:nvSpPr>
              <p:spPr>
                <a:xfrm>
                  <a:off x="1678579" y="3456890"/>
                  <a:ext cx="265219" cy="20110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D</a:t>
                  </a:r>
                  <a:endParaRPr lang="en-IN" dirty="0">
                    <a:ln>
                      <a:solidFill>
                        <a:sysClr val="windowText" lastClr="000000"/>
                      </a:solidFill>
                    </a:ln>
                    <a:solidFill>
                      <a:schemeClr val="tx1"/>
                    </a:solidFill>
                  </a:endParaRPr>
                </a:p>
              </p:txBody>
            </p:sp>
          </p:grpSp>
          <p:grpSp>
            <p:nvGrpSpPr>
              <p:cNvPr id="168" name="Group 167"/>
              <p:cNvGrpSpPr/>
              <p:nvPr/>
            </p:nvGrpSpPr>
            <p:grpSpPr>
              <a:xfrm>
                <a:off x="6954603" y="1567669"/>
                <a:ext cx="3192510" cy="3585597"/>
                <a:chOff x="6954603" y="1567669"/>
                <a:chExt cx="3192510" cy="3585597"/>
              </a:xfrm>
            </p:grpSpPr>
            <p:sp>
              <p:nvSpPr>
                <p:cNvPr id="346" name="TextBox 345"/>
                <p:cNvSpPr txBox="1"/>
                <p:nvPr/>
              </p:nvSpPr>
              <p:spPr>
                <a:xfrm>
                  <a:off x="6954603" y="1567669"/>
                  <a:ext cx="3192510" cy="3585597"/>
                </a:xfrm>
                <a:prstGeom prst="rect">
                  <a:avLst/>
                </a:prstGeom>
                <a:noFill/>
              </p:spPr>
              <p:txBody>
                <a:bodyPr wrap="square" rtlCol="0">
                  <a:spAutoFit/>
                </a:bodyPr>
                <a:lstStyle/>
                <a:p>
                  <a:r>
                    <a:rPr lang="en-US" sz="1100" b="1" dirty="0"/>
                    <a:t>          </a:t>
                  </a:r>
                </a:p>
                <a:p>
                  <a:r>
                    <a:rPr lang="en-US" sz="1100" b="1" dirty="0"/>
                    <a:t>                            LEFT</a:t>
                  </a:r>
                </a:p>
                <a:p>
                  <a:r>
                    <a:rPr lang="en-US" sz="1100" dirty="0"/>
                    <a:t>               </a:t>
                  </a:r>
                </a:p>
                <a:p>
                  <a:r>
                    <a:rPr lang="en-US" sz="1100" dirty="0"/>
                    <a:t>Permanent first molar</a:t>
                  </a:r>
                </a:p>
                <a:p>
                  <a:r>
                    <a:rPr lang="en-US" sz="1100" dirty="0"/>
                    <a:t>                       36,</a:t>
                  </a:r>
                </a:p>
                <a:p>
                  <a:endParaRPr lang="en-US" sz="1100" dirty="0"/>
                </a:p>
                <a:p>
                  <a:endParaRPr lang="en-US" sz="1100" dirty="0"/>
                </a:p>
                <a:p>
                  <a:r>
                    <a:rPr lang="en-US" sz="1100" dirty="0"/>
                    <a:t>Primary second molar</a:t>
                  </a:r>
                </a:p>
                <a:p>
                  <a:r>
                    <a:rPr lang="en-US" sz="1100" dirty="0"/>
                    <a:t>                       75,</a:t>
                  </a:r>
                </a:p>
                <a:p>
                  <a:endParaRPr lang="en-US" sz="1100" dirty="0"/>
                </a:p>
                <a:p>
                  <a:r>
                    <a:rPr lang="en-US" sz="1100" dirty="0"/>
                    <a:t>Primary first molar</a:t>
                  </a:r>
                </a:p>
                <a:p>
                  <a:r>
                    <a:rPr lang="en-US" sz="1100" dirty="0"/>
                    <a:t>                       74,                 </a:t>
                  </a:r>
                </a:p>
                <a:p>
                  <a:endParaRPr lang="en-US" sz="1100" dirty="0"/>
                </a:p>
                <a:p>
                  <a:r>
                    <a:rPr lang="en-US" sz="1100" dirty="0"/>
                    <a:t>Primary canine</a:t>
                  </a:r>
                </a:p>
                <a:p>
                  <a:r>
                    <a:rPr lang="en-US" sz="1100" dirty="0"/>
                    <a:t>                       73,          </a:t>
                  </a:r>
                </a:p>
                <a:p>
                  <a:endParaRPr lang="en-US" sz="1100" dirty="0"/>
                </a:p>
                <a:p>
                  <a:r>
                    <a:rPr lang="en-US" sz="1100" dirty="0"/>
                    <a:t>Permanent lateral incisor</a:t>
                  </a:r>
                </a:p>
                <a:p>
                  <a:r>
                    <a:rPr lang="en-US" sz="1100" dirty="0"/>
                    <a:t>                       32,</a:t>
                  </a:r>
                </a:p>
                <a:p>
                  <a:r>
                    <a:rPr lang="en-US" sz="1100" dirty="0"/>
                    <a:t>Permanent central incisor</a:t>
                  </a:r>
                </a:p>
                <a:p>
                  <a:r>
                    <a:rPr lang="en-US" sz="1100" dirty="0"/>
                    <a:t>                       31,  </a:t>
                  </a:r>
                  <a:r>
                    <a:rPr lang="en-US" dirty="0"/>
                    <a:t>     </a:t>
                  </a:r>
                  <a:endParaRPr lang="en-IN" dirty="0"/>
                </a:p>
              </p:txBody>
            </p:sp>
            <p:sp>
              <p:nvSpPr>
                <p:cNvPr id="347" name="Rectangle 148"/>
                <p:cNvSpPr/>
                <p:nvPr/>
              </p:nvSpPr>
              <p:spPr>
                <a:xfrm flipH="1">
                  <a:off x="8011152" y="2280059"/>
                  <a:ext cx="200973" cy="256683"/>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6</a:t>
                  </a:r>
                  <a:endParaRPr lang="en-IN" dirty="0">
                    <a:ln>
                      <a:solidFill>
                        <a:sysClr val="windowText" lastClr="000000"/>
                      </a:solidFill>
                    </a:ln>
                    <a:solidFill>
                      <a:schemeClr val="tx1"/>
                    </a:solidFill>
                  </a:endParaRPr>
                </a:p>
              </p:txBody>
            </p:sp>
            <p:sp>
              <p:nvSpPr>
                <p:cNvPr id="348" name="Rectangle 148"/>
                <p:cNvSpPr/>
                <p:nvPr/>
              </p:nvSpPr>
              <p:spPr>
                <a:xfrm flipH="1">
                  <a:off x="8021769" y="4855985"/>
                  <a:ext cx="204196" cy="200082"/>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1</a:t>
                  </a:r>
                  <a:endParaRPr lang="en-IN" dirty="0">
                    <a:ln>
                      <a:solidFill>
                        <a:sysClr val="windowText" lastClr="000000"/>
                      </a:solidFill>
                    </a:ln>
                    <a:solidFill>
                      <a:schemeClr val="tx1"/>
                    </a:solidFill>
                  </a:endParaRPr>
                </a:p>
              </p:txBody>
            </p:sp>
            <p:sp>
              <p:nvSpPr>
                <p:cNvPr id="349" name="Rectangle 148"/>
                <p:cNvSpPr/>
                <p:nvPr/>
              </p:nvSpPr>
              <p:spPr>
                <a:xfrm flipH="1">
                  <a:off x="8039992" y="4469231"/>
                  <a:ext cx="183299" cy="168864"/>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2</a:t>
                  </a:r>
                  <a:endParaRPr lang="en-IN" dirty="0">
                    <a:ln>
                      <a:solidFill>
                        <a:sysClr val="windowText" lastClr="000000"/>
                      </a:solidFill>
                    </a:ln>
                    <a:solidFill>
                      <a:schemeClr val="tx1"/>
                    </a:solidFill>
                  </a:endParaRPr>
                </a:p>
              </p:txBody>
            </p:sp>
            <p:sp>
              <p:nvSpPr>
                <p:cNvPr id="350" name="Rectangle 148"/>
                <p:cNvSpPr/>
                <p:nvPr/>
              </p:nvSpPr>
              <p:spPr>
                <a:xfrm flipH="1">
                  <a:off x="8026377" y="3917236"/>
                  <a:ext cx="200973" cy="221705"/>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C</a:t>
                  </a:r>
                  <a:endParaRPr lang="en-IN" dirty="0">
                    <a:ln>
                      <a:solidFill>
                        <a:sysClr val="windowText" lastClr="000000"/>
                      </a:solidFill>
                    </a:ln>
                    <a:solidFill>
                      <a:schemeClr val="tx1"/>
                    </a:solidFill>
                  </a:endParaRPr>
                </a:p>
              </p:txBody>
            </p:sp>
            <p:sp>
              <p:nvSpPr>
                <p:cNvPr id="351" name="Rectangle 148"/>
                <p:cNvSpPr/>
                <p:nvPr/>
              </p:nvSpPr>
              <p:spPr>
                <a:xfrm flipH="1">
                  <a:off x="8021769" y="2983928"/>
                  <a:ext cx="227413" cy="18901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E</a:t>
                  </a:r>
                  <a:endParaRPr lang="en-IN" dirty="0">
                    <a:ln>
                      <a:solidFill>
                        <a:sysClr val="windowText" lastClr="000000"/>
                      </a:solidFill>
                    </a:ln>
                    <a:solidFill>
                      <a:schemeClr val="tx1"/>
                    </a:solidFill>
                  </a:endParaRPr>
                </a:p>
              </p:txBody>
            </p:sp>
            <p:sp>
              <p:nvSpPr>
                <p:cNvPr id="352" name="Rectangle 148"/>
                <p:cNvSpPr/>
                <p:nvPr/>
              </p:nvSpPr>
              <p:spPr>
                <a:xfrm flipH="1">
                  <a:off x="8021769" y="3485075"/>
                  <a:ext cx="200973" cy="201101"/>
                </a:xfrm>
                <a:custGeom>
                  <a:avLst/>
                  <a:gdLst>
                    <a:gd name="connsiteX0" fmla="*/ 0 w 779882"/>
                    <a:gd name="connsiteY0" fmla="*/ 0 h 657709"/>
                    <a:gd name="connsiteX1" fmla="*/ 779882 w 779882"/>
                    <a:gd name="connsiteY1" fmla="*/ 0 h 657709"/>
                    <a:gd name="connsiteX2" fmla="*/ 779882 w 779882"/>
                    <a:gd name="connsiteY2" fmla="*/ 657709 h 657709"/>
                    <a:gd name="connsiteX3" fmla="*/ 0 w 779882"/>
                    <a:gd name="connsiteY3" fmla="*/ 657709 h 657709"/>
                    <a:gd name="connsiteX4" fmla="*/ 0 w 779882"/>
                    <a:gd name="connsiteY4" fmla="*/ 0 h 657709"/>
                    <a:gd name="connsiteX0-1" fmla="*/ 0 w 779882"/>
                    <a:gd name="connsiteY0-2" fmla="*/ 0 h 657709"/>
                    <a:gd name="connsiteX1-3" fmla="*/ 779882 w 779882"/>
                    <a:gd name="connsiteY1-4" fmla="*/ 0 h 657709"/>
                    <a:gd name="connsiteX2-5" fmla="*/ 779882 w 779882"/>
                    <a:gd name="connsiteY2-6" fmla="*/ 657709 h 657709"/>
                    <a:gd name="connsiteX3-7" fmla="*/ 763479 w 779882"/>
                    <a:gd name="connsiteY3-8" fmla="*/ 9639 h 657709"/>
                    <a:gd name="connsiteX4-9" fmla="*/ 0 w 779882"/>
                    <a:gd name="connsiteY4-10" fmla="*/ 0 h 657709"/>
                    <a:gd name="connsiteX0-11" fmla="*/ 0 w 781234"/>
                    <a:gd name="connsiteY0-12" fmla="*/ 0 h 657709"/>
                    <a:gd name="connsiteX1-13" fmla="*/ 779882 w 781234"/>
                    <a:gd name="connsiteY1-14" fmla="*/ 0 h 657709"/>
                    <a:gd name="connsiteX2-15" fmla="*/ 779882 w 781234"/>
                    <a:gd name="connsiteY2-16" fmla="*/ 657709 h 657709"/>
                    <a:gd name="connsiteX3-17" fmla="*/ 781234 w 781234"/>
                    <a:gd name="connsiteY3-18" fmla="*/ 761 h 657709"/>
                    <a:gd name="connsiteX4-19" fmla="*/ 0 w 781234"/>
                    <a:gd name="connsiteY4-20" fmla="*/ 0 h 65770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81234" h="657709">
                      <a:moveTo>
                        <a:pt x="0" y="0"/>
                      </a:moveTo>
                      <a:lnTo>
                        <a:pt x="779882" y="0"/>
                      </a:lnTo>
                      <a:lnTo>
                        <a:pt x="779882" y="657709"/>
                      </a:lnTo>
                      <a:cubicBezTo>
                        <a:pt x="780333" y="438726"/>
                        <a:pt x="780783" y="219744"/>
                        <a:pt x="781234" y="761"/>
                      </a:cubicBezTo>
                      <a:lnTo>
                        <a:pt x="0" y="0"/>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solidFill>
                        <a:schemeClr val="tx1"/>
                      </a:solidFill>
                    </a:rPr>
                    <a:t>D</a:t>
                  </a:r>
                  <a:endParaRPr lang="en-IN" dirty="0">
                    <a:ln>
                      <a:solidFill>
                        <a:sysClr val="windowText" lastClr="000000"/>
                      </a:solidFill>
                    </a:ln>
                    <a:solidFill>
                      <a:schemeClr val="tx1"/>
                    </a:solidFill>
                  </a:endParaRPr>
                </a:p>
              </p:txBody>
            </p:sp>
          </p:grpSp>
        </p:grpSp>
        <p:sp>
          <p:nvSpPr>
            <p:cNvPr id="2" name="TextBox 1"/>
            <p:cNvSpPr txBox="1"/>
            <p:nvPr/>
          </p:nvSpPr>
          <p:spPr>
            <a:xfrm>
              <a:off x="4113695" y="2085136"/>
              <a:ext cx="1909836" cy="369332"/>
            </a:xfrm>
            <a:prstGeom prst="rect">
              <a:avLst/>
            </a:prstGeom>
            <a:noFill/>
          </p:spPr>
          <p:txBody>
            <a:bodyPr wrap="square" rtlCol="0">
              <a:spAutoFit/>
            </a:bodyPr>
            <a:lstStyle/>
            <a:p>
              <a:r>
                <a:rPr lang="en-US" b="1" dirty="0"/>
                <a:t>Mandibular teeth </a:t>
              </a:r>
              <a:endParaRPr lang="en-IN" dirty="0"/>
            </a:p>
          </p:txBody>
        </p:sp>
        <p:sp>
          <p:nvSpPr>
            <p:cNvPr id="144" name="Block Arc 143"/>
            <p:cNvSpPr/>
            <p:nvPr/>
          </p:nvSpPr>
          <p:spPr>
            <a:xfrm rot="10800000">
              <a:off x="3083134" y="1785956"/>
              <a:ext cx="3835068" cy="2846367"/>
            </a:xfrm>
            <a:custGeom>
              <a:avLst/>
              <a:gdLst>
                <a:gd name="connsiteX0" fmla="*/ 3367 w 3977194"/>
                <a:gd name="connsiteY0" fmla="*/ 2902205 h 5485356"/>
                <a:gd name="connsiteX1" fmla="*/ 734760 w 3977194"/>
                <a:gd name="connsiteY1" fmla="*/ 613871 h 5485356"/>
                <a:gd name="connsiteX2" fmla="*/ 3332061 w 3977194"/>
                <a:gd name="connsiteY2" fmla="*/ 720548 h 5485356"/>
                <a:gd name="connsiteX3" fmla="*/ 3967717 w 3977194"/>
                <a:gd name="connsiteY3" fmla="*/ 3010127 h 5485356"/>
                <a:gd name="connsiteX4" fmla="*/ 2980051 w 3977194"/>
                <a:gd name="connsiteY4" fmla="*/ 2876658 h 5485356"/>
                <a:gd name="connsiteX5" fmla="*/ 2744007 w 3977194"/>
                <a:gd name="connsiteY5" fmla="*/ 1605663 h 5485356"/>
                <a:gd name="connsiteX6" fmla="*/ 1273264 w 3977194"/>
                <a:gd name="connsiteY6" fmla="*/ 1528163 h 5485356"/>
                <a:gd name="connsiteX7" fmla="*/ 995255 w 3977194"/>
                <a:gd name="connsiteY7" fmla="*/ 2822500 h 5485356"/>
                <a:gd name="connsiteX8" fmla="*/ 3367 w 3977194"/>
                <a:gd name="connsiteY8" fmla="*/ 2902205 h 5485356"/>
                <a:gd name="connsiteX0-1" fmla="*/ 3373 w 3977213"/>
                <a:gd name="connsiteY0-2" fmla="*/ 2902209 h 3010131"/>
                <a:gd name="connsiteX1-3" fmla="*/ 734766 w 3977213"/>
                <a:gd name="connsiteY1-4" fmla="*/ 613875 h 3010131"/>
                <a:gd name="connsiteX2-5" fmla="*/ 3332067 w 3977213"/>
                <a:gd name="connsiteY2-6" fmla="*/ 720552 h 3010131"/>
                <a:gd name="connsiteX3-7" fmla="*/ 3967723 w 3977213"/>
                <a:gd name="connsiteY3-8" fmla="*/ 3010131 h 3010131"/>
                <a:gd name="connsiteX4-9" fmla="*/ 2980057 w 3977213"/>
                <a:gd name="connsiteY4-10" fmla="*/ 2876662 h 3010131"/>
                <a:gd name="connsiteX5-11" fmla="*/ 2744013 w 3977213"/>
                <a:gd name="connsiteY5-12" fmla="*/ 1605667 h 3010131"/>
                <a:gd name="connsiteX6-13" fmla="*/ 2050745 w 3977213"/>
                <a:gd name="connsiteY6-14" fmla="*/ 816468 h 3010131"/>
                <a:gd name="connsiteX7-15" fmla="*/ 1273270 w 3977213"/>
                <a:gd name="connsiteY7-16" fmla="*/ 1528167 h 3010131"/>
                <a:gd name="connsiteX8-17" fmla="*/ 995261 w 3977213"/>
                <a:gd name="connsiteY8-18" fmla="*/ 2822504 h 3010131"/>
                <a:gd name="connsiteX9" fmla="*/ 3373 w 3977213"/>
                <a:gd name="connsiteY9" fmla="*/ 2902209 h 3010131"/>
                <a:gd name="connsiteX0-19" fmla="*/ 3373 w 3977213"/>
                <a:gd name="connsiteY0-20" fmla="*/ 2902209 h 3010131"/>
                <a:gd name="connsiteX1-21" fmla="*/ 734766 w 3977213"/>
                <a:gd name="connsiteY1-22" fmla="*/ 613875 h 3010131"/>
                <a:gd name="connsiteX2-23" fmla="*/ 3332067 w 3977213"/>
                <a:gd name="connsiteY2-24" fmla="*/ 720552 h 3010131"/>
                <a:gd name="connsiteX3-25" fmla="*/ 3967723 w 3977213"/>
                <a:gd name="connsiteY3-26" fmla="*/ 3010131 h 3010131"/>
                <a:gd name="connsiteX4-27" fmla="*/ 2980057 w 3977213"/>
                <a:gd name="connsiteY4-28" fmla="*/ 2876662 h 3010131"/>
                <a:gd name="connsiteX5-29" fmla="*/ 2744013 w 3977213"/>
                <a:gd name="connsiteY5-30" fmla="*/ 1605667 h 3010131"/>
                <a:gd name="connsiteX6-31" fmla="*/ 2050745 w 3977213"/>
                <a:gd name="connsiteY6-32" fmla="*/ 851979 h 3010131"/>
                <a:gd name="connsiteX7-33" fmla="*/ 1273270 w 3977213"/>
                <a:gd name="connsiteY7-34" fmla="*/ 1528167 h 3010131"/>
                <a:gd name="connsiteX8-35" fmla="*/ 995261 w 3977213"/>
                <a:gd name="connsiteY8-36" fmla="*/ 2822504 h 3010131"/>
                <a:gd name="connsiteX9-37" fmla="*/ 3373 w 3977213"/>
                <a:gd name="connsiteY9-38" fmla="*/ 2902209 h 3010131"/>
                <a:gd name="connsiteX0-39" fmla="*/ 3373 w 3977213"/>
                <a:gd name="connsiteY0-40" fmla="*/ 2902209 h 3010131"/>
                <a:gd name="connsiteX1-41" fmla="*/ 734766 w 3977213"/>
                <a:gd name="connsiteY1-42" fmla="*/ 613875 h 3010131"/>
                <a:gd name="connsiteX2-43" fmla="*/ 3332067 w 3977213"/>
                <a:gd name="connsiteY2-44" fmla="*/ 720552 h 3010131"/>
                <a:gd name="connsiteX3-45" fmla="*/ 3967723 w 3977213"/>
                <a:gd name="connsiteY3-46" fmla="*/ 3010131 h 3010131"/>
                <a:gd name="connsiteX4-47" fmla="*/ 2980057 w 3977213"/>
                <a:gd name="connsiteY4-48" fmla="*/ 2876662 h 3010131"/>
                <a:gd name="connsiteX5-49" fmla="*/ 2894933 w 3977213"/>
                <a:gd name="connsiteY5-50" fmla="*/ 1534645 h 3010131"/>
                <a:gd name="connsiteX6-51" fmla="*/ 2050745 w 3977213"/>
                <a:gd name="connsiteY6-52" fmla="*/ 851979 h 3010131"/>
                <a:gd name="connsiteX7-53" fmla="*/ 1273270 w 3977213"/>
                <a:gd name="connsiteY7-54" fmla="*/ 1528167 h 3010131"/>
                <a:gd name="connsiteX8-55" fmla="*/ 995261 w 3977213"/>
                <a:gd name="connsiteY8-56" fmla="*/ 2822504 h 3010131"/>
                <a:gd name="connsiteX9-57" fmla="*/ 3373 w 3977213"/>
                <a:gd name="connsiteY9-58" fmla="*/ 2902209 h 3010131"/>
                <a:gd name="connsiteX0-59" fmla="*/ 3373 w 3977213"/>
                <a:gd name="connsiteY0-60" fmla="*/ 2902209 h 3010131"/>
                <a:gd name="connsiteX1-61" fmla="*/ 734766 w 3977213"/>
                <a:gd name="connsiteY1-62" fmla="*/ 613875 h 3010131"/>
                <a:gd name="connsiteX2-63" fmla="*/ 3332067 w 3977213"/>
                <a:gd name="connsiteY2-64" fmla="*/ 720552 h 3010131"/>
                <a:gd name="connsiteX3-65" fmla="*/ 3967723 w 3977213"/>
                <a:gd name="connsiteY3-66" fmla="*/ 3010131 h 3010131"/>
                <a:gd name="connsiteX4-67" fmla="*/ 3175366 w 3977213"/>
                <a:gd name="connsiteY4-68" fmla="*/ 2796763 h 3010131"/>
                <a:gd name="connsiteX5-69" fmla="*/ 2894933 w 3977213"/>
                <a:gd name="connsiteY5-70" fmla="*/ 1534645 h 3010131"/>
                <a:gd name="connsiteX6-71" fmla="*/ 2050745 w 3977213"/>
                <a:gd name="connsiteY6-72" fmla="*/ 851979 h 3010131"/>
                <a:gd name="connsiteX7-73" fmla="*/ 1273270 w 3977213"/>
                <a:gd name="connsiteY7-74" fmla="*/ 1528167 h 3010131"/>
                <a:gd name="connsiteX8-75" fmla="*/ 995261 w 3977213"/>
                <a:gd name="connsiteY8-76" fmla="*/ 2822504 h 3010131"/>
                <a:gd name="connsiteX9-77" fmla="*/ 3373 w 3977213"/>
                <a:gd name="connsiteY9-78" fmla="*/ 2902209 h 3010131"/>
                <a:gd name="connsiteX0-79" fmla="*/ 3373 w 3977213"/>
                <a:gd name="connsiteY0-80" fmla="*/ 2902209 h 3010131"/>
                <a:gd name="connsiteX1-81" fmla="*/ 734766 w 3977213"/>
                <a:gd name="connsiteY1-82" fmla="*/ 613875 h 3010131"/>
                <a:gd name="connsiteX2-83" fmla="*/ 3332067 w 3977213"/>
                <a:gd name="connsiteY2-84" fmla="*/ 720552 h 3010131"/>
                <a:gd name="connsiteX3-85" fmla="*/ 3967723 w 3977213"/>
                <a:gd name="connsiteY3-86" fmla="*/ 3010131 h 3010131"/>
                <a:gd name="connsiteX4-87" fmla="*/ 3175366 w 3977213"/>
                <a:gd name="connsiteY4-88" fmla="*/ 2796763 h 3010131"/>
                <a:gd name="connsiteX5-89" fmla="*/ 2894933 w 3977213"/>
                <a:gd name="connsiteY5-90" fmla="*/ 1534645 h 3010131"/>
                <a:gd name="connsiteX6-91" fmla="*/ 2050745 w 3977213"/>
                <a:gd name="connsiteY6-92" fmla="*/ 851979 h 3010131"/>
                <a:gd name="connsiteX7-93" fmla="*/ 1148983 w 3977213"/>
                <a:gd name="connsiteY7-94" fmla="*/ 1439391 h 3010131"/>
                <a:gd name="connsiteX8-95" fmla="*/ 995261 w 3977213"/>
                <a:gd name="connsiteY8-96" fmla="*/ 2822504 h 3010131"/>
                <a:gd name="connsiteX9-97" fmla="*/ 3373 w 3977213"/>
                <a:gd name="connsiteY9-98" fmla="*/ 2902209 h 3010131"/>
                <a:gd name="connsiteX0-99" fmla="*/ 3373 w 3977213"/>
                <a:gd name="connsiteY0-100" fmla="*/ 2902209 h 3010131"/>
                <a:gd name="connsiteX1-101" fmla="*/ 734766 w 3977213"/>
                <a:gd name="connsiteY1-102" fmla="*/ 613875 h 3010131"/>
                <a:gd name="connsiteX2-103" fmla="*/ 3332067 w 3977213"/>
                <a:gd name="connsiteY2-104" fmla="*/ 720552 h 3010131"/>
                <a:gd name="connsiteX3-105" fmla="*/ 3967723 w 3977213"/>
                <a:gd name="connsiteY3-106" fmla="*/ 3010131 h 3010131"/>
                <a:gd name="connsiteX4-107" fmla="*/ 3175366 w 3977213"/>
                <a:gd name="connsiteY4-108" fmla="*/ 2796763 h 3010131"/>
                <a:gd name="connsiteX5-109" fmla="*/ 2894933 w 3977213"/>
                <a:gd name="connsiteY5-110" fmla="*/ 1534645 h 3010131"/>
                <a:gd name="connsiteX6-111" fmla="*/ 2032990 w 3977213"/>
                <a:gd name="connsiteY6-112" fmla="*/ 718814 h 3010131"/>
                <a:gd name="connsiteX7-113" fmla="*/ 1148983 w 3977213"/>
                <a:gd name="connsiteY7-114" fmla="*/ 1439391 h 3010131"/>
                <a:gd name="connsiteX8-115" fmla="*/ 995261 w 3977213"/>
                <a:gd name="connsiteY8-116" fmla="*/ 2822504 h 3010131"/>
                <a:gd name="connsiteX9-117" fmla="*/ 3373 w 3977213"/>
                <a:gd name="connsiteY9-118" fmla="*/ 2902209 h 3010131"/>
                <a:gd name="connsiteX0-119" fmla="*/ 3373 w 3977213"/>
                <a:gd name="connsiteY0-120" fmla="*/ 2902209 h 3010131"/>
                <a:gd name="connsiteX1-121" fmla="*/ 734766 w 3977213"/>
                <a:gd name="connsiteY1-122" fmla="*/ 613875 h 3010131"/>
                <a:gd name="connsiteX2-123" fmla="*/ 3332067 w 3977213"/>
                <a:gd name="connsiteY2-124" fmla="*/ 720552 h 3010131"/>
                <a:gd name="connsiteX3-125" fmla="*/ 3967723 w 3977213"/>
                <a:gd name="connsiteY3-126" fmla="*/ 3010131 h 3010131"/>
                <a:gd name="connsiteX4-127" fmla="*/ 3175366 w 3977213"/>
                <a:gd name="connsiteY4-128" fmla="*/ 2796763 h 3010131"/>
                <a:gd name="connsiteX5-129" fmla="*/ 2894933 w 3977213"/>
                <a:gd name="connsiteY5-130" fmla="*/ 1534645 h 3010131"/>
                <a:gd name="connsiteX6-131" fmla="*/ 2032990 w 3977213"/>
                <a:gd name="connsiteY6-132" fmla="*/ 718814 h 3010131"/>
                <a:gd name="connsiteX7-133" fmla="*/ 1148983 w 3977213"/>
                <a:gd name="connsiteY7-134" fmla="*/ 1439391 h 3010131"/>
                <a:gd name="connsiteX8-135" fmla="*/ 799952 w 3977213"/>
                <a:gd name="connsiteY8-136" fmla="*/ 2778116 h 3010131"/>
                <a:gd name="connsiteX9-137" fmla="*/ 3373 w 3977213"/>
                <a:gd name="connsiteY9-138" fmla="*/ 2902209 h 3010131"/>
                <a:gd name="connsiteX0-139" fmla="*/ 3791 w 3974761"/>
                <a:gd name="connsiteY0-140" fmla="*/ 2679097 h 2787019"/>
                <a:gd name="connsiteX1-141" fmla="*/ 735184 w 3974761"/>
                <a:gd name="connsiteY1-142" fmla="*/ 390763 h 2787019"/>
                <a:gd name="connsiteX2-143" fmla="*/ 3199320 w 3974761"/>
                <a:gd name="connsiteY2-144" fmla="*/ 568461 h 2787019"/>
                <a:gd name="connsiteX3-145" fmla="*/ 3968141 w 3974761"/>
                <a:gd name="connsiteY3-146" fmla="*/ 2787019 h 2787019"/>
                <a:gd name="connsiteX4-147" fmla="*/ 3175784 w 3974761"/>
                <a:gd name="connsiteY4-148" fmla="*/ 2573651 h 2787019"/>
                <a:gd name="connsiteX5-149" fmla="*/ 2895351 w 3974761"/>
                <a:gd name="connsiteY5-150" fmla="*/ 1311533 h 2787019"/>
                <a:gd name="connsiteX6-151" fmla="*/ 2033408 w 3974761"/>
                <a:gd name="connsiteY6-152" fmla="*/ 495702 h 2787019"/>
                <a:gd name="connsiteX7-153" fmla="*/ 1149401 w 3974761"/>
                <a:gd name="connsiteY7-154" fmla="*/ 1216279 h 2787019"/>
                <a:gd name="connsiteX8-155" fmla="*/ 800370 w 3974761"/>
                <a:gd name="connsiteY8-156" fmla="*/ 2555004 h 2787019"/>
                <a:gd name="connsiteX9-157" fmla="*/ 3791 w 3974761"/>
                <a:gd name="connsiteY9-158" fmla="*/ 2679097 h 2787019"/>
                <a:gd name="connsiteX0-159" fmla="*/ 2327 w 3974091"/>
                <a:gd name="connsiteY0-160" fmla="*/ 2456735 h 2564657"/>
                <a:gd name="connsiteX1-161" fmla="*/ 911273 w 3974091"/>
                <a:gd name="connsiteY1-162" fmla="*/ 221667 h 2564657"/>
                <a:gd name="connsiteX2-163" fmla="*/ 3197856 w 3974091"/>
                <a:gd name="connsiteY2-164" fmla="*/ 346099 h 2564657"/>
                <a:gd name="connsiteX3-165" fmla="*/ 3966677 w 3974091"/>
                <a:gd name="connsiteY3-166" fmla="*/ 2564657 h 2564657"/>
                <a:gd name="connsiteX4-167" fmla="*/ 3174320 w 3974091"/>
                <a:gd name="connsiteY4-168" fmla="*/ 2351289 h 2564657"/>
                <a:gd name="connsiteX5-169" fmla="*/ 2893887 w 3974091"/>
                <a:gd name="connsiteY5-170" fmla="*/ 1089171 h 2564657"/>
                <a:gd name="connsiteX6-171" fmla="*/ 2031944 w 3974091"/>
                <a:gd name="connsiteY6-172" fmla="*/ 273340 h 2564657"/>
                <a:gd name="connsiteX7-173" fmla="*/ 1147937 w 3974091"/>
                <a:gd name="connsiteY7-174" fmla="*/ 993917 h 2564657"/>
                <a:gd name="connsiteX8-175" fmla="*/ 798906 w 3974091"/>
                <a:gd name="connsiteY8-176" fmla="*/ 2332642 h 2564657"/>
                <a:gd name="connsiteX9-177" fmla="*/ 2327 w 3974091"/>
                <a:gd name="connsiteY9-178" fmla="*/ 2456735 h 2564657"/>
                <a:gd name="connsiteX0-179" fmla="*/ 2297 w 3973444"/>
                <a:gd name="connsiteY0-180" fmla="*/ 2495233 h 2603155"/>
                <a:gd name="connsiteX1-181" fmla="*/ 911243 w 3973444"/>
                <a:gd name="connsiteY1-182" fmla="*/ 260165 h 2603155"/>
                <a:gd name="connsiteX2-183" fmla="*/ 3162315 w 3973444"/>
                <a:gd name="connsiteY2-184" fmla="*/ 307358 h 2603155"/>
                <a:gd name="connsiteX3-185" fmla="*/ 3966647 w 3973444"/>
                <a:gd name="connsiteY3-186" fmla="*/ 2603155 h 2603155"/>
                <a:gd name="connsiteX4-187" fmla="*/ 3174290 w 3973444"/>
                <a:gd name="connsiteY4-188" fmla="*/ 2389787 h 2603155"/>
                <a:gd name="connsiteX5-189" fmla="*/ 2893857 w 3973444"/>
                <a:gd name="connsiteY5-190" fmla="*/ 1127669 h 2603155"/>
                <a:gd name="connsiteX6-191" fmla="*/ 2031914 w 3973444"/>
                <a:gd name="connsiteY6-192" fmla="*/ 311838 h 2603155"/>
                <a:gd name="connsiteX7-193" fmla="*/ 1147907 w 3973444"/>
                <a:gd name="connsiteY7-194" fmla="*/ 1032415 h 2603155"/>
                <a:gd name="connsiteX8-195" fmla="*/ 798876 w 3973444"/>
                <a:gd name="connsiteY8-196" fmla="*/ 2371140 h 2603155"/>
                <a:gd name="connsiteX9-197" fmla="*/ 2297 w 3973444"/>
                <a:gd name="connsiteY9-198" fmla="*/ 2495233 h 2603155"/>
                <a:gd name="connsiteX0-199" fmla="*/ 2438 w 3973654"/>
                <a:gd name="connsiteY0-200" fmla="*/ 2516084 h 2624006"/>
                <a:gd name="connsiteX1-201" fmla="*/ 884751 w 3973654"/>
                <a:gd name="connsiteY1-202" fmla="*/ 246687 h 2624006"/>
                <a:gd name="connsiteX2-203" fmla="*/ 3162456 w 3973654"/>
                <a:gd name="connsiteY2-204" fmla="*/ 328209 h 2624006"/>
                <a:gd name="connsiteX3-205" fmla="*/ 3966788 w 3973654"/>
                <a:gd name="connsiteY3-206" fmla="*/ 2624006 h 2624006"/>
                <a:gd name="connsiteX4-207" fmla="*/ 3174431 w 3973654"/>
                <a:gd name="connsiteY4-208" fmla="*/ 2410638 h 2624006"/>
                <a:gd name="connsiteX5-209" fmla="*/ 2893998 w 3973654"/>
                <a:gd name="connsiteY5-210" fmla="*/ 1148520 h 2624006"/>
                <a:gd name="connsiteX6-211" fmla="*/ 2032055 w 3973654"/>
                <a:gd name="connsiteY6-212" fmla="*/ 332689 h 2624006"/>
                <a:gd name="connsiteX7-213" fmla="*/ 1148048 w 3973654"/>
                <a:gd name="connsiteY7-214" fmla="*/ 1053266 h 2624006"/>
                <a:gd name="connsiteX8-215" fmla="*/ 799017 w 3973654"/>
                <a:gd name="connsiteY8-216" fmla="*/ 2391991 h 2624006"/>
                <a:gd name="connsiteX9-217" fmla="*/ 2438 w 3973654"/>
                <a:gd name="connsiteY9-218" fmla="*/ 2516084 h 2624006"/>
                <a:gd name="connsiteX0-219" fmla="*/ 1754 w 3972550"/>
                <a:gd name="connsiteY0-220" fmla="*/ 2614478 h 2722400"/>
                <a:gd name="connsiteX1-221" fmla="*/ 1052743 w 3972550"/>
                <a:gd name="connsiteY1-222" fmla="*/ 199186 h 2722400"/>
                <a:gd name="connsiteX2-223" fmla="*/ 3161772 w 3972550"/>
                <a:gd name="connsiteY2-224" fmla="*/ 426603 h 2722400"/>
                <a:gd name="connsiteX3-225" fmla="*/ 3966104 w 3972550"/>
                <a:gd name="connsiteY3-226" fmla="*/ 2722400 h 2722400"/>
                <a:gd name="connsiteX4-227" fmla="*/ 3173747 w 3972550"/>
                <a:gd name="connsiteY4-228" fmla="*/ 2509032 h 2722400"/>
                <a:gd name="connsiteX5-229" fmla="*/ 2893314 w 3972550"/>
                <a:gd name="connsiteY5-230" fmla="*/ 1246914 h 2722400"/>
                <a:gd name="connsiteX6-231" fmla="*/ 2031371 w 3972550"/>
                <a:gd name="connsiteY6-232" fmla="*/ 431083 h 2722400"/>
                <a:gd name="connsiteX7-233" fmla="*/ 1147364 w 3972550"/>
                <a:gd name="connsiteY7-234" fmla="*/ 1151660 h 2722400"/>
                <a:gd name="connsiteX8-235" fmla="*/ 798333 w 3972550"/>
                <a:gd name="connsiteY8-236" fmla="*/ 2490385 h 2722400"/>
                <a:gd name="connsiteX9-237" fmla="*/ 1754 w 3972550"/>
                <a:gd name="connsiteY9-238" fmla="*/ 2614478 h 2722400"/>
                <a:gd name="connsiteX0-239" fmla="*/ 1724 w 3971729"/>
                <a:gd name="connsiteY0-240" fmla="*/ 2632079 h 2740001"/>
                <a:gd name="connsiteX1-241" fmla="*/ 1052713 w 3971729"/>
                <a:gd name="connsiteY1-242" fmla="*/ 216787 h 2740001"/>
                <a:gd name="connsiteX2-243" fmla="*/ 3099598 w 3971729"/>
                <a:gd name="connsiteY2-244" fmla="*/ 401294 h 2740001"/>
                <a:gd name="connsiteX3-245" fmla="*/ 3966074 w 3971729"/>
                <a:gd name="connsiteY3-246" fmla="*/ 2740001 h 2740001"/>
                <a:gd name="connsiteX4-247" fmla="*/ 3173717 w 3971729"/>
                <a:gd name="connsiteY4-248" fmla="*/ 2526633 h 2740001"/>
                <a:gd name="connsiteX5-249" fmla="*/ 2893284 w 3971729"/>
                <a:gd name="connsiteY5-250" fmla="*/ 1264515 h 2740001"/>
                <a:gd name="connsiteX6-251" fmla="*/ 2031341 w 3971729"/>
                <a:gd name="connsiteY6-252" fmla="*/ 448684 h 2740001"/>
                <a:gd name="connsiteX7-253" fmla="*/ 1147334 w 3971729"/>
                <a:gd name="connsiteY7-254" fmla="*/ 1169261 h 2740001"/>
                <a:gd name="connsiteX8-255" fmla="*/ 798303 w 3971729"/>
                <a:gd name="connsiteY8-256" fmla="*/ 2507986 h 2740001"/>
                <a:gd name="connsiteX9-257" fmla="*/ 1724 w 3971729"/>
                <a:gd name="connsiteY9-258" fmla="*/ 2632079 h 2740001"/>
                <a:gd name="connsiteX0-259" fmla="*/ 1724 w 3971729"/>
                <a:gd name="connsiteY0-260" fmla="*/ 2632079 h 2740001"/>
                <a:gd name="connsiteX1-261" fmla="*/ 1052713 w 3971729"/>
                <a:gd name="connsiteY1-262" fmla="*/ 216787 h 2740001"/>
                <a:gd name="connsiteX2-263" fmla="*/ 3099598 w 3971729"/>
                <a:gd name="connsiteY2-264" fmla="*/ 401294 h 2740001"/>
                <a:gd name="connsiteX3-265" fmla="*/ 3966074 w 3971729"/>
                <a:gd name="connsiteY3-266" fmla="*/ 2740001 h 2740001"/>
                <a:gd name="connsiteX4-267" fmla="*/ 3182595 w 3971729"/>
                <a:gd name="connsiteY4-268" fmla="*/ 2578126 h 2740001"/>
                <a:gd name="connsiteX5-269" fmla="*/ 2893284 w 3971729"/>
                <a:gd name="connsiteY5-270" fmla="*/ 1264515 h 2740001"/>
                <a:gd name="connsiteX6-271" fmla="*/ 2031341 w 3971729"/>
                <a:gd name="connsiteY6-272" fmla="*/ 448684 h 2740001"/>
                <a:gd name="connsiteX7-273" fmla="*/ 1147334 w 3971729"/>
                <a:gd name="connsiteY7-274" fmla="*/ 1169261 h 2740001"/>
                <a:gd name="connsiteX8-275" fmla="*/ 798303 w 3971729"/>
                <a:gd name="connsiteY8-276" fmla="*/ 2507986 h 2740001"/>
                <a:gd name="connsiteX9-277" fmla="*/ 1724 w 3971729"/>
                <a:gd name="connsiteY9-278" fmla="*/ 2632079 h 2740001"/>
                <a:gd name="connsiteX0-279" fmla="*/ 1724 w 3962876"/>
                <a:gd name="connsiteY0-280" fmla="*/ 2629270 h 2678609"/>
                <a:gd name="connsiteX1-281" fmla="*/ 1052713 w 3962876"/>
                <a:gd name="connsiteY1-282" fmla="*/ 213978 h 2678609"/>
                <a:gd name="connsiteX2-283" fmla="*/ 3099598 w 3962876"/>
                <a:gd name="connsiteY2-284" fmla="*/ 398485 h 2678609"/>
                <a:gd name="connsiteX3-285" fmla="*/ 3957136 w 3962876"/>
                <a:gd name="connsiteY3-286" fmla="*/ 2678609 h 2678609"/>
                <a:gd name="connsiteX4-287" fmla="*/ 3182595 w 3962876"/>
                <a:gd name="connsiteY4-288" fmla="*/ 2575317 h 2678609"/>
                <a:gd name="connsiteX5-289" fmla="*/ 2893284 w 3962876"/>
                <a:gd name="connsiteY5-290" fmla="*/ 1261706 h 2678609"/>
                <a:gd name="connsiteX6-291" fmla="*/ 2031341 w 3962876"/>
                <a:gd name="connsiteY6-292" fmla="*/ 445875 h 2678609"/>
                <a:gd name="connsiteX7-293" fmla="*/ 1147334 w 3962876"/>
                <a:gd name="connsiteY7-294" fmla="*/ 1166452 h 2678609"/>
                <a:gd name="connsiteX8-295" fmla="*/ 798303 w 3962876"/>
                <a:gd name="connsiteY8-296" fmla="*/ 2505177 h 2678609"/>
                <a:gd name="connsiteX9-297" fmla="*/ 1724 w 3962876"/>
                <a:gd name="connsiteY9-298" fmla="*/ 2629270 h 2678609"/>
                <a:gd name="connsiteX0-299" fmla="*/ 1724 w 3962876"/>
                <a:gd name="connsiteY0-300" fmla="*/ 2629270 h 2678609"/>
                <a:gd name="connsiteX1-301" fmla="*/ 1052713 w 3962876"/>
                <a:gd name="connsiteY1-302" fmla="*/ 213978 h 2678609"/>
                <a:gd name="connsiteX2-303" fmla="*/ 3099598 w 3962876"/>
                <a:gd name="connsiteY2-304" fmla="*/ 398485 h 2678609"/>
                <a:gd name="connsiteX3-305" fmla="*/ 3957136 w 3962876"/>
                <a:gd name="connsiteY3-306" fmla="*/ 2678609 h 2678609"/>
                <a:gd name="connsiteX4-307" fmla="*/ 3173656 w 3962876"/>
                <a:gd name="connsiteY4-308" fmla="*/ 2483259 h 2678609"/>
                <a:gd name="connsiteX5-309" fmla="*/ 2893284 w 3962876"/>
                <a:gd name="connsiteY5-310" fmla="*/ 1261706 h 2678609"/>
                <a:gd name="connsiteX6-311" fmla="*/ 2031341 w 3962876"/>
                <a:gd name="connsiteY6-312" fmla="*/ 445875 h 2678609"/>
                <a:gd name="connsiteX7-313" fmla="*/ 1147334 w 3962876"/>
                <a:gd name="connsiteY7-314" fmla="*/ 1166452 h 2678609"/>
                <a:gd name="connsiteX8-315" fmla="*/ 798303 w 3962876"/>
                <a:gd name="connsiteY8-316" fmla="*/ 2505177 h 2678609"/>
                <a:gd name="connsiteX9-317" fmla="*/ 1724 w 3962876"/>
                <a:gd name="connsiteY9-318" fmla="*/ 2629270 h 2678609"/>
                <a:gd name="connsiteX0-319" fmla="*/ 1724 w 3962876"/>
                <a:gd name="connsiteY0-320" fmla="*/ 2624926 h 2624926"/>
                <a:gd name="connsiteX1-321" fmla="*/ 1052713 w 3962876"/>
                <a:gd name="connsiteY1-322" fmla="*/ 209634 h 2624926"/>
                <a:gd name="connsiteX2-323" fmla="*/ 3099598 w 3962876"/>
                <a:gd name="connsiteY2-324" fmla="*/ 394141 h 2624926"/>
                <a:gd name="connsiteX3-325" fmla="*/ 3957136 w 3962876"/>
                <a:gd name="connsiteY3-326" fmla="*/ 2582207 h 2624926"/>
                <a:gd name="connsiteX4-327" fmla="*/ 3173656 w 3962876"/>
                <a:gd name="connsiteY4-328" fmla="*/ 2478915 h 2624926"/>
                <a:gd name="connsiteX5-329" fmla="*/ 2893284 w 3962876"/>
                <a:gd name="connsiteY5-330" fmla="*/ 1257362 h 2624926"/>
                <a:gd name="connsiteX6-331" fmla="*/ 2031341 w 3962876"/>
                <a:gd name="connsiteY6-332" fmla="*/ 441531 h 2624926"/>
                <a:gd name="connsiteX7-333" fmla="*/ 1147334 w 3962876"/>
                <a:gd name="connsiteY7-334" fmla="*/ 1162108 h 2624926"/>
                <a:gd name="connsiteX8-335" fmla="*/ 798303 w 3962876"/>
                <a:gd name="connsiteY8-336" fmla="*/ 2500833 h 2624926"/>
                <a:gd name="connsiteX9-337" fmla="*/ 1724 w 3962876"/>
                <a:gd name="connsiteY9-338" fmla="*/ 2624926 h 2624926"/>
                <a:gd name="connsiteX0-339" fmla="*/ 1724 w 3962876"/>
                <a:gd name="connsiteY0-340" fmla="*/ 2624926 h 2624926"/>
                <a:gd name="connsiteX1-341" fmla="*/ 1052713 w 3962876"/>
                <a:gd name="connsiteY1-342" fmla="*/ 209634 h 2624926"/>
                <a:gd name="connsiteX2-343" fmla="*/ 3099598 w 3962876"/>
                <a:gd name="connsiteY2-344" fmla="*/ 394141 h 2624926"/>
                <a:gd name="connsiteX3-345" fmla="*/ 3957136 w 3962876"/>
                <a:gd name="connsiteY3-346" fmla="*/ 2582207 h 2624926"/>
                <a:gd name="connsiteX4-347" fmla="*/ 3173656 w 3962876"/>
                <a:gd name="connsiteY4-348" fmla="*/ 2478915 h 2624926"/>
                <a:gd name="connsiteX5-349" fmla="*/ 2893284 w 3962876"/>
                <a:gd name="connsiteY5-350" fmla="*/ 1257362 h 2624926"/>
                <a:gd name="connsiteX6-351" fmla="*/ 2031341 w 3962876"/>
                <a:gd name="connsiteY6-352" fmla="*/ 441531 h 2624926"/>
                <a:gd name="connsiteX7-353" fmla="*/ 1147334 w 3962876"/>
                <a:gd name="connsiteY7-354" fmla="*/ 1162108 h 2624926"/>
                <a:gd name="connsiteX8-355" fmla="*/ 798303 w 3962876"/>
                <a:gd name="connsiteY8-356" fmla="*/ 2500833 h 2624926"/>
                <a:gd name="connsiteX9-357" fmla="*/ 1724 w 3962876"/>
                <a:gd name="connsiteY9-358" fmla="*/ 2624926 h 2624926"/>
                <a:gd name="connsiteX0-359" fmla="*/ 1606 w 3962675"/>
                <a:gd name="connsiteY0-360" fmla="*/ 2579158 h 2579158"/>
                <a:gd name="connsiteX1-361" fmla="*/ 1097289 w 3962675"/>
                <a:gd name="connsiteY1-362" fmla="*/ 230817 h 2579158"/>
                <a:gd name="connsiteX2-363" fmla="*/ 3099480 w 3962675"/>
                <a:gd name="connsiteY2-364" fmla="*/ 348373 h 2579158"/>
                <a:gd name="connsiteX3-365" fmla="*/ 3957018 w 3962675"/>
                <a:gd name="connsiteY3-366" fmla="*/ 2536439 h 2579158"/>
                <a:gd name="connsiteX4-367" fmla="*/ 3173538 w 3962675"/>
                <a:gd name="connsiteY4-368" fmla="*/ 2433147 h 2579158"/>
                <a:gd name="connsiteX5-369" fmla="*/ 2893166 w 3962675"/>
                <a:gd name="connsiteY5-370" fmla="*/ 1211594 h 2579158"/>
                <a:gd name="connsiteX6-371" fmla="*/ 2031223 w 3962675"/>
                <a:gd name="connsiteY6-372" fmla="*/ 395763 h 2579158"/>
                <a:gd name="connsiteX7-373" fmla="*/ 1147216 w 3962675"/>
                <a:gd name="connsiteY7-374" fmla="*/ 1116340 h 2579158"/>
                <a:gd name="connsiteX8-375" fmla="*/ 798185 w 3962675"/>
                <a:gd name="connsiteY8-376" fmla="*/ 2455065 h 2579158"/>
                <a:gd name="connsiteX9-377" fmla="*/ 1606 w 3962675"/>
                <a:gd name="connsiteY9-378" fmla="*/ 2579158 h 2579158"/>
                <a:gd name="connsiteX0-379" fmla="*/ 1606 w 3847816"/>
                <a:gd name="connsiteY0-380" fmla="*/ 2578284 h 2578284"/>
                <a:gd name="connsiteX1-381" fmla="*/ 1097289 w 3847816"/>
                <a:gd name="connsiteY1-382" fmla="*/ 229943 h 2578284"/>
                <a:gd name="connsiteX2-383" fmla="*/ 3099480 w 3847816"/>
                <a:gd name="connsiteY2-384" fmla="*/ 347499 h 2578284"/>
                <a:gd name="connsiteX3-385" fmla="*/ 3840815 w 3847816"/>
                <a:gd name="connsiteY3-386" fmla="*/ 2518827 h 2578284"/>
                <a:gd name="connsiteX4-387" fmla="*/ 3173538 w 3847816"/>
                <a:gd name="connsiteY4-388" fmla="*/ 2432273 h 2578284"/>
                <a:gd name="connsiteX5-389" fmla="*/ 2893166 w 3847816"/>
                <a:gd name="connsiteY5-390" fmla="*/ 1210720 h 2578284"/>
                <a:gd name="connsiteX6-391" fmla="*/ 2031223 w 3847816"/>
                <a:gd name="connsiteY6-392" fmla="*/ 394889 h 2578284"/>
                <a:gd name="connsiteX7-393" fmla="*/ 1147216 w 3847816"/>
                <a:gd name="connsiteY7-394" fmla="*/ 1115466 h 2578284"/>
                <a:gd name="connsiteX8-395" fmla="*/ 798185 w 3847816"/>
                <a:gd name="connsiteY8-396" fmla="*/ 2454191 h 2578284"/>
                <a:gd name="connsiteX9-397" fmla="*/ 1606 w 3847816"/>
                <a:gd name="connsiteY9-398" fmla="*/ 2578284 h 2578284"/>
                <a:gd name="connsiteX0-399" fmla="*/ 1938 w 3714069"/>
                <a:gd name="connsiteY0-400" fmla="*/ 2578284 h 2578284"/>
                <a:gd name="connsiteX1-401" fmla="*/ 963542 w 3714069"/>
                <a:gd name="connsiteY1-402" fmla="*/ 229943 h 2578284"/>
                <a:gd name="connsiteX2-403" fmla="*/ 2965733 w 3714069"/>
                <a:gd name="connsiteY2-404" fmla="*/ 347499 h 2578284"/>
                <a:gd name="connsiteX3-405" fmla="*/ 3707068 w 3714069"/>
                <a:gd name="connsiteY3-406" fmla="*/ 2518827 h 2578284"/>
                <a:gd name="connsiteX4-407" fmla="*/ 3039791 w 3714069"/>
                <a:gd name="connsiteY4-408" fmla="*/ 2432273 h 2578284"/>
                <a:gd name="connsiteX5-409" fmla="*/ 2759419 w 3714069"/>
                <a:gd name="connsiteY5-410" fmla="*/ 1210720 h 2578284"/>
                <a:gd name="connsiteX6-411" fmla="*/ 1897476 w 3714069"/>
                <a:gd name="connsiteY6-412" fmla="*/ 394889 h 2578284"/>
                <a:gd name="connsiteX7-413" fmla="*/ 1013469 w 3714069"/>
                <a:gd name="connsiteY7-414" fmla="*/ 1115466 h 2578284"/>
                <a:gd name="connsiteX8-415" fmla="*/ 664438 w 3714069"/>
                <a:gd name="connsiteY8-416" fmla="*/ 2454191 h 2578284"/>
                <a:gd name="connsiteX9-417" fmla="*/ 1938 w 3714069"/>
                <a:gd name="connsiteY9-418" fmla="*/ 2578284 h 2578284"/>
                <a:gd name="connsiteX0-419" fmla="*/ 1815 w 3711465"/>
                <a:gd name="connsiteY0-420" fmla="*/ 2633321 h 2633321"/>
                <a:gd name="connsiteX1-421" fmla="*/ 963419 w 3711465"/>
                <a:gd name="connsiteY1-422" fmla="*/ 284980 h 2633321"/>
                <a:gd name="connsiteX2-423" fmla="*/ 2742143 w 3711465"/>
                <a:gd name="connsiteY2-424" fmla="*/ 293741 h 2633321"/>
                <a:gd name="connsiteX3-425" fmla="*/ 3706945 w 3711465"/>
                <a:gd name="connsiteY3-426" fmla="*/ 2573864 h 2633321"/>
                <a:gd name="connsiteX4-427" fmla="*/ 3039668 w 3711465"/>
                <a:gd name="connsiteY4-428" fmla="*/ 2487310 h 2633321"/>
                <a:gd name="connsiteX5-429" fmla="*/ 2759296 w 3711465"/>
                <a:gd name="connsiteY5-430" fmla="*/ 1265757 h 2633321"/>
                <a:gd name="connsiteX6-431" fmla="*/ 1897353 w 3711465"/>
                <a:gd name="connsiteY6-432" fmla="*/ 449926 h 2633321"/>
                <a:gd name="connsiteX7-433" fmla="*/ 1013346 w 3711465"/>
                <a:gd name="connsiteY7-434" fmla="*/ 1170503 h 2633321"/>
                <a:gd name="connsiteX8-435" fmla="*/ 664315 w 3711465"/>
                <a:gd name="connsiteY8-436" fmla="*/ 2509228 h 2633321"/>
                <a:gd name="connsiteX9-437" fmla="*/ 1815 w 3711465"/>
                <a:gd name="connsiteY9-438" fmla="*/ 2633321 h 2633321"/>
                <a:gd name="connsiteX0-439" fmla="*/ 1815 w 3711465"/>
                <a:gd name="connsiteY0-440" fmla="*/ 2614563 h 2614563"/>
                <a:gd name="connsiteX1-441" fmla="*/ 963419 w 3711465"/>
                <a:gd name="connsiteY1-442" fmla="*/ 299698 h 2614563"/>
                <a:gd name="connsiteX2-443" fmla="*/ 2742143 w 3711465"/>
                <a:gd name="connsiteY2-444" fmla="*/ 274983 h 2614563"/>
                <a:gd name="connsiteX3-445" fmla="*/ 3706945 w 3711465"/>
                <a:gd name="connsiteY3-446" fmla="*/ 2555106 h 2614563"/>
                <a:gd name="connsiteX4-447" fmla="*/ 3039668 w 3711465"/>
                <a:gd name="connsiteY4-448" fmla="*/ 2468552 h 2614563"/>
                <a:gd name="connsiteX5-449" fmla="*/ 2759296 w 3711465"/>
                <a:gd name="connsiteY5-450" fmla="*/ 1246999 h 2614563"/>
                <a:gd name="connsiteX6-451" fmla="*/ 1897353 w 3711465"/>
                <a:gd name="connsiteY6-452" fmla="*/ 431168 h 2614563"/>
                <a:gd name="connsiteX7-453" fmla="*/ 1013346 w 3711465"/>
                <a:gd name="connsiteY7-454" fmla="*/ 1151745 h 2614563"/>
                <a:gd name="connsiteX8-455" fmla="*/ 664315 w 3711465"/>
                <a:gd name="connsiteY8-456" fmla="*/ 2490470 h 2614563"/>
                <a:gd name="connsiteX9-457" fmla="*/ 1815 w 3711465"/>
                <a:gd name="connsiteY9-458" fmla="*/ 2614563 h 2614563"/>
                <a:gd name="connsiteX0-459" fmla="*/ 1815 w 3711465"/>
                <a:gd name="connsiteY0-460" fmla="*/ 2579050 h 2579050"/>
                <a:gd name="connsiteX1-461" fmla="*/ 963419 w 3711465"/>
                <a:gd name="connsiteY1-462" fmla="*/ 297660 h 2579050"/>
                <a:gd name="connsiteX2-463" fmla="*/ 2742143 w 3711465"/>
                <a:gd name="connsiteY2-464" fmla="*/ 272945 h 2579050"/>
                <a:gd name="connsiteX3-465" fmla="*/ 3706945 w 3711465"/>
                <a:gd name="connsiteY3-466" fmla="*/ 2553068 h 2579050"/>
                <a:gd name="connsiteX4-467" fmla="*/ 3039668 w 3711465"/>
                <a:gd name="connsiteY4-468" fmla="*/ 2466514 h 2579050"/>
                <a:gd name="connsiteX5-469" fmla="*/ 2759296 w 3711465"/>
                <a:gd name="connsiteY5-470" fmla="*/ 1244961 h 2579050"/>
                <a:gd name="connsiteX6-471" fmla="*/ 1897353 w 3711465"/>
                <a:gd name="connsiteY6-472" fmla="*/ 429130 h 2579050"/>
                <a:gd name="connsiteX7-473" fmla="*/ 1013346 w 3711465"/>
                <a:gd name="connsiteY7-474" fmla="*/ 1149707 h 2579050"/>
                <a:gd name="connsiteX8-475" fmla="*/ 664315 w 3711465"/>
                <a:gd name="connsiteY8-476" fmla="*/ 2488432 h 2579050"/>
                <a:gd name="connsiteX9-477" fmla="*/ 1815 w 3711465"/>
                <a:gd name="connsiteY9-478" fmla="*/ 2579050 h 257905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3711465" h="2579050">
                  <a:moveTo>
                    <a:pt x="1815" y="2579050"/>
                  </a:moveTo>
                  <a:cubicBezTo>
                    <a:pt x="-35386" y="1698438"/>
                    <a:pt x="506698" y="682011"/>
                    <a:pt x="963419" y="297660"/>
                  </a:cubicBezTo>
                  <a:cubicBezTo>
                    <a:pt x="1420140" y="-86691"/>
                    <a:pt x="2284889" y="-102956"/>
                    <a:pt x="2742143" y="272945"/>
                  </a:cubicBezTo>
                  <a:cubicBezTo>
                    <a:pt x="3199397" y="648846"/>
                    <a:pt x="3767941" y="1694467"/>
                    <a:pt x="3706945" y="2553068"/>
                  </a:cubicBezTo>
                  <a:cubicBezTo>
                    <a:pt x="3445785" y="2499110"/>
                    <a:pt x="3300828" y="2520472"/>
                    <a:pt x="3039668" y="2466514"/>
                  </a:cubicBezTo>
                  <a:cubicBezTo>
                    <a:pt x="3059858" y="2004593"/>
                    <a:pt x="2949682" y="1584525"/>
                    <a:pt x="2759296" y="1244961"/>
                  </a:cubicBezTo>
                  <a:cubicBezTo>
                    <a:pt x="2568910" y="905397"/>
                    <a:pt x="2142477" y="442047"/>
                    <a:pt x="1897353" y="429130"/>
                  </a:cubicBezTo>
                  <a:cubicBezTo>
                    <a:pt x="1652229" y="416213"/>
                    <a:pt x="1184821" y="847919"/>
                    <a:pt x="1013346" y="1149707"/>
                  </a:cubicBezTo>
                  <a:cubicBezTo>
                    <a:pt x="823407" y="1495589"/>
                    <a:pt x="651832" y="2008126"/>
                    <a:pt x="664315" y="2488432"/>
                  </a:cubicBezTo>
                  <a:lnTo>
                    <a:pt x="1815" y="2579050"/>
                  </a:lnTo>
                  <a:close/>
                </a:path>
              </a:pathLst>
            </a:custGeom>
            <a:gradFill flip="none" rotWithShape="1">
              <a:gsLst>
                <a:gs pos="0">
                  <a:srgbClr val="FF7C80">
                    <a:tint val="66000"/>
                    <a:satMod val="160000"/>
                  </a:srgbClr>
                </a:gs>
                <a:gs pos="50000">
                  <a:srgbClr val="FF7C80">
                    <a:tint val="44500"/>
                    <a:satMod val="160000"/>
                  </a:srgbClr>
                </a:gs>
                <a:gs pos="100000">
                  <a:srgbClr val="FF7C80">
                    <a:tint val="23500"/>
                    <a:satMod val="16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grpSp>
          <p:nvGrpSpPr>
            <p:cNvPr id="146" name="Group 145"/>
            <p:cNvGrpSpPr/>
            <p:nvPr/>
          </p:nvGrpSpPr>
          <p:grpSpPr>
            <a:xfrm>
              <a:off x="2998382" y="2199852"/>
              <a:ext cx="1655464" cy="2643025"/>
              <a:chOff x="2998382" y="2273743"/>
              <a:chExt cx="1655464" cy="2643025"/>
            </a:xfrm>
          </p:grpSpPr>
          <p:cxnSp>
            <p:nvCxnSpPr>
              <p:cNvPr id="97" name="Straight Connector 96"/>
              <p:cNvCxnSpPr/>
              <p:nvPr/>
            </p:nvCxnSpPr>
            <p:spPr>
              <a:xfrm>
                <a:off x="2998382" y="2273743"/>
                <a:ext cx="187599" cy="394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3062801" y="2998387"/>
                <a:ext cx="33734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flipH="1">
                <a:off x="3080664" y="3505346"/>
                <a:ext cx="5343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flipV="1">
                <a:off x="3071679" y="4021742"/>
                <a:ext cx="100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flipV="1">
                <a:off x="3093651" y="4516398"/>
                <a:ext cx="128267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37" name="Group 136"/>
              <p:cNvGrpSpPr/>
              <p:nvPr/>
            </p:nvGrpSpPr>
            <p:grpSpPr>
              <a:xfrm>
                <a:off x="3107190" y="4711985"/>
                <a:ext cx="1546656" cy="204783"/>
                <a:chOff x="3107190" y="4711985"/>
                <a:chExt cx="1546656" cy="204783"/>
              </a:xfrm>
            </p:grpSpPr>
            <p:cxnSp>
              <p:nvCxnSpPr>
                <p:cNvPr id="134" name="Straight Connector 133"/>
                <p:cNvCxnSpPr/>
                <p:nvPr/>
              </p:nvCxnSpPr>
              <p:spPr>
                <a:xfrm>
                  <a:off x="3107190" y="4906233"/>
                  <a:ext cx="154665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4649484" y="4711985"/>
                  <a:ext cx="0" cy="2047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62" name="Group 161"/>
            <p:cNvGrpSpPr/>
            <p:nvPr/>
          </p:nvGrpSpPr>
          <p:grpSpPr>
            <a:xfrm>
              <a:off x="3154257" y="1913617"/>
              <a:ext cx="3687770" cy="2813723"/>
              <a:chOff x="3154257" y="1913617"/>
              <a:chExt cx="3687770" cy="2813723"/>
            </a:xfrm>
          </p:grpSpPr>
          <p:grpSp>
            <p:nvGrpSpPr>
              <p:cNvPr id="160" name="Group 159"/>
              <p:cNvGrpSpPr/>
              <p:nvPr/>
            </p:nvGrpSpPr>
            <p:grpSpPr>
              <a:xfrm>
                <a:off x="3154257" y="1918229"/>
                <a:ext cx="1891285" cy="2809111"/>
                <a:chOff x="3154257" y="1918229"/>
                <a:chExt cx="1891285" cy="2809111"/>
              </a:xfrm>
            </p:grpSpPr>
            <p:grpSp>
              <p:nvGrpSpPr>
                <p:cNvPr id="26" name="Group 25"/>
                <p:cNvGrpSpPr/>
                <p:nvPr/>
              </p:nvGrpSpPr>
              <p:grpSpPr>
                <a:xfrm rot="21364643">
                  <a:off x="3154257" y="1918229"/>
                  <a:ext cx="637226" cy="670091"/>
                  <a:chOff x="1706479" y="2595904"/>
                  <a:chExt cx="637226" cy="670091"/>
                </a:xfrm>
              </p:grpSpPr>
              <p:grpSp>
                <p:nvGrpSpPr>
                  <p:cNvPr id="27" name="Group 26"/>
                  <p:cNvGrpSpPr/>
                  <p:nvPr/>
                </p:nvGrpSpPr>
                <p:grpSpPr>
                  <a:xfrm rot="21419597">
                    <a:off x="1706479" y="2595904"/>
                    <a:ext cx="637226" cy="670091"/>
                    <a:chOff x="3537752" y="930136"/>
                    <a:chExt cx="843378" cy="1003177"/>
                  </a:xfrm>
                </p:grpSpPr>
                <p:grpSp>
                  <p:nvGrpSpPr>
                    <p:cNvPr id="33" name="Group 32"/>
                    <p:cNvGrpSpPr/>
                    <p:nvPr/>
                  </p:nvGrpSpPr>
                  <p:grpSpPr>
                    <a:xfrm>
                      <a:off x="3537752" y="930136"/>
                      <a:ext cx="843378" cy="1003177"/>
                      <a:chOff x="3537752" y="930136"/>
                      <a:chExt cx="843378" cy="1003177"/>
                    </a:xfrm>
                  </p:grpSpPr>
                  <p:grpSp>
                    <p:nvGrpSpPr>
                      <p:cNvPr id="37" name="Group 36"/>
                      <p:cNvGrpSpPr/>
                      <p:nvPr/>
                    </p:nvGrpSpPr>
                    <p:grpSpPr>
                      <a:xfrm>
                        <a:off x="3537752" y="930136"/>
                        <a:ext cx="843378" cy="1003177"/>
                        <a:chOff x="3537752" y="930136"/>
                        <a:chExt cx="843378" cy="1003177"/>
                      </a:xfrm>
                    </p:grpSpPr>
                    <p:grpSp>
                      <p:nvGrpSpPr>
                        <p:cNvPr id="39" name="Group 38"/>
                        <p:cNvGrpSpPr/>
                        <p:nvPr/>
                      </p:nvGrpSpPr>
                      <p:grpSpPr>
                        <a:xfrm>
                          <a:off x="3537752" y="930136"/>
                          <a:ext cx="843378" cy="1003177"/>
                          <a:chOff x="3537752" y="930136"/>
                          <a:chExt cx="843378" cy="1003177"/>
                        </a:xfrm>
                      </p:grpSpPr>
                      <p:sp>
                        <p:nvSpPr>
                          <p:cNvPr id="41"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42" name="Freeform: Shape 41"/>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40" name="Freeform: Shape 39"/>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38" name="Freeform: Shape 37"/>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34" name="Freeform: Shape 33"/>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5" name="Freeform: Shape 34"/>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6" name="Freeform: Shape 35"/>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8" name="Freeform: Shape 27"/>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9" name="Freeform: Shape 28"/>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0" name="Freeform: Shape 29"/>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1" name="Freeform: Shape 30"/>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32" name="Freeform: Shape 31"/>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15" name="Group 14"/>
                <p:cNvGrpSpPr/>
                <p:nvPr/>
              </p:nvGrpSpPr>
              <p:grpSpPr>
                <a:xfrm>
                  <a:off x="4638261" y="4250003"/>
                  <a:ext cx="407281" cy="477337"/>
                  <a:chOff x="8500874" y="5598603"/>
                  <a:chExt cx="407281" cy="477337"/>
                </a:xfrm>
              </p:grpSpPr>
              <p:sp>
                <p:nvSpPr>
                  <p:cNvPr id="71"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72"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73" name="Group 72"/>
                <p:cNvGrpSpPr/>
                <p:nvPr/>
              </p:nvGrpSpPr>
              <p:grpSpPr>
                <a:xfrm rot="952986">
                  <a:off x="4306892" y="4078626"/>
                  <a:ext cx="422404" cy="477337"/>
                  <a:chOff x="8527647" y="5598603"/>
                  <a:chExt cx="407281" cy="477337"/>
                </a:xfrm>
              </p:grpSpPr>
              <p:sp>
                <p:nvSpPr>
                  <p:cNvPr id="74"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75"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179" name="Group 178"/>
                <p:cNvGrpSpPr/>
                <p:nvPr/>
              </p:nvGrpSpPr>
              <p:grpSpPr>
                <a:xfrm>
                  <a:off x="4007550" y="3782519"/>
                  <a:ext cx="493575" cy="458875"/>
                  <a:chOff x="7853402" y="5123190"/>
                  <a:chExt cx="493575" cy="458875"/>
                </a:xfrm>
              </p:grpSpPr>
              <p:sp>
                <p:nvSpPr>
                  <p:cNvPr id="180" name="Oval 20"/>
                  <p:cNvSpPr/>
                  <p:nvPr/>
                </p:nvSpPr>
                <p:spPr>
                  <a:xfrm rot="13620929">
                    <a:off x="7870752"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1" name="Arc 180"/>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182" name="Group 181"/>
                <p:cNvGrpSpPr/>
                <p:nvPr/>
              </p:nvGrpSpPr>
              <p:grpSpPr>
                <a:xfrm>
                  <a:off x="3670440" y="3211192"/>
                  <a:ext cx="421497" cy="623181"/>
                  <a:chOff x="7551804" y="4525229"/>
                  <a:chExt cx="421497" cy="623181"/>
                </a:xfrm>
              </p:grpSpPr>
              <p:sp>
                <p:nvSpPr>
                  <p:cNvPr id="183"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4" name="Group 183"/>
                  <p:cNvGrpSpPr/>
                  <p:nvPr/>
                </p:nvGrpSpPr>
                <p:grpSpPr>
                  <a:xfrm rot="19846351" flipH="1">
                    <a:off x="7655822" y="4629936"/>
                    <a:ext cx="206285" cy="403030"/>
                    <a:chOff x="7572652" y="2112885"/>
                    <a:chExt cx="363985" cy="452762"/>
                  </a:xfrm>
                </p:grpSpPr>
                <p:sp>
                  <p:nvSpPr>
                    <p:cNvPr id="185" name="Freeform: Shape 184"/>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6" name="Freeform: Shape 185"/>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7" name="Freeform: Shape 186"/>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88" name="Group 187"/>
                <p:cNvGrpSpPr/>
                <p:nvPr/>
              </p:nvGrpSpPr>
              <p:grpSpPr>
                <a:xfrm flipH="1">
                  <a:off x="3403940" y="2582008"/>
                  <a:ext cx="531581" cy="663350"/>
                  <a:chOff x="10023883" y="4000525"/>
                  <a:chExt cx="531581" cy="663350"/>
                </a:xfrm>
              </p:grpSpPr>
              <p:sp>
                <p:nvSpPr>
                  <p:cNvPr id="189"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90" name="Group 189"/>
                  <p:cNvGrpSpPr/>
                  <p:nvPr/>
                </p:nvGrpSpPr>
                <p:grpSpPr>
                  <a:xfrm rot="1418320">
                    <a:off x="10192577" y="4101221"/>
                    <a:ext cx="253110" cy="392215"/>
                    <a:chOff x="7572652" y="2112885"/>
                    <a:chExt cx="363985" cy="452762"/>
                  </a:xfrm>
                </p:grpSpPr>
                <p:sp>
                  <p:nvSpPr>
                    <p:cNvPr id="191" name="Freeform: Shape 190"/>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2" name="Freeform: Shape 191"/>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3" name="Freeform: Shape 192"/>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nvGrpSpPr>
              <p:cNvPr id="197" name="Group 196"/>
              <p:cNvGrpSpPr/>
              <p:nvPr/>
            </p:nvGrpSpPr>
            <p:grpSpPr>
              <a:xfrm flipH="1">
                <a:off x="4950742" y="1913617"/>
                <a:ext cx="1891285" cy="2809111"/>
                <a:chOff x="3154257" y="1918229"/>
                <a:chExt cx="1891285" cy="2809111"/>
              </a:xfrm>
            </p:grpSpPr>
            <p:grpSp>
              <p:nvGrpSpPr>
                <p:cNvPr id="198" name="Group 197"/>
                <p:cNvGrpSpPr/>
                <p:nvPr/>
              </p:nvGrpSpPr>
              <p:grpSpPr>
                <a:xfrm rot="21364643">
                  <a:off x="3154257" y="1918229"/>
                  <a:ext cx="637226" cy="670091"/>
                  <a:chOff x="1706479" y="2595904"/>
                  <a:chExt cx="637226" cy="670091"/>
                </a:xfrm>
              </p:grpSpPr>
              <p:grpSp>
                <p:nvGrpSpPr>
                  <p:cNvPr id="220" name="Group 219"/>
                  <p:cNvGrpSpPr/>
                  <p:nvPr/>
                </p:nvGrpSpPr>
                <p:grpSpPr>
                  <a:xfrm rot="21419597">
                    <a:off x="1706479" y="2595904"/>
                    <a:ext cx="637226" cy="670091"/>
                    <a:chOff x="3537752" y="930136"/>
                    <a:chExt cx="843378" cy="1003177"/>
                  </a:xfrm>
                </p:grpSpPr>
                <p:grpSp>
                  <p:nvGrpSpPr>
                    <p:cNvPr id="226" name="Group 225"/>
                    <p:cNvGrpSpPr/>
                    <p:nvPr/>
                  </p:nvGrpSpPr>
                  <p:grpSpPr>
                    <a:xfrm>
                      <a:off x="3537752" y="930136"/>
                      <a:ext cx="843378" cy="1003177"/>
                      <a:chOff x="3537752" y="930136"/>
                      <a:chExt cx="843378" cy="1003177"/>
                    </a:xfrm>
                  </p:grpSpPr>
                  <p:grpSp>
                    <p:nvGrpSpPr>
                      <p:cNvPr id="230" name="Group 229"/>
                      <p:cNvGrpSpPr/>
                      <p:nvPr/>
                    </p:nvGrpSpPr>
                    <p:grpSpPr>
                      <a:xfrm>
                        <a:off x="3537752" y="930136"/>
                        <a:ext cx="843378" cy="1003177"/>
                        <a:chOff x="3537752" y="930136"/>
                        <a:chExt cx="843378" cy="1003177"/>
                      </a:xfrm>
                    </p:grpSpPr>
                    <p:grpSp>
                      <p:nvGrpSpPr>
                        <p:cNvPr id="232" name="Group 231"/>
                        <p:cNvGrpSpPr/>
                        <p:nvPr/>
                      </p:nvGrpSpPr>
                      <p:grpSpPr>
                        <a:xfrm>
                          <a:off x="3537752" y="930136"/>
                          <a:ext cx="843378" cy="1003177"/>
                          <a:chOff x="3537752" y="930136"/>
                          <a:chExt cx="843378" cy="1003177"/>
                        </a:xfrm>
                      </p:grpSpPr>
                      <p:sp>
                        <p:nvSpPr>
                          <p:cNvPr id="234" name="Rectangle: Rounded Corners 3"/>
                          <p:cNvSpPr/>
                          <p:nvPr/>
                        </p:nvSpPr>
                        <p:spPr>
                          <a:xfrm>
                            <a:off x="3537752" y="930136"/>
                            <a:ext cx="843378" cy="1003177"/>
                          </a:xfrm>
                          <a:custGeom>
                            <a:avLst/>
                            <a:gdLst>
                              <a:gd name="connsiteX0" fmla="*/ 0 w 914400"/>
                              <a:gd name="connsiteY0" fmla="*/ 337350 h 1003177"/>
                              <a:gd name="connsiteX1" fmla="*/ 337350 w 914400"/>
                              <a:gd name="connsiteY1" fmla="*/ 0 h 1003177"/>
                              <a:gd name="connsiteX2" fmla="*/ 577050 w 914400"/>
                              <a:gd name="connsiteY2" fmla="*/ 0 h 1003177"/>
                              <a:gd name="connsiteX3" fmla="*/ 914400 w 914400"/>
                              <a:gd name="connsiteY3" fmla="*/ 337350 h 1003177"/>
                              <a:gd name="connsiteX4" fmla="*/ 914400 w 914400"/>
                              <a:gd name="connsiteY4" fmla="*/ 665827 h 1003177"/>
                              <a:gd name="connsiteX5" fmla="*/ 577050 w 914400"/>
                              <a:gd name="connsiteY5" fmla="*/ 1003177 h 1003177"/>
                              <a:gd name="connsiteX6" fmla="*/ 337350 w 914400"/>
                              <a:gd name="connsiteY6" fmla="*/ 1003177 h 1003177"/>
                              <a:gd name="connsiteX7" fmla="*/ 0 w 914400"/>
                              <a:gd name="connsiteY7" fmla="*/ 665827 h 1003177"/>
                              <a:gd name="connsiteX8" fmla="*/ 0 w 914400"/>
                              <a:gd name="connsiteY8" fmla="*/ 337350 h 1003177"/>
                              <a:gd name="connsiteX0-1" fmla="*/ 44389 w 914400"/>
                              <a:gd name="connsiteY0-2" fmla="*/ 337350 h 1003177"/>
                              <a:gd name="connsiteX1-3" fmla="*/ 337350 w 914400"/>
                              <a:gd name="connsiteY1-4" fmla="*/ 0 h 1003177"/>
                              <a:gd name="connsiteX2-5" fmla="*/ 577050 w 914400"/>
                              <a:gd name="connsiteY2-6" fmla="*/ 0 h 1003177"/>
                              <a:gd name="connsiteX3-7" fmla="*/ 914400 w 914400"/>
                              <a:gd name="connsiteY3-8" fmla="*/ 337350 h 1003177"/>
                              <a:gd name="connsiteX4-9" fmla="*/ 914400 w 914400"/>
                              <a:gd name="connsiteY4-10" fmla="*/ 665827 h 1003177"/>
                              <a:gd name="connsiteX5-11" fmla="*/ 577050 w 914400"/>
                              <a:gd name="connsiteY5-12" fmla="*/ 1003177 h 1003177"/>
                              <a:gd name="connsiteX6-13" fmla="*/ 337350 w 914400"/>
                              <a:gd name="connsiteY6-14" fmla="*/ 1003177 h 1003177"/>
                              <a:gd name="connsiteX7-15" fmla="*/ 0 w 914400"/>
                              <a:gd name="connsiteY7-16" fmla="*/ 665827 h 1003177"/>
                              <a:gd name="connsiteX8-17" fmla="*/ 44389 w 914400"/>
                              <a:gd name="connsiteY8-18" fmla="*/ 337350 h 1003177"/>
                              <a:gd name="connsiteX0-19" fmla="*/ 0 w 870011"/>
                              <a:gd name="connsiteY0-20" fmla="*/ 337350 h 1003177"/>
                              <a:gd name="connsiteX1-21" fmla="*/ 292961 w 870011"/>
                              <a:gd name="connsiteY1-22" fmla="*/ 0 h 1003177"/>
                              <a:gd name="connsiteX2-23" fmla="*/ 532661 w 870011"/>
                              <a:gd name="connsiteY2-24" fmla="*/ 0 h 1003177"/>
                              <a:gd name="connsiteX3-25" fmla="*/ 870011 w 870011"/>
                              <a:gd name="connsiteY3-26" fmla="*/ 337350 h 1003177"/>
                              <a:gd name="connsiteX4-27" fmla="*/ 870011 w 870011"/>
                              <a:gd name="connsiteY4-28" fmla="*/ 665827 h 1003177"/>
                              <a:gd name="connsiteX5-29" fmla="*/ 532661 w 870011"/>
                              <a:gd name="connsiteY5-30" fmla="*/ 1003177 h 1003177"/>
                              <a:gd name="connsiteX6-31" fmla="*/ 292961 w 870011"/>
                              <a:gd name="connsiteY6-32" fmla="*/ 1003177 h 1003177"/>
                              <a:gd name="connsiteX7-33" fmla="*/ 17755 w 870011"/>
                              <a:gd name="connsiteY7-34" fmla="*/ 665827 h 1003177"/>
                              <a:gd name="connsiteX8-35" fmla="*/ 0 w 870011"/>
                              <a:gd name="connsiteY8-36" fmla="*/ 337350 h 1003177"/>
                              <a:gd name="connsiteX0-37" fmla="*/ 0 w 870011"/>
                              <a:gd name="connsiteY0-38" fmla="*/ 337350 h 1003177"/>
                              <a:gd name="connsiteX1-39" fmla="*/ 292961 w 870011"/>
                              <a:gd name="connsiteY1-40" fmla="*/ 0 h 1003177"/>
                              <a:gd name="connsiteX2-41" fmla="*/ 532661 w 870011"/>
                              <a:gd name="connsiteY2-42" fmla="*/ 0 h 1003177"/>
                              <a:gd name="connsiteX3-43" fmla="*/ 807867 w 870011"/>
                              <a:gd name="connsiteY3-44" fmla="*/ 337350 h 1003177"/>
                              <a:gd name="connsiteX4-45" fmla="*/ 870011 w 870011"/>
                              <a:gd name="connsiteY4-46" fmla="*/ 665827 h 1003177"/>
                              <a:gd name="connsiteX5-47" fmla="*/ 532661 w 870011"/>
                              <a:gd name="connsiteY5-48" fmla="*/ 1003177 h 1003177"/>
                              <a:gd name="connsiteX6-49" fmla="*/ 292961 w 870011"/>
                              <a:gd name="connsiteY6-50" fmla="*/ 1003177 h 1003177"/>
                              <a:gd name="connsiteX7-51" fmla="*/ 17755 w 870011"/>
                              <a:gd name="connsiteY7-52" fmla="*/ 665827 h 1003177"/>
                              <a:gd name="connsiteX8-53" fmla="*/ 0 w 870011"/>
                              <a:gd name="connsiteY8-54" fmla="*/ 337350 h 1003177"/>
                              <a:gd name="connsiteX0-55" fmla="*/ 0 w 843378"/>
                              <a:gd name="connsiteY0-56" fmla="*/ 337350 h 1003177"/>
                              <a:gd name="connsiteX1-57" fmla="*/ 292961 w 843378"/>
                              <a:gd name="connsiteY1-58" fmla="*/ 0 h 1003177"/>
                              <a:gd name="connsiteX2-59" fmla="*/ 532661 w 843378"/>
                              <a:gd name="connsiteY2-60" fmla="*/ 0 h 1003177"/>
                              <a:gd name="connsiteX3-61" fmla="*/ 807867 w 843378"/>
                              <a:gd name="connsiteY3-62" fmla="*/ 337350 h 1003177"/>
                              <a:gd name="connsiteX4-63" fmla="*/ 843378 w 843378"/>
                              <a:gd name="connsiteY4-64" fmla="*/ 665827 h 1003177"/>
                              <a:gd name="connsiteX5-65" fmla="*/ 532661 w 843378"/>
                              <a:gd name="connsiteY5-66" fmla="*/ 1003177 h 1003177"/>
                              <a:gd name="connsiteX6-67" fmla="*/ 292961 w 843378"/>
                              <a:gd name="connsiteY6-68" fmla="*/ 1003177 h 1003177"/>
                              <a:gd name="connsiteX7-69" fmla="*/ 17755 w 843378"/>
                              <a:gd name="connsiteY7-70" fmla="*/ 665827 h 1003177"/>
                              <a:gd name="connsiteX8-71" fmla="*/ 0 w 843378"/>
                              <a:gd name="connsiteY8-72" fmla="*/ 337350 h 1003177"/>
                              <a:gd name="connsiteX0-73" fmla="*/ 0 w 843378"/>
                              <a:gd name="connsiteY0-74" fmla="*/ 337350 h 1003177"/>
                              <a:gd name="connsiteX1-75" fmla="*/ 292961 w 843378"/>
                              <a:gd name="connsiteY1-76" fmla="*/ 0 h 1003177"/>
                              <a:gd name="connsiteX2-77" fmla="*/ 532661 w 843378"/>
                              <a:gd name="connsiteY2-78" fmla="*/ 0 h 1003177"/>
                              <a:gd name="connsiteX3-79" fmla="*/ 807867 w 843378"/>
                              <a:gd name="connsiteY3-80" fmla="*/ 337350 h 1003177"/>
                              <a:gd name="connsiteX4-81" fmla="*/ 843378 w 843378"/>
                              <a:gd name="connsiteY4-82" fmla="*/ 665827 h 1003177"/>
                              <a:gd name="connsiteX5-83" fmla="*/ 532661 w 843378"/>
                              <a:gd name="connsiteY5-84" fmla="*/ 1003177 h 1003177"/>
                              <a:gd name="connsiteX6-85" fmla="*/ 328472 w 843378"/>
                              <a:gd name="connsiteY6-86" fmla="*/ 1003177 h 1003177"/>
                              <a:gd name="connsiteX7-87" fmla="*/ 17755 w 843378"/>
                              <a:gd name="connsiteY7-88" fmla="*/ 665827 h 1003177"/>
                              <a:gd name="connsiteX8-89" fmla="*/ 0 w 843378"/>
                              <a:gd name="connsiteY8-90" fmla="*/ 337350 h 100317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43378" h="1003177">
                                <a:moveTo>
                                  <a:pt x="0" y="337350"/>
                                </a:moveTo>
                                <a:cubicBezTo>
                                  <a:pt x="0" y="151037"/>
                                  <a:pt x="106648" y="0"/>
                                  <a:pt x="292961" y="0"/>
                                </a:cubicBezTo>
                                <a:lnTo>
                                  <a:pt x="532661" y="0"/>
                                </a:lnTo>
                                <a:cubicBezTo>
                                  <a:pt x="718974" y="0"/>
                                  <a:pt x="807867" y="151037"/>
                                  <a:pt x="807867" y="337350"/>
                                </a:cubicBezTo>
                                <a:lnTo>
                                  <a:pt x="843378" y="665827"/>
                                </a:lnTo>
                                <a:cubicBezTo>
                                  <a:pt x="843378" y="852140"/>
                                  <a:pt x="718974" y="1003177"/>
                                  <a:pt x="532661" y="1003177"/>
                                </a:cubicBezTo>
                                <a:lnTo>
                                  <a:pt x="328472" y="1003177"/>
                                </a:lnTo>
                                <a:cubicBezTo>
                                  <a:pt x="142159" y="1003177"/>
                                  <a:pt x="17755" y="852140"/>
                                  <a:pt x="17755" y="665827"/>
                                </a:cubicBezTo>
                                <a:cubicBezTo>
                                  <a:pt x="17755" y="556335"/>
                                  <a:pt x="0" y="446842"/>
                                  <a:pt x="0" y="337350"/>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IN">
                              <a:ln>
                                <a:solidFill>
                                  <a:schemeClr val="tx1"/>
                                </a:solidFill>
                              </a:ln>
                            </a:endParaRPr>
                          </a:p>
                        </p:txBody>
                      </p:sp>
                      <p:sp>
                        <p:nvSpPr>
                          <p:cNvPr id="235" name="Freeform: Shape 234"/>
                          <p:cNvSpPr/>
                          <p:nvPr/>
                        </p:nvSpPr>
                        <p:spPr>
                          <a:xfrm>
                            <a:off x="3701988" y="1431725"/>
                            <a:ext cx="488272" cy="45677"/>
                          </a:xfrm>
                          <a:custGeom>
                            <a:avLst/>
                            <a:gdLst>
                              <a:gd name="connsiteX0" fmla="*/ 0 w 488272"/>
                              <a:gd name="connsiteY0" fmla="*/ 6458 h 45677"/>
                              <a:gd name="connsiteX1" fmla="*/ 44389 w 488272"/>
                              <a:gd name="connsiteY1" fmla="*/ 41968 h 45677"/>
                              <a:gd name="connsiteX2" fmla="*/ 337352 w 488272"/>
                              <a:gd name="connsiteY2" fmla="*/ 24213 h 45677"/>
                              <a:gd name="connsiteX3" fmla="*/ 488272 w 488272"/>
                              <a:gd name="connsiteY3" fmla="*/ 6458 h 45677"/>
                            </a:gdLst>
                            <a:ahLst/>
                            <a:cxnLst>
                              <a:cxn ang="0">
                                <a:pos x="connsiteX0" y="connsiteY0"/>
                              </a:cxn>
                              <a:cxn ang="0">
                                <a:pos x="connsiteX1" y="connsiteY1"/>
                              </a:cxn>
                              <a:cxn ang="0">
                                <a:pos x="connsiteX2" y="connsiteY2"/>
                              </a:cxn>
                              <a:cxn ang="0">
                                <a:pos x="connsiteX3" y="connsiteY3"/>
                              </a:cxn>
                            </a:cxnLst>
                            <a:rect l="l" t="t" r="r" b="b"/>
                            <a:pathLst>
                              <a:path w="488272" h="45677">
                                <a:moveTo>
                                  <a:pt x="0" y="6458"/>
                                </a:moveTo>
                                <a:cubicBezTo>
                                  <a:pt x="14796" y="18295"/>
                                  <a:pt x="25529" y="40143"/>
                                  <a:pt x="44389" y="41968"/>
                                </a:cubicBezTo>
                                <a:cubicBezTo>
                                  <a:pt x="154061" y="52581"/>
                                  <a:pt x="237592" y="38465"/>
                                  <a:pt x="337352" y="24213"/>
                                </a:cubicBezTo>
                                <a:cubicBezTo>
                                  <a:pt x="398456" y="-16522"/>
                                  <a:pt x="353315" y="6458"/>
                                  <a:pt x="488272" y="6458"/>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33" name="Freeform: Shape 232"/>
                        <p:cNvSpPr/>
                        <p:nvPr/>
                      </p:nvSpPr>
                      <p:spPr>
                        <a:xfrm>
                          <a:off x="3913722" y="1237706"/>
                          <a:ext cx="45719" cy="502317"/>
                        </a:xfrm>
                        <a:custGeom>
                          <a:avLst/>
                          <a:gdLst>
                            <a:gd name="connsiteX0" fmla="*/ 0 w 35511"/>
                            <a:gd name="connsiteY0" fmla="*/ 0 h 461639"/>
                            <a:gd name="connsiteX1" fmla="*/ 26633 w 35511"/>
                            <a:gd name="connsiteY1" fmla="*/ 230820 h 461639"/>
                            <a:gd name="connsiteX2" fmla="*/ 17755 w 35511"/>
                            <a:gd name="connsiteY2" fmla="*/ 257453 h 461639"/>
                            <a:gd name="connsiteX3" fmla="*/ 26633 w 35511"/>
                            <a:gd name="connsiteY3" fmla="*/ 292964 h 461639"/>
                            <a:gd name="connsiteX4" fmla="*/ 35511 w 35511"/>
                            <a:gd name="connsiteY4" fmla="*/ 337352 h 461639"/>
                            <a:gd name="connsiteX5" fmla="*/ 26633 w 35511"/>
                            <a:gd name="connsiteY5" fmla="*/ 461639 h 4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11" h="461639">
                              <a:moveTo>
                                <a:pt x="0" y="0"/>
                              </a:moveTo>
                              <a:cubicBezTo>
                                <a:pt x="18566" y="213510"/>
                                <a:pt x="-3850" y="139374"/>
                                <a:pt x="26633" y="230820"/>
                              </a:cubicBezTo>
                              <a:cubicBezTo>
                                <a:pt x="23674" y="239698"/>
                                <a:pt x="17755" y="248095"/>
                                <a:pt x="17755" y="257453"/>
                              </a:cubicBezTo>
                              <a:cubicBezTo>
                                <a:pt x="17755" y="269654"/>
                                <a:pt x="23986" y="281053"/>
                                <a:pt x="26633" y="292964"/>
                              </a:cubicBezTo>
                              <a:cubicBezTo>
                                <a:pt x="29906" y="307694"/>
                                <a:pt x="32552" y="322556"/>
                                <a:pt x="35511" y="337352"/>
                              </a:cubicBezTo>
                              <a:cubicBezTo>
                                <a:pt x="26406" y="455712"/>
                                <a:pt x="26633" y="414178"/>
                                <a:pt x="26633" y="461639"/>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31" name="Freeform: Shape 230"/>
                      <p:cNvSpPr/>
                      <p:nvPr/>
                    </p:nvSpPr>
                    <p:spPr>
                      <a:xfrm>
                        <a:off x="3781887" y="1029810"/>
                        <a:ext cx="324034" cy="208186"/>
                      </a:xfrm>
                      <a:custGeom>
                        <a:avLst/>
                        <a:gdLst>
                          <a:gd name="connsiteX0" fmla="*/ 0 w 381925"/>
                          <a:gd name="connsiteY0" fmla="*/ 0 h 133165"/>
                          <a:gd name="connsiteX1" fmla="*/ 44389 w 381925"/>
                          <a:gd name="connsiteY1" fmla="*/ 17755 h 133165"/>
                          <a:gd name="connsiteX2" fmla="*/ 53266 w 381925"/>
                          <a:gd name="connsiteY2" fmla="*/ 53266 h 133165"/>
                          <a:gd name="connsiteX3" fmla="*/ 71022 w 381925"/>
                          <a:gd name="connsiteY3" fmla="*/ 79899 h 133165"/>
                          <a:gd name="connsiteX4" fmla="*/ 124288 w 381925"/>
                          <a:gd name="connsiteY4" fmla="*/ 124287 h 133165"/>
                          <a:gd name="connsiteX5" fmla="*/ 159798 w 381925"/>
                          <a:gd name="connsiteY5" fmla="*/ 133165 h 133165"/>
                          <a:gd name="connsiteX6" fmla="*/ 301841 w 381925"/>
                          <a:gd name="connsiteY6" fmla="*/ 124287 h 133165"/>
                          <a:gd name="connsiteX7" fmla="*/ 355107 w 381925"/>
                          <a:gd name="connsiteY7" fmla="*/ 106532 h 133165"/>
                          <a:gd name="connsiteX8" fmla="*/ 363985 w 381925"/>
                          <a:gd name="connsiteY8" fmla="*/ 62143 h 133165"/>
                          <a:gd name="connsiteX9" fmla="*/ 381740 w 381925"/>
                          <a:gd name="connsiteY9" fmla="*/ 17755 h 133165"/>
                          <a:gd name="connsiteX0-1" fmla="*/ 0 w 381925"/>
                          <a:gd name="connsiteY0-2" fmla="*/ 0 h 177554"/>
                          <a:gd name="connsiteX1-3" fmla="*/ 44389 w 381925"/>
                          <a:gd name="connsiteY1-4" fmla="*/ 17755 h 177554"/>
                          <a:gd name="connsiteX2-5" fmla="*/ 53266 w 381925"/>
                          <a:gd name="connsiteY2-6" fmla="*/ 53266 h 177554"/>
                          <a:gd name="connsiteX3-7" fmla="*/ 71022 w 381925"/>
                          <a:gd name="connsiteY3-8" fmla="*/ 79899 h 177554"/>
                          <a:gd name="connsiteX4-9" fmla="*/ 124288 w 381925"/>
                          <a:gd name="connsiteY4-10" fmla="*/ 124287 h 177554"/>
                          <a:gd name="connsiteX5-11" fmla="*/ 177554 w 381925"/>
                          <a:gd name="connsiteY5-12" fmla="*/ 177554 h 177554"/>
                          <a:gd name="connsiteX6-13" fmla="*/ 301841 w 381925"/>
                          <a:gd name="connsiteY6-14" fmla="*/ 124287 h 177554"/>
                          <a:gd name="connsiteX7-15" fmla="*/ 355107 w 381925"/>
                          <a:gd name="connsiteY7-16" fmla="*/ 106532 h 177554"/>
                          <a:gd name="connsiteX8-17" fmla="*/ 363985 w 381925"/>
                          <a:gd name="connsiteY8-18" fmla="*/ 62143 h 177554"/>
                          <a:gd name="connsiteX9-19" fmla="*/ 381740 w 381925"/>
                          <a:gd name="connsiteY9-20" fmla="*/ 17755 h 177554"/>
                          <a:gd name="connsiteX0-21" fmla="*/ 0 w 381925"/>
                          <a:gd name="connsiteY0-22" fmla="*/ 0 h 177554"/>
                          <a:gd name="connsiteX1-23" fmla="*/ 44389 w 381925"/>
                          <a:gd name="connsiteY1-24" fmla="*/ 17755 h 177554"/>
                          <a:gd name="connsiteX2-25" fmla="*/ 53266 w 381925"/>
                          <a:gd name="connsiteY2-26" fmla="*/ 53266 h 177554"/>
                          <a:gd name="connsiteX3-27" fmla="*/ 71022 w 381925"/>
                          <a:gd name="connsiteY3-28" fmla="*/ 79899 h 177554"/>
                          <a:gd name="connsiteX4-29" fmla="*/ 124288 w 381925"/>
                          <a:gd name="connsiteY4-30" fmla="*/ 124287 h 177554"/>
                          <a:gd name="connsiteX5-31" fmla="*/ 177554 w 381925"/>
                          <a:gd name="connsiteY5-32" fmla="*/ 177554 h 177554"/>
                          <a:gd name="connsiteX6-33" fmla="*/ 230819 w 381925"/>
                          <a:gd name="connsiteY6-34" fmla="*/ 159797 h 177554"/>
                          <a:gd name="connsiteX7-35" fmla="*/ 355107 w 381925"/>
                          <a:gd name="connsiteY7-36" fmla="*/ 106532 h 177554"/>
                          <a:gd name="connsiteX8-37" fmla="*/ 363985 w 381925"/>
                          <a:gd name="connsiteY8-38" fmla="*/ 62143 h 177554"/>
                          <a:gd name="connsiteX9-39" fmla="*/ 381740 w 381925"/>
                          <a:gd name="connsiteY9-40" fmla="*/ 17755 h 177554"/>
                          <a:gd name="connsiteX0-41" fmla="*/ 0 w 381740"/>
                          <a:gd name="connsiteY0-42" fmla="*/ 0 h 177554"/>
                          <a:gd name="connsiteX1-43" fmla="*/ 44389 w 381740"/>
                          <a:gd name="connsiteY1-44" fmla="*/ 17755 h 177554"/>
                          <a:gd name="connsiteX2-45" fmla="*/ 53266 w 381740"/>
                          <a:gd name="connsiteY2-46" fmla="*/ 53266 h 177554"/>
                          <a:gd name="connsiteX3-47" fmla="*/ 71022 w 381740"/>
                          <a:gd name="connsiteY3-48" fmla="*/ 79899 h 177554"/>
                          <a:gd name="connsiteX4-49" fmla="*/ 124288 w 381740"/>
                          <a:gd name="connsiteY4-50" fmla="*/ 124287 h 177554"/>
                          <a:gd name="connsiteX5-51" fmla="*/ 177554 w 381740"/>
                          <a:gd name="connsiteY5-52" fmla="*/ 177554 h 177554"/>
                          <a:gd name="connsiteX6-53" fmla="*/ 230819 w 381740"/>
                          <a:gd name="connsiteY6-54" fmla="*/ 159797 h 177554"/>
                          <a:gd name="connsiteX7-55" fmla="*/ 328474 w 381740"/>
                          <a:gd name="connsiteY7-56" fmla="*/ 88776 h 177554"/>
                          <a:gd name="connsiteX8-57" fmla="*/ 363985 w 381740"/>
                          <a:gd name="connsiteY8-58" fmla="*/ 62143 h 177554"/>
                          <a:gd name="connsiteX9-59" fmla="*/ 381740 w 381740"/>
                          <a:gd name="connsiteY9-60" fmla="*/ 17755 h 177554"/>
                          <a:gd name="connsiteX0-61" fmla="*/ 0 w 381740"/>
                          <a:gd name="connsiteY0-62" fmla="*/ 26634 h 204188"/>
                          <a:gd name="connsiteX1-63" fmla="*/ 44389 w 381740"/>
                          <a:gd name="connsiteY1-64" fmla="*/ 44389 h 204188"/>
                          <a:gd name="connsiteX2-65" fmla="*/ 53266 w 381740"/>
                          <a:gd name="connsiteY2-66" fmla="*/ 79900 h 204188"/>
                          <a:gd name="connsiteX3-67" fmla="*/ 71022 w 381740"/>
                          <a:gd name="connsiteY3-68" fmla="*/ 106533 h 204188"/>
                          <a:gd name="connsiteX4-69" fmla="*/ 124288 w 381740"/>
                          <a:gd name="connsiteY4-70" fmla="*/ 150921 h 204188"/>
                          <a:gd name="connsiteX5-71" fmla="*/ 177554 w 381740"/>
                          <a:gd name="connsiteY5-72" fmla="*/ 204188 h 204188"/>
                          <a:gd name="connsiteX6-73" fmla="*/ 230819 w 381740"/>
                          <a:gd name="connsiteY6-74" fmla="*/ 186431 h 204188"/>
                          <a:gd name="connsiteX7-75" fmla="*/ 328474 w 381740"/>
                          <a:gd name="connsiteY7-76" fmla="*/ 115410 h 204188"/>
                          <a:gd name="connsiteX8-77" fmla="*/ 363985 w 381740"/>
                          <a:gd name="connsiteY8-78" fmla="*/ 88777 h 204188"/>
                          <a:gd name="connsiteX9-79" fmla="*/ 381740 w 381740"/>
                          <a:gd name="connsiteY9-80" fmla="*/ 0 h 204188"/>
                          <a:gd name="connsiteX0-81" fmla="*/ 0 w 381740"/>
                          <a:gd name="connsiteY0-82" fmla="*/ 26634 h 204188"/>
                          <a:gd name="connsiteX1-83" fmla="*/ 53267 w 381740"/>
                          <a:gd name="connsiteY1-84" fmla="*/ 8879 h 204188"/>
                          <a:gd name="connsiteX2-85" fmla="*/ 53266 w 381740"/>
                          <a:gd name="connsiteY2-86" fmla="*/ 79900 h 204188"/>
                          <a:gd name="connsiteX3-87" fmla="*/ 71022 w 381740"/>
                          <a:gd name="connsiteY3-88" fmla="*/ 106533 h 204188"/>
                          <a:gd name="connsiteX4-89" fmla="*/ 124288 w 381740"/>
                          <a:gd name="connsiteY4-90" fmla="*/ 150921 h 204188"/>
                          <a:gd name="connsiteX5-91" fmla="*/ 177554 w 381740"/>
                          <a:gd name="connsiteY5-92" fmla="*/ 204188 h 204188"/>
                          <a:gd name="connsiteX6-93" fmla="*/ 230819 w 381740"/>
                          <a:gd name="connsiteY6-94" fmla="*/ 186431 h 204188"/>
                          <a:gd name="connsiteX7-95" fmla="*/ 328474 w 381740"/>
                          <a:gd name="connsiteY7-96" fmla="*/ 115410 h 204188"/>
                          <a:gd name="connsiteX8-97" fmla="*/ 363985 w 381740"/>
                          <a:gd name="connsiteY8-98" fmla="*/ 88777 h 204188"/>
                          <a:gd name="connsiteX9-99" fmla="*/ 381740 w 381740"/>
                          <a:gd name="connsiteY9-100" fmla="*/ 0 h 204188"/>
                          <a:gd name="connsiteX0-101" fmla="*/ 0 w 363984"/>
                          <a:gd name="connsiteY0-102" fmla="*/ 0 h 221943"/>
                          <a:gd name="connsiteX1-103" fmla="*/ 35511 w 363984"/>
                          <a:gd name="connsiteY1-104" fmla="*/ 26634 h 221943"/>
                          <a:gd name="connsiteX2-105" fmla="*/ 35510 w 363984"/>
                          <a:gd name="connsiteY2-106" fmla="*/ 97655 h 221943"/>
                          <a:gd name="connsiteX3-107" fmla="*/ 53266 w 363984"/>
                          <a:gd name="connsiteY3-108" fmla="*/ 124288 h 221943"/>
                          <a:gd name="connsiteX4-109" fmla="*/ 106532 w 363984"/>
                          <a:gd name="connsiteY4-110" fmla="*/ 168676 h 221943"/>
                          <a:gd name="connsiteX5-111" fmla="*/ 159798 w 363984"/>
                          <a:gd name="connsiteY5-112" fmla="*/ 221943 h 221943"/>
                          <a:gd name="connsiteX6-113" fmla="*/ 213063 w 363984"/>
                          <a:gd name="connsiteY6-114" fmla="*/ 204186 h 221943"/>
                          <a:gd name="connsiteX7-115" fmla="*/ 310718 w 363984"/>
                          <a:gd name="connsiteY7-116" fmla="*/ 133165 h 221943"/>
                          <a:gd name="connsiteX8-117" fmla="*/ 346229 w 363984"/>
                          <a:gd name="connsiteY8-118" fmla="*/ 106532 h 221943"/>
                          <a:gd name="connsiteX9-119" fmla="*/ 363984 w 363984"/>
                          <a:gd name="connsiteY9-120" fmla="*/ 17755 h 221943"/>
                          <a:gd name="connsiteX0-121" fmla="*/ 0 w 363984"/>
                          <a:gd name="connsiteY0-122" fmla="*/ 0 h 221943"/>
                          <a:gd name="connsiteX1-123" fmla="*/ 5594 w 363984"/>
                          <a:gd name="connsiteY1-124" fmla="*/ 55066 h 221943"/>
                          <a:gd name="connsiteX2-125" fmla="*/ 35510 w 363984"/>
                          <a:gd name="connsiteY2-126" fmla="*/ 97655 h 221943"/>
                          <a:gd name="connsiteX3-127" fmla="*/ 53266 w 363984"/>
                          <a:gd name="connsiteY3-128" fmla="*/ 124288 h 221943"/>
                          <a:gd name="connsiteX4-129" fmla="*/ 106532 w 363984"/>
                          <a:gd name="connsiteY4-130" fmla="*/ 168676 h 221943"/>
                          <a:gd name="connsiteX5-131" fmla="*/ 159798 w 363984"/>
                          <a:gd name="connsiteY5-132" fmla="*/ 221943 h 221943"/>
                          <a:gd name="connsiteX6-133" fmla="*/ 213063 w 363984"/>
                          <a:gd name="connsiteY6-134" fmla="*/ 204186 h 221943"/>
                          <a:gd name="connsiteX7-135" fmla="*/ 310718 w 363984"/>
                          <a:gd name="connsiteY7-136" fmla="*/ 133165 h 221943"/>
                          <a:gd name="connsiteX8-137" fmla="*/ 346229 w 363984"/>
                          <a:gd name="connsiteY8-138" fmla="*/ 106532 h 221943"/>
                          <a:gd name="connsiteX9-139" fmla="*/ 363984 w 363984"/>
                          <a:gd name="connsiteY9-140" fmla="*/ 17755 h 221943"/>
                          <a:gd name="connsiteX0-141" fmla="*/ 0 w 363984"/>
                          <a:gd name="connsiteY0-142" fmla="*/ 0 h 222253"/>
                          <a:gd name="connsiteX1-143" fmla="*/ 5594 w 363984"/>
                          <a:gd name="connsiteY1-144" fmla="*/ 55066 h 222253"/>
                          <a:gd name="connsiteX2-145" fmla="*/ 35510 w 363984"/>
                          <a:gd name="connsiteY2-146" fmla="*/ 97655 h 222253"/>
                          <a:gd name="connsiteX3-147" fmla="*/ 53266 w 363984"/>
                          <a:gd name="connsiteY3-148" fmla="*/ 124288 h 222253"/>
                          <a:gd name="connsiteX4-149" fmla="*/ 106532 w 363984"/>
                          <a:gd name="connsiteY4-150" fmla="*/ 168676 h 222253"/>
                          <a:gd name="connsiteX5-151" fmla="*/ 159798 w 363984"/>
                          <a:gd name="connsiteY5-152" fmla="*/ 221943 h 222253"/>
                          <a:gd name="connsiteX6-153" fmla="*/ 173175 w 363984"/>
                          <a:gd name="connsiteY6-154" fmla="*/ 213664 h 222253"/>
                          <a:gd name="connsiteX7-155" fmla="*/ 310718 w 363984"/>
                          <a:gd name="connsiteY7-156" fmla="*/ 133165 h 222253"/>
                          <a:gd name="connsiteX8-157" fmla="*/ 346229 w 363984"/>
                          <a:gd name="connsiteY8-158" fmla="*/ 106532 h 222253"/>
                          <a:gd name="connsiteX9-159" fmla="*/ 363984 w 363984"/>
                          <a:gd name="connsiteY9-160" fmla="*/ 17755 h 2222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63984" h="222253">
                            <a:moveTo>
                              <a:pt x="0" y="0"/>
                            </a:moveTo>
                            <a:cubicBezTo>
                              <a:pt x="14796" y="5918"/>
                              <a:pt x="-324" y="38790"/>
                              <a:pt x="5594" y="55066"/>
                            </a:cubicBezTo>
                            <a:cubicBezTo>
                              <a:pt x="11512" y="71342"/>
                              <a:pt x="27565" y="86118"/>
                              <a:pt x="35510" y="97655"/>
                            </a:cubicBezTo>
                            <a:cubicBezTo>
                              <a:pt x="43455" y="109192"/>
                              <a:pt x="46435" y="116091"/>
                              <a:pt x="53266" y="124288"/>
                            </a:cubicBezTo>
                            <a:cubicBezTo>
                              <a:pt x="65117" y="138509"/>
                              <a:pt x="88777" y="152400"/>
                              <a:pt x="106532" y="168676"/>
                            </a:cubicBezTo>
                            <a:cubicBezTo>
                              <a:pt x="124287" y="184952"/>
                              <a:pt x="147961" y="218984"/>
                              <a:pt x="159798" y="221943"/>
                            </a:cubicBezTo>
                            <a:cubicBezTo>
                              <a:pt x="207146" y="218984"/>
                              <a:pt x="148022" y="228460"/>
                              <a:pt x="173175" y="213664"/>
                            </a:cubicBezTo>
                            <a:lnTo>
                              <a:pt x="310718" y="133165"/>
                            </a:lnTo>
                            <a:cubicBezTo>
                              <a:pt x="339560" y="115310"/>
                              <a:pt x="337351" y="125767"/>
                              <a:pt x="346229" y="106532"/>
                            </a:cubicBezTo>
                            <a:cubicBezTo>
                              <a:pt x="355107" y="87297"/>
                              <a:pt x="363984" y="59794"/>
                              <a:pt x="363984" y="177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27" name="Freeform: Shape 226"/>
                    <p:cNvSpPr/>
                    <p:nvPr/>
                  </p:nvSpPr>
                  <p:spPr>
                    <a:xfrm>
                      <a:off x="3781887" y="1376039"/>
                      <a:ext cx="79899" cy="62144"/>
                    </a:xfrm>
                    <a:custGeom>
                      <a:avLst/>
                      <a:gdLst>
                        <a:gd name="connsiteX0" fmla="*/ 79899 w 79899"/>
                        <a:gd name="connsiteY0" fmla="*/ 62144 h 62144"/>
                        <a:gd name="connsiteX1" fmla="*/ 35511 w 79899"/>
                        <a:gd name="connsiteY1" fmla="*/ 44388 h 62144"/>
                        <a:gd name="connsiteX2" fmla="*/ 26633 w 79899"/>
                        <a:gd name="connsiteY2" fmla="*/ 17755 h 62144"/>
                        <a:gd name="connsiteX3" fmla="*/ 0 w 79899"/>
                        <a:gd name="connsiteY3" fmla="*/ 0 h 62144"/>
                      </a:gdLst>
                      <a:ahLst/>
                      <a:cxnLst>
                        <a:cxn ang="0">
                          <a:pos x="connsiteX0" y="connsiteY0"/>
                        </a:cxn>
                        <a:cxn ang="0">
                          <a:pos x="connsiteX1" y="connsiteY1"/>
                        </a:cxn>
                        <a:cxn ang="0">
                          <a:pos x="connsiteX2" y="connsiteY2"/>
                        </a:cxn>
                        <a:cxn ang="0">
                          <a:pos x="connsiteX3" y="connsiteY3"/>
                        </a:cxn>
                      </a:cxnLst>
                      <a:rect l="l" t="t" r="r" b="b"/>
                      <a:pathLst>
                        <a:path w="79899" h="62144">
                          <a:moveTo>
                            <a:pt x="79899" y="62144"/>
                          </a:moveTo>
                          <a:cubicBezTo>
                            <a:pt x="65103" y="56225"/>
                            <a:pt x="47753" y="54590"/>
                            <a:pt x="35511" y="44388"/>
                          </a:cubicBezTo>
                          <a:cubicBezTo>
                            <a:pt x="28322" y="38397"/>
                            <a:pt x="32479" y="25062"/>
                            <a:pt x="26633" y="17755"/>
                          </a:cubicBezTo>
                          <a:cubicBezTo>
                            <a:pt x="19968" y="9424"/>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28" name="Freeform: Shape 227"/>
                    <p:cNvSpPr/>
                    <p:nvPr/>
                  </p:nvSpPr>
                  <p:spPr>
                    <a:xfrm>
                      <a:off x="3986074" y="1349406"/>
                      <a:ext cx="62143" cy="62144"/>
                    </a:xfrm>
                    <a:custGeom>
                      <a:avLst/>
                      <a:gdLst>
                        <a:gd name="connsiteX0" fmla="*/ 0 w 62143"/>
                        <a:gd name="connsiteY0" fmla="*/ 62144 h 62144"/>
                        <a:gd name="connsiteX1" fmla="*/ 44388 w 62143"/>
                        <a:gd name="connsiteY1" fmla="*/ 44388 h 62144"/>
                        <a:gd name="connsiteX2" fmla="*/ 53266 w 62143"/>
                        <a:gd name="connsiteY2" fmla="*/ 8877 h 62144"/>
                        <a:gd name="connsiteX3" fmla="*/ 62143 w 62143"/>
                        <a:gd name="connsiteY3" fmla="*/ 0 h 62144"/>
                      </a:gdLst>
                      <a:ahLst/>
                      <a:cxnLst>
                        <a:cxn ang="0">
                          <a:pos x="connsiteX0" y="connsiteY0"/>
                        </a:cxn>
                        <a:cxn ang="0">
                          <a:pos x="connsiteX1" y="connsiteY1"/>
                        </a:cxn>
                        <a:cxn ang="0">
                          <a:pos x="connsiteX2" y="connsiteY2"/>
                        </a:cxn>
                        <a:cxn ang="0">
                          <a:pos x="connsiteX3" y="connsiteY3"/>
                        </a:cxn>
                      </a:cxnLst>
                      <a:rect l="l" t="t" r="r" b="b"/>
                      <a:pathLst>
                        <a:path w="62143" h="62144">
                          <a:moveTo>
                            <a:pt x="0" y="62144"/>
                          </a:moveTo>
                          <a:cubicBezTo>
                            <a:pt x="14796" y="56225"/>
                            <a:pt x="33120" y="55656"/>
                            <a:pt x="44388" y="44388"/>
                          </a:cubicBezTo>
                          <a:cubicBezTo>
                            <a:pt x="53016" y="35760"/>
                            <a:pt x="48735" y="20206"/>
                            <a:pt x="53266" y="8877"/>
                          </a:cubicBezTo>
                          <a:cubicBezTo>
                            <a:pt x="54820" y="4992"/>
                            <a:pt x="59184" y="2959"/>
                            <a:pt x="62143"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29" name="Freeform: Shape 228"/>
                    <p:cNvSpPr/>
                    <p:nvPr/>
                  </p:nvSpPr>
                  <p:spPr>
                    <a:xfrm>
                      <a:off x="4021584" y="1500326"/>
                      <a:ext cx="115410" cy="62144"/>
                    </a:xfrm>
                    <a:custGeom>
                      <a:avLst/>
                      <a:gdLst>
                        <a:gd name="connsiteX0" fmla="*/ 0 w 115410"/>
                        <a:gd name="connsiteY0" fmla="*/ 0 h 62144"/>
                        <a:gd name="connsiteX1" fmla="*/ 44389 w 115410"/>
                        <a:gd name="connsiteY1" fmla="*/ 26633 h 62144"/>
                        <a:gd name="connsiteX2" fmla="*/ 71022 w 115410"/>
                        <a:gd name="connsiteY2" fmla="*/ 35511 h 62144"/>
                        <a:gd name="connsiteX3" fmla="*/ 106533 w 115410"/>
                        <a:gd name="connsiteY3" fmla="*/ 44389 h 62144"/>
                        <a:gd name="connsiteX4" fmla="*/ 115410 w 115410"/>
                        <a:gd name="connsiteY4" fmla="*/ 62144 h 62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10" h="62144">
                          <a:moveTo>
                            <a:pt x="0" y="0"/>
                          </a:moveTo>
                          <a:cubicBezTo>
                            <a:pt x="14796" y="8878"/>
                            <a:pt x="28955" y="18916"/>
                            <a:pt x="44389" y="26633"/>
                          </a:cubicBezTo>
                          <a:cubicBezTo>
                            <a:pt x="52759" y="30818"/>
                            <a:pt x="62024" y="32940"/>
                            <a:pt x="71022" y="35511"/>
                          </a:cubicBezTo>
                          <a:cubicBezTo>
                            <a:pt x="82754" y="38863"/>
                            <a:pt x="96070" y="38111"/>
                            <a:pt x="106533" y="44389"/>
                          </a:cubicBezTo>
                          <a:cubicBezTo>
                            <a:pt x="112207" y="47793"/>
                            <a:pt x="112451" y="56226"/>
                            <a:pt x="115410" y="62144"/>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sp>
                <p:nvSpPr>
                  <p:cNvPr id="221" name="Freeform: Shape 220"/>
                  <p:cNvSpPr/>
                  <p:nvPr/>
                </p:nvSpPr>
                <p:spPr>
                  <a:xfrm rot="21419597">
                    <a:off x="1981088" y="2699922"/>
                    <a:ext cx="6715" cy="65230"/>
                  </a:xfrm>
                  <a:custGeom>
                    <a:avLst/>
                    <a:gdLst>
                      <a:gd name="connsiteX0" fmla="*/ 8887 w 8887"/>
                      <a:gd name="connsiteY0" fmla="*/ 97654 h 97654"/>
                      <a:gd name="connsiteX1" fmla="*/ 9 w 8887"/>
                      <a:gd name="connsiteY1" fmla="*/ 0 h 97654"/>
                    </a:gdLst>
                    <a:ahLst/>
                    <a:cxnLst>
                      <a:cxn ang="0">
                        <a:pos x="connsiteX0" y="connsiteY0"/>
                      </a:cxn>
                      <a:cxn ang="0">
                        <a:pos x="connsiteX1" y="connsiteY1"/>
                      </a:cxn>
                    </a:cxnLst>
                    <a:rect l="l" t="t" r="r" b="b"/>
                    <a:pathLst>
                      <a:path w="8887" h="97654">
                        <a:moveTo>
                          <a:pt x="8887" y="97654"/>
                        </a:moveTo>
                        <a:cubicBezTo>
                          <a:pt x="-645" y="11873"/>
                          <a:pt x="9" y="44552"/>
                          <a:pt x="9"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22" name="Freeform: Shape 221"/>
                  <p:cNvSpPr/>
                  <p:nvPr/>
                </p:nvSpPr>
                <p:spPr>
                  <a:xfrm rot="21419597">
                    <a:off x="1929173" y="3004596"/>
                    <a:ext cx="40246" cy="35580"/>
                  </a:xfrm>
                  <a:custGeom>
                    <a:avLst/>
                    <a:gdLst>
                      <a:gd name="connsiteX0" fmla="*/ 53266 w 53266"/>
                      <a:gd name="connsiteY0" fmla="*/ 0 h 53266"/>
                      <a:gd name="connsiteX1" fmla="*/ 8878 w 53266"/>
                      <a:gd name="connsiteY1" fmla="*/ 26633 h 53266"/>
                      <a:gd name="connsiteX2" fmla="*/ 0 w 53266"/>
                      <a:gd name="connsiteY2" fmla="*/ 53266 h 53266"/>
                    </a:gdLst>
                    <a:ahLst/>
                    <a:cxnLst>
                      <a:cxn ang="0">
                        <a:pos x="connsiteX0" y="connsiteY0"/>
                      </a:cxn>
                      <a:cxn ang="0">
                        <a:pos x="connsiteX1" y="connsiteY1"/>
                      </a:cxn>
                      <a:cxn ang="0">
                        <a:pos x="connsiteX2" y="connsiteY2"/>
                      </a:cxn>
                    </a:cxnLst>
                    <a:rect l="l" t="t" r="r" b="b"/>
                    <a:pathLst>
                      <a:path w="53266" h="53266">
                        <a:moveTo>
                          <a:pt x="53266" y="0"/>
                        </a:moveTo>
                        <a:cubicBezTo>
                          <a:pt x="38470" y="8878"/>
                          <a:pt x="21079" y="14432"/>
                          <a:pt x="8878" y="26633"/>
                        </a:cubicBezTo>
                        <a:cubicBezTo>
                          <a:pt x="2261" y="33250"/>
                          <a:pt x="0" y="53266"/>
                          <a:pt x="0" y="53266"/>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23" name="Freeform: Shape 222"/>
                  <p:cNvSpPr/>
                  <p:nvPr/>
                </p:nvSpPr>
                <p:spPr>
                  <a:xfrm rot="21419597">
                    <a:off x="1950998" y="3026862"/>
                    <a:ext cx="53943" cy="65231"/>
                  </a:xfrm>
                  <a:custGeom>
                    <a:avLst/>
                    <a:gdLst>
                      <a:gd name="connsiteX0" fmla="*/ 71395 w 71395"/>
                      <a:gd name="connsiteY0" fmla="*/ 0 h 97655"/>
                      <a:gd name="connsiteX1" fmla="*/ 27007 w 71395"/>
                      <a:gd name="connsiteY1" fmla="*/ 71022 h 97655"/>
                      <a:gd name="connsiteX2" fmla="*/ 374 w 71395"/>
                      <a:gd name="connsiteY2" fmla="*/ 97655 h 97655"/>
                    </a:gdLst>
                    <a:ahLst/>
                    <a:cxnLst>
                      <a:cxn ang="0">
                        <a:pos x="connsiteX0" y="connsiteY0"/>
                      </a:cxn>
                      <a:cxn ang="0">
                        <a:pos x="connsiteX1" y="connsiteY1"/>
                      </a:cxn>
                      <a:cxn ang="0">
                        <a:pos x="connsiteX2" y="connsiteY2"/>
                      </a:cxn>
                    </a:cxnLst>
                    <a:rect l="l" t="t" r="r" b="b"/>
                    <a:pathLst>
                      <a:path w="71395" h="97655">
                        <a:moveTo>
                          <a:pt x="71395" y="0"/>
                        </a:moveTo>
                        <a:cubicBezTo>
                          <a:pt x="56599" y="23674"/>
                          <a:pt x="53492" y="62194"/>
                          <a:pt x="27007" y="71022"/>
                        </a:cubicBezTo>
                        <a:cubicBezTo>
                          <a:pt x="-5241" y="81771"/>
                          <a:pt x="374" y="70541"/>
                          <a:pt x="374" y="97655"/>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24" name="Freeform: Shape 223"/>
                  <p:cNvSpPr/>
                  <p:nvPr/>
                </p:nvSpPr>
                <p:spPr>
                  <a:xfrm rot="21419597">
                    <a:off x="1936033" y="2867496"/>
                    <a:ext cx="46954" cy="59300"/>
                  </a:xfrm>
                  <a:custGeom>
                    <a:avLst/>
                    <a:gdLst>
                      <a:gd name="connsiteX0" fmla="*/ 62144 w 62144"/>
                      <a:gd name="connsiteY0" fmla="*/ 88777 h 88777"/>
                      <a:gd name="connsiteX1" fmla="*/ 35511 w 62144"/>
                      <a:gd name="connsiteY1" fmla="*/ 44389 h 88777"/>
                      <a:gd name="connsiteX2" fmla="*/ 17756 w 62144"/>
                      <a:gd name="connsiteY2" fmla="*/ 26633 h 88777"/>
                      <a:gd name="connsiteX3" fmla="*/ 0 w 62144"/>
                      <a:gd name="connsiteY3" fmla="*/ 0 h 88777"/>
                    </a:gdLst>
                    <a:ahLst/>
                    <a:cxnLst>
                      <a:cxn ang="0">
                        <a:pos x="connsiteX0" y="connsiteY0"/>
                      </a:cxn>
                      <a:cxn ang="0">
                        <a:pos x="connsiteX1" y="connsiteY1"/>
                      </a:cxn>
                      <a:cxn ang="0">
                        <a:pos x="connsiteX2" y="connsiteY2"/>
                      </a:cxn>
                      <a:cxn ang="0">
                        <a:pos x="connsiteX3" y="connsiteY3"/>
                      </a:cxn>
                    </a:cxnLst>
                    <a:rect l="l" t="t" r="r" b="b"/>
                    <a:pathLst>
                      <a:path w="62144" h="88777">
                        <a:moveTo>
                          <a:pt x="62144" y="88777"/>
                        </a:moveTo>
                        <a:cubicBezTo>
                          <a:pt x="53266" y="73981"/>
                          <a:pt x="45540" y="58430"/>
                          <a:pt x="35511" y="44389"/>
                        </a:cubicBezTo>
                        <a:cubicBezTo>
                          <a:pt x="30646" y="37578"/>
                          <a:pt x="22985" y="33169"/>
                          <a:pt x="17756" y="26633"/>
                        </a:cubicBezTo>
                        <a:cubicBezTo>
                          <a:pt x="11091" y="18301"/>
                          <a:pt x="0" y="0"/>
                          <a:pt x="0" y="0"/>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sp>
                <p:nvSpPr>
                  <p:cNvPr id="225" name="Freeform: Shape 224"/>
                  <p:cNvSpPr/>
                  <p:nvPr/>
                </p:nvSpPr>
                <p:spPr>
                  <a:xfrm rot="21419597">
                    <a:off x="2064051" y="2996655"/>
                    <a:ext cx="73785" cy="71160"/>
                  </a:xfrm>
                  <a:custGeom>
                    <a:avLst/>
                    <a:gdLst>
                      <a:gd name="connsiteX0" fmla="*/ 0 w 97655"/>
                      <a:gd name="connsiteY0" fmla="*/ 0 h 106532"/>
                      <a:gd name="connsiteX1" fmla="*/ 35511 w 97655"/>
                      <a:gd name="connsiteY1" fmla="*/ 44388 h 106532"/>
                      <a:gd name="connsiteX2" fmla="*/ 53266 w 97655"/>
                      <a:gd name="connsiteY2" fmla="*/ 71021 h 106532"/>
                      <a:gd name="connsiteX3" fmla="*/ 71022 w 97655"/>
                      <a:gd name="connsiteY3" fmla="*/ 88776 h 106532"/>
                      <a:gd name="connsiteX4" fmla="*/ 97655 w 97655"/>
                      <a:gd name="connsiteY4" fmla="*/ 106532 h 10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655" h="106532">
                        <a:moveTo>
                          <a:pt x="0" y="0"/>
                        </a:moveTo>
                        <a:cubicBezTo>
                          <a:pt x="11837" y="14796"/>
                          <a:pt x="24142" y="29229"/>
                          <a:pt x="35511" y="44388"/>
                        </a:cubicBezTo>
                        <a:cubicBezTo>
                          <a:pt x="41913" y="52924"/>
                          <a:pt x="46601" y="62690"/>
                          <a:pt x="53266" y="71021"/>
                        </a:cubicBezTo>
                        <a:cubicBezTo>
                          <a:pt x="58495" y="77557"/>
                          <a:pt x="64486" y="83547"/>
                          <a:pt x="71022" y="88776"/>
                        </a:cubicBezTo>
                        <a:cubicBezTo>
                          <a:pt x="79354" y="95441"/>
                          <a:pt x="97655" y="106532"/>
                          <a:pt x="97655" y="106532"/>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chemeClr val="tx1"/>
                        </a:solidFill>
                      </a:ln>
                    </a:endParaRPr>
                  </a:p>
                </p:txBody>
              </p:sp>
            </p:grpSp>
            <p:grpSp>
              <p:nvGrpSpPr>
                <p:cNvPr id="199" name="Group 198"/>
                <p:cNvGrpSpPr/>
                <p:nvPr/>
              </p:nvGrpSpPr>
              <p:grpSpPr>
                <a:xfrm>
                  <a:off x="4638261" y="4250003"/>
                  <a:ext cx="407281" cy="477337"/>
                  <a:chOff x="8500874" y="5598603"/>
                  <a:chExt cx="407281" cy="477337"/>
                </a:xfrm>
              </p:grpSpPr>
              <p:sp>
                <p:nvSpPr>
                  <p:cNvPr id="218" name="Oval 5"/>
                  <p:cNvSpPr/>
                  <p:nvPr/>
                </p:nvSpPr>
                <p:spPr>
                  <a:xfrm rot="1244612" flipH="1" flipV="1">
                    <a:off x="8500874"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219"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200" name="Group 199"/>
                <p:cNvGrpSpPr/>
                <p:nvPr/>
              </p:nvGrpSpPr>
              <p:grpSpPr>
                <a:xfrm rot="952986">
                  <a:off x="4306892" y="4078626"/>
                  <a:ext cx="422404" cy="477337"/>
                  <a:chOff x="8527647" y="5598603"/>
                  <a:chExt cx="407281" cy="477337"/>
                </a:xfrm>
              </p:grpSpPr>
              <p:sp>
                <p:nvSpPr>
                  <p:cNvPr id="216" name="Oval 5"/>
                  <p:cNvSpPr/>
                  <p:nvPr/>
                </p:nvSpPr>
                <p:spPr>
                  <a:xfrm rot="1244612" flipH="1" flipV="1">
                    <a:off x="8527647" y="5598603"/>
                    <a:ext cx="407281" cy="477337"/>
                  </a:xfrm>
                  <a:custGeom>
                    <a:avLst/>
                    <a:gdLst>
                      <a:gd name="connsiteX0" fmla="*/ 0 w 914400"/>
                      <a:gd name="connsiteY0" fmla="*/ 457200 h 914400"/>
                      <a:gd name="connsiteX1" fmla="*/ 457200 w 914400"/>
                      <a:gd name="connsiteY1" fmla="*/ 0 h 914400"/>
                      <a:gd name="connsiteX2" fmla="*/ 914400 w 914400"/>
                      <a:gd name="connsiteY2" fmla="*/ 457200 h 914400"/>
                      <a:gd name="connsiteX3" fmla="*/ 457200 w 914400"/>
                      <a:gd name="connsiteY3" fmla="*/ 914400 h 914400"/>
                      <a:gd name="connsiteX4" fmla="*/ 0 w 914400"/>
                      <a:gd name="connsiteY4" fmla="*/ 457200 h 914400"/>
                      <a:gd name="connsiteX0-1" fmla="*/ 0 w 914400"/>
                      <a:gd name="connsiteY0-2" fmla="*/ 271447 h 926959"/>
                      <a:gd name="connsiteX1-3" fmla="*/ 457200 w 914400"/>
                      <a:gd name="connsiteY1-4" fmla="*/ 9556 h 926959"/>
                      <a:gd name="connsiteX2-5" fmla="*/ 914400 w 914400"/>
                      <a:gd name="connsiteY2-6" fmla="*/ 466756 h 926959"/>
                      <a:gd name="connsiteX3-7" fmla="*/ 457200 w 914400"/>
                      <a:gd name="connsiteY3-8" fmla="*/ 923956 h 926959"/>
                      <a:gd name="connsiteX4-9" fmla="*/ 0 w 914400"/>
                      <a:gd name="connsiteY4-10" fmla="*/ 271447 h 926959"/>
                      <a:gd name="connsiteX0-11" fmla="*/ 0 w 967666"/>
                      <a:gd name="connsiteY0-12" fmla="*/ 263544 h 916089"/>
                      <a:gd name="connsiteX1-13" fmla="*/ 457200 w 967666"/>
                      <a:gd name="connsiteY1-14" fmla="*/ 1653 h 916089"/>
                      <a:gd name="connsiteX2-15" fmla="*/ 967666 w 967666"/>
                      <a:gd name="connsiteY2-16" fmla="*/ 236912 h 916089"/>
                      <a:gd name="connsiteX3-17" fmla="*/ 457200 w 967666"/>
                      <a:gd name="connsiteY3-18" fmla="*/ 916053 h 916089"/>
                      <a:gd name="connsiteX4-19" fmla="*/ 0 w 967666"/>
                      <a:gd name="connsiteY4-20" fmla="*/ 263544 h 916089"/>
                      <a:gd name="connsiteX0-21" fmla="*/ 189 w 967855"/>
                      <a:gd name="connsiteY0-22" fmla="*/ 263544 h 845064"/>
                      <a:gd name="connsiteX1-23" fmla="*/ 457389 w 967855"/>
                      <a:gd name="connsiteY1-24" fmla="*/ 1653 h 845064"/>
                      <a:gd name="connsiteX2-25" fmla="*/ 967855 w 967855"/>
                      <a:gd name="connsiteY2-26" fmla="*/ 236912 h 845064"/>
                      <a:gd name="connsiteX3-27" fmla="*/ 510655 w 967855"/>
                      <a:gd name="connsiteY3-28" fmla="*/ 845032 h 845064"/>
                      <a:gd name="connsiteX4-29" fmla="*/ 189 w 967855"/>
                      <a:gd name="connsiteY4-30" fmla="*/ 263544 h 845064"/>
                      <a:gd name="connsiteX0-31" fmla="*/ 205 w 941238"/>
                      <a:gd name="connsiteY0-32" fmla="*/ 182979 h 844525"/>
                      <a:gd name="connsiteX1-33" fmla="*/ 430772 w 941238"/>
                      <a:gd name="connsiteY1-34" fmla="*/ 987 h 844525"/>
                      <a:gd name="connsiteX2-35" fmla="*/ 941238 w 941238"/>
                      <a:gd name="connsiteY2-36" fmla="*/ 236246 h 844525"/>
                      <a:gd name="connsiteX3-37" fmla="*/ 484038 w 941238"/>
                      <a:gd name="connsiteY3-38" fmla="*/ 844366 h 844525"/>
                      <a:gd name="connsiteX4-39" fmla="*/ 205 w 941238"/>
                      <a:gd name="connsiteY4-40" fmla="*/ 182979 h 844525"/>
                      <a:gd name="connsiteX0-41" fmla="*/ 205 w 950116"/>
                      <a:gd name="connsiteY0-42" fmla="*/ 187966 h 849357"/>
                      <a:gd name="connsiteX1-43" fmla="*/ 430772 w 950116"/>
                      <a:gd name="connsiteY1-44" fmla="*/ 5974 h 849357"/>
                      <a:gd name="connsiteX2-45" fmla="*/ 950116 w 950116"/>
                      <a:gd name="connsiteY2-46" fmla="*/ 196845 h 849357"/>
                      <a:gd name="connsiteX3-47" fmla="*/ 484038 w 950116"/>
                      <a:gd name="connsiteY3-48" fmla="*/ 849353 h 849357"/>
                      <a:gd name="connsiteX4-49" fmla="*/ 205 w 950116"/>
                      <a:gd name="connsiteY4-50" fmla="*/ 187966 h 849357"/>
                      <a:gd name="connsiteX0-51" fmla="*/ 660 w 950571"/>
                      <a:gd name="connsiteY0-52" fmla="*/ 187966 h 804969"/>
                      <a:gd name="connsiteX1-53" fmla="*/ 431227 w 950571"/>
                      <a:gd name="connsiteY1-54" fmla="*/ 5974 h 804969"/>
                      <a:gd name="connsiteX2-55" fmla="*/ 950571 w 950571"/>
                      <a:gd name="connsiteY2-56" fmla="*/ 196845 h 804969"/>
                      <a:gd name="connsiteX3-57" fmla="*/ 528881 w 950571"/>
                      <a:gd name="connsiteY3-58" fmla="*/ 804965 h 804969"/>
                      <a:gd name="connsiteX4-59" fmla="*/ 660 w 950571"/>
                      <a:gd name="connsiteY4-60" fmla="*/ 187966 h 804969"/>
                      <a:gd name="connsiteX0-61" fmla="*/ 359 w 950270"/>
                      <a:gd name="connsiteY0-62" fmla="*/ 187966 h 813847"/>
                      <a:gd name="connsiteX1-63" fmla="*/ 430926 w 950270"/>
                      <a:gd name="connsiteY1-64" fmla="*/ 5974 h 813847"/>
                      <a:gd name="connsiteX2-65" fmla="*/ 950270 w 950270"/>
                      <a:gd name="connsiteY2-66" fmla="*/ 196845 h 813847"/>
                      <a:gd name="connsiteX3-67" fmla="*/ 501947 w 950270"/>
                      <a:gd name="connsiteY3-68" fmla="*/ 813843 h 813847"/>
                      <a:gd name="connsiteX4-69" fmla="*/ 359 w 950270"/>
                      <a:gd name="connsiteY4-70" fmla="*/ 187966 h 8138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0270" h="813847">
                        <a:moveTo>
                          <a:pt x="359" y="187966"/>
                        </a:moveTo>
                        <a:cubicBezTo>
                          <a:pt x="-11478" y="53321"/>
                          <a:pt x="272608" y="4494"/>
                          <a:pt x="430926" y="5974"/>
                        </a:cubicBezTo>
                        <a:cubicBezTo>
                          <a:pt x="589244" y="7454"/>
                          <a:pt x="950270" y="-55660"/>
                          <a:pt x="950270" y="196845"/>
                        </a:cubicBezTo>
                        <a:cubicBezTo>
                          <a:pt x="950270" y="449350"/>
                          <a:pt x="660265" y="815323"/>
                          <a:pt x="501947" y="813843"/>
                        </a:cubicBezTo>
                        <a:cubicBezTo>
                          <a:pt x="343629" y="812363"/>
                          <a:pt x="12196" y="322611"/>
                          <a:pt x="359" y="187966"/>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a:solidFill>
                          <a:sysClr val="windowText" lastClr="000000"/>
                        </a:solidFill>
                      </a:ln>
                      <a:noFill/>
                    </a:endParaRPr>
                  </a:p>
                </p:txBody>
              </p:sp>
              <p:sp>
                <p:nvSpPr>
                  <p:cNvPr id="217" name="Arc 7"/>
                  <p:cNvSpPr/>
                  <p:nvPr/>
                </p:nvSpPr>
                <p:spPr>
                  <a:xfrm rot="20433983" flipH="1" flipV="1">
                    <a:off x="8552492" y="5765177"/>
                    <a:ext cx="200432" cy="277139"/>
                  </a:xfrm>
                  <a:custGeom>
                    <a:avLst/>
                    <a:gdLst>
                      <a:gd name="connsiteX0" fmla="*/ 555630 w 914400"/>
                      <a:gd name="connsiteY0" fmla="*/ 10721 h 914400"/>
                      <a:gd name="connsiteX1" fmla="*/ 888623 w 914400"/>
                      <a:gd name="connsiteY1" fmla="*/ 305852 h 914400"/>
                      <a:gd name="connsiteX2" fmla="*/ 457200 w 914400"/>
                      <a:gd name="connsiteY2" fmla="*/ 457200 h 914400"/>
                      <a:gd name="connsiteX3" fmla="*/ 555630 w 914400"/>
                      <a:gd name="connsiteY3" fmla="*/ 10721 h 914400"/>
                      <a:gd name="connsiteX0-1" fmla="*/ 555630 w 914400"/>
                      <a:gd name="connsiteY0-2" fmla="*/ 10721 h 914400"/>
                      <a:gd name="connsiteX1-3" fmla="*/ 888623 w 914400"/>
                      <a:gd name="connsiteY1-4" fmla="*/ 305852 h 914400"/>
                      <a:gd name="connsiteX0-5" fmla="*/ 98430 w 431423"/>
                      <a:gd name="connsiteY0-6" fmla="*/ 26035 h 472514"/>
                      <a:gd name="connsiteX1-7" fmla="*/ 431423 w 431423"/>
                      <a:gd name="connsiteY1-8" fmla="*/ 321166 h 472514"/>
                      <a:gd name="connsiteX2-9" fmla="*/ 0 w 431423"/>
                      <a:gd name="connsiteY2-10" fmla="*/ 472514 h 472514"/>
                      <a:gd name="connsiteX3-11" fmla="*/ 98430 w 431423"/>
                      <a:gd name="connsiteY3-12" fmla="*/ 26035 h 472514"/>
                      <a:gd name="connsiteX0-13" fmla="*/ 122580 w 431423"/>
                      <a:gd name="connsiteY0-14" fmla="*/ 0 h 472514"/>
                      <a:gd name="connsiteX1-15" fmla="*/ 431423 w 431423"/>
                      <a:gd name="connsiteY1-16" fmla="*/ 321166 h 472514"/>
                      <a:gd name="connsiteX0-17" fmla="*/ 98430 w 467648"/>
                      <a:gd name="connsiteY0-18" fmla="*/ 26035 h 472514"/>
                      <a:gd name="connsiteX1-19" fmla="*/ 431423 w 467648"/>
                      <a:gd name="connsiteY1-20" fmla="*/ 321166 h 472514"/>
                      <a:gd name="connsiteX2-21" fmla="*/ 0 w 467648"/>
                      <a:gd name="connsiteY2-22" fmla="*/ 472514 h 472514"/>
                      <a:gd name="connsiteX3-23" fmla="*/ 98430 w 467648"/>
                      <a:gd name="connsiteY3-24" fmla="*/ 26035 h 472514"/>
                      <a:gd name="connsiteX0-25" fmla="*/ 122580 w 467648"/>
                      <a:gd name="connsiteY0-26" fmla="*/ 0 h 472514"/>
                      <a:gd name="connsiteX1-27" fmla="*/ 467648 w 467648"/>
                      <a:gd name="connsiteY1-28" fmla="*/ 282115 h 472514"/>
                    </a:gdLst>
                    <a:ahLst/>
                    <a:cxnLst>
                      <a:cxn ang="0">
                        <a:pos x="connsiteX0-1" y="connsiteY0-2"/>
                      </a:cxn>
                      <a:cxn ang="0">
                        <a:pos x="connsiteX1-3" y="connsiteY1-4"/>
                      </a:cxn>
                    </a:cxnLst>
                    <a:rect l="l" t="t" r="r" b="b"/>
                    <a:pathLst>
                      <a:path w="467648" h="472514" stroke="0" extrusionOk="0">
                        <a:moveTo>
                          <a:pt x="98430" y="26035"/>
                        </a:moveTo>
                        <a:cubicBezTo>
                          <a:pt x="253041" y="60120"/>
                          <a:pt x="379013" y="171769"/>
                          <a:pt x="431423" y="321166"/>
                        </a:cubicBezTo>
                        <a:lnTo>
                          <a:pt x="0" y="472514"/>
                        </a:lnTo>
                        <a:lnTo>
                          <a:pt x="98430" y="26035"/>
                        </a:lnTo>
                        <a:close/>
                      </a:path>
                      <a:path w="467648" h="472514" fill="none">
                        <a:moveTo>
                          <a:pt x="122580" y="0"/>
                        </a:moveTo>
                        <a:cubicBezTo>
                          <a:pt x="277191" y="34085"/>
                          <a:pt x="415238" y="132718"/>
                          <a:pt x="467648" y="282115"/>
                        </a:cubicBezTo>
                      </a:path>
                    </a:pathLst>
                  </a:cu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grpSp>
            <p:grpSp>
              <p:nvGrpSpPr>
                <p:cNvPr id="201" name="Group 200"/>
                <p:cNvGrpSpPr/>
                <p:nvPr/>
              </p:nvGrpSpPr>
              <p:grpSpPr>
                <a:xfrm>
                  <a:off x="4007550" y="3782519"/>
                  <a:ext cx="493575" cy="458875"/>
                  <a:chOff x="7853402" y="5123190"/>
                  <a:chExt cx="493575" cy="458875"/>
                </a:xfrm>
              </p:grpSpPr>
              <p:sp>
                <p:nvSpPr>
                  <p:cNvPr id="214" name="Oval 20"/>
                  <p:cNvSpPr/>
                  <p:nvPr/>
                </p:nvSpPr>
                <p:spPr>
                  <a:xfrm rot="13620929">
                    <a:off x="7870752" y="5105840"/>
                    <a:ext cx="458875" cy="493575"/>
                  </a:xfrm>
                  <a:custGeom>
                    <a:avLst/>
                    <a:gdLst>
                      <a:gd name="connsiteX0" fmla="*/ 0 w 964636"/>
                      <a:gd name="connsiteY0" fmla="*/ 466078 h 932155"/>
                      <a:gd name="connsiteX1" fmla="*/ 482318 w 964636"/>
                      <a:gd name="connsiteY1" fmla="*/ 0 h 932155"/>
                      <a:gd name="connsiteX2" fmla="*/ 964636 w 964636"/>
                      <a:gd name="connsiteY2" fmla="*/ 466078 h 932155"/>
                      <a:gd name="connsiteX3" fmla="*/ 482318 w 964636"/>
                      <a:gd name="connsiteY3" fmla="*/ 932156 h 932155"/>
                      <a:gd name="connsiteX4" fmla="*/ 0 w 964636"/>
                      <a:gd name="connsiteY4" fmla="*/ 466078 h 932155"/>
                      <a:gd name="connsiteX0-1" fmla="*/ 0 w 866982"/>
                      <a:gd name="connsiteY0-2" fmla="*/ 618859 h 938308"/>
                      <a:gd name="connsiteX1-3" fmla="*/ 384664 w 866982"/>
                      <a:gd name="connsiteY1-4" fmla="*/ 1860 h 938308"/>
                      <a:gd name="connsiteX2-5" fmla="*/ 866982 w 866982"/>
                      <a:gd name="connsiteY2-6" fmla="*/ 467938 h 938308"/>
                      <a:gd name="connsiteX3-7" fmla="*/ 384664 w 866982"/>
                      <a:gd name="connsiteY3-8" fmla="*/ 934016 h 938308"/>
                      <a:gd name="connsiteX4-9" fmla="*/ 0 w 866982"/>
                      <a:gd name="connsiteY4-10" fmla="*/ 618859 h 938308"/>
                      <a:gd name="connsiteX0-11" fmla="*/ 0 w 795961"/>
                      <a:gd name="connsiteY0-12" fmla="*/ 617070 h 932902"/>
                      <a:gd name="connsiteX1-13" fmla="*/ 384664 w 795961"/>
                      <a:gd name="connsiteY1-14" fmla="*/ 71 h 932902"/>
                      <a:gd name="connsiteX2-15" fmla="*/ 795961 w 795961"/>
                      <a:gd name="connsiteY2-16" fmla="*/ 652580 h 932902"/>
                      <a:gd name="connsiteX3-17" fmla="*/ 384664 w 795961"/>
                      <a:gd name="connsiteY3-18" fmla="*/ 932227 h 932902"/>
                      <a:gd name="connsiteX4-19" fmla="*/ 0 w 795961"/>
                      <a:gd name="connsiteY4-20" fmla="*/ 617070 h 932902"/>
                      <a:gd name="connsiteX0-21" fmla="*/ 0 w 760450"/>
                      <a:gd name="connsiteY0-22" fmla="*/ 581792 h 934465"/>
                      <a:gd name="connsiteX1-23" fmla="*/ 349153 w 760450"/>
                      <a:gd name="connsiteY1-24" fmla="*/ 304 h 934465"/>
                      <a:gd name="connsiteX2-25" fmla="*/ 760450 w 760450"/>
                      <a:gd name="connsiteY2-26" fmla="*/ 652813 h 934465"/>
                      <a:gd name="connsiteX3-27" fmla="*/ 349153 w 760450"/>
                      <a:gd name="connsiteY3-28" fmla="*/ 932460 h 934465"/>
                      <a:gd name="connsiteX4-29" fmla="*/ 0 w 760450"/>
                      <a:gd name="connsiteY4-30" fmla="*/ 581792 h 934465"/>
                      <a:gd name="connsiteX0-31" fmla="*/ 0 w 760450"/>
                      <a:gd name="connsiteY0-32" fmla="*/ 581494 h 932179"/>
                      <a:gd name="connsiteX1-33" fmla="*/ 349153 w 760450"/>
                      <a:gd name="connsiteY1-34" fmla="*/ 6 h 932179"/>
                      <a:gd name="connsiteX2-35" fmla="*/ 760450 w 760450"/>
                      <a:gd name="connsiteY2-36" fmla="*/ 572616 h 932179"/>
                      <a:gd name="connsiteX3-37" fmla="*/ 349153 w 760450"/>
                      <a:gd name="connsiteY3-38" fmla="*/ 932162 h 932179"/>
                      <a:gd name="connsiteX4-39" fmla="*/ 0 w 760450"/>
                      <a:gd name="connsiteY4-40" fmla="*/ 581494 h 932179"/>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60450" h="932179">
                        <a:moveTo>
                          <a:pt x="0" y="581494"/>
                        </a:moveTo>
                        <a:cubicBezTo>
                          <a:pt x="0" y="324086"/>
                          <a:pt x="222411" y="1486"/>
                          <a:pt x="349153" y="6"/>
                        </a:cubicBezTo>
                        <a:cubicBezTo>
                          <a:pt x="475895" y="-1474"/>
                          <a:pt x="760450" y="315208"/>
                          <a:pt x="760450" y="572616"/>
                        </a:cubicBezTo>
                        <a:cubicBezTo>
                          <a:pt x="760450" y="830024"/>
                          <a:pt x="475895" y="930682"/>
                          <a:pt x="349153" y="932162"/>
                        </a:cubicBezTo>
                        <a:cubicBezTo>
                          <a:pt x="222411" y="933642"/>
                          <a:pt x="0" y="838902"/>
                          <a:pt x="0" y="581494"/>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5" name="Arc 214"/>
                  <p:cNvSpPr/>
                  <p:nvPr/>
                </p:nvSpPr>
                <p:spPr>
                  <a:xfrm rot="10788199">
                    <a:off x="8084860" y="5123304"/>
                    <a:ext cx="246234" cy="295898"/>
                  </a:xfrm>
                  <a:prstGeom prst="arc">
                    <a:avLst>
                      <a:gd name="adj1" fmla="val 15640686"/>
                      <a:gd name="adj2" fmla="val 824202"/>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grpSp>
            <p:grpSp>
              <p:nvGrpSpPr>
                <p:cNvPr id="202" name="Group 201"/>
                <p:cNvGrpSpPr/>
                <p:nvPr/>
              </p:nvGrpSpPr>
              <p:grpSpPr>
                <a:xfrm>
                  <a:off x="3670440" y="3211192"/>
                  <a:ext cx="421497" cy="623181"/>
                  <a:chOff x="7551804" y="4525229"/>
                  <a:chExt cx="421497" cy="623181"/>
                </a:xfrm>
              </p:grpSpPr>
              <p:sp>
                <p:nvSpPr>
                  <p:cNvPr id="209" name="Rectangle: Rounded Corners 23"/>
                  <p:cNvSpPr/>
                  <p:nvPr/>
                </p:nvSpPr>
                <p:spPr>
                  <a:xfrm rot="19846351" flipH="1">
                    <a:off x="7551804" y="4525229"/>
                    <a:ext cx="421497" cy="623181"/>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58080" h="852256">
                        <a:moveTo>
                          <a:pt x="0" y="214735"/>
                        </a:moveTo>
                        <a:cubicBezTo>
                          <a:pt x="0" y="150074"/>
                          <a:pt x="87929" y="0"/>
                          <a:pt x="152590" y="0"/>
                        </a:cubicBezTo>
                        <a:lnTo>
                          <a:pt x="478856" y="0"/>
                        </a:lnTo>
                        <a:cubicBezTo>
                          <a:pt x="543517" y="0"/>
                          <a:pt x="658080" y="212218"/>
                          <a:pt x="658080" y="276879"/>
                        </a:cubicBezTo>
                        <a:cubicBezTo>
                          <a:pt x="658080" y="429645"/>
                          <a:pt x="604076" y="510030"/>
                          <a:pt x="604076" y="662796"/>
                        </a:cubicBezTo>
                        <a:cubicBezTo>
                          <a:pt x="604076" y="727457"/>
                          <a:pt x="478726" y="850985"/>
                          <a:pt x="414065" y="850985"/>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10" name="Group 209"/>
                  <p:cNvGrpSpPr/>
                  <p:nvPr/>
                </p:nvGrpSpPr>
                <p:grpSpPr>
                  <a:xfrm rot="19846351" flipH="1">
                    <a:off x="7655822" y="4629936"/>
                    <a:ext cx="206285" cy="403030"/>
                    <a:chOff x="7572652" y="2112885"/>
                    <a:chExt cx="363985" cy="452762"/>
                  </a:xfrm>
                </p:grpSpPr>
                <p:sp>
                  <p:nvSpPr>
                    <p:cNvPr id="211" name="Freeform: Shape 210"/>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2" name="Freeform: Shape 211"/>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3" name="Freeform: Shape 212"/>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203" name="Group 202"/>
                <p:cNvGrpSpPr/>
                <p:nvPr/>
              </p:nvGrpSpPr>
              <p:grpSpPr>
                <a:xfrm flipH="1">
                  <a:off x="3403940" y="2582008"/>
                  <a:ext cx="531581" cy="663350"/>
                  <a:chOff x="10023883" y="4000525"/>
                  <a:chExt cx="531581" cy="663350"/>
                </a:xfrm>
              </p:grpSpPr>
              <p:sp>
                <p:nvSpPr>
                  <p:cNvPr id="204" name="Rectangle: Rounded Corners 23"/>
                  <p:cNvSpPr/>
                  <p:nvPr/>
                </p:nvSpPr>
                <p:spPr>
                  <a:xfrm rot="818904">
                    <a:off x="10023883" y="4000525"/>
                    <a:ext cx="531581" cy="663350"/>
                  </a:xfrm>
                  <a:custGeom>
                    <a:avLst/>
                    <a:gdLst>
                      <a:gd name="connsiteX0" fmla="*/ 0 w 702467"/>
                      <a:gd name="connsiteY0" fmla="*/ 117080 h 914400"/>
                      <a:gd name="connsiteX1" fmla="*/ 117080 w 702467"/>
                      <a:gd name="connsiteY1" fmla="*/ 0 h 914400"/>
                      <a:gd name="connsiteX2" fmla="*/ 585387 w 702467"/>
                      <a:gd name="connsiteY2" fmla="*/ 0 h 914400"/>
                      <a:gd name="connsiteX3" fmla="*/ 702467 w 702467"/>
                      <a:gd name="connsiteY3" fmla="*/ 117080 h 914400"/>
                      <a:gd name="connsiteX4" fmla="*/ 702467 w 702467"/>
                      <a:gd name="connsiteY4" fmla="*/ 797320 h 914400"/>
                      <a:gd name="connsiteX5" fmla="*/ 585387 w 702467"/>
                      <a:gd name="connsiteY5" fmla="*/ 914400 h 914400"/>
                      <a:gd name="connsiteX6" fmla="*/ 117080 w 702467"/>
                      <a:gd name="connsiteY6" fmla="*/ 914400 h 914400"/>
                      <a:gd name="connsiteX7" fmla="*/ 0 w 702467"/>
                      <a:gd name="connsiteY7" fmla="*/ 797320 h 914400"/>
                      <a:gd name="connsiteX8" fmla="*/ 0 w 702467"/>
                      <a:gd name="connsiteY8" fmla="*/ 117080 h 914400"/>
                      <a:gd name="connsiteX0-1" fmla="*/ 0 w 729100"/>
                      <a:gd name="connsiteY0-2" fmla="*/ 259123 h 914400"/>
                      <a:gd name="connsiteX1-3" fmla="*/ 143713 w 729100"/>
                      <a:gd name="connsiteY1-4" fmla="*/ 0 h 914400"/>
                      <a:gd name="connsiteX2-5" fmla="*/ 612020 w 729100"/>
                      <a:gd name="connsiteY2-6" fmla="*/ 0 h 914400"/>
                      <a:gd name="connsiteX3-7" fmla="*/ 729100 w 729100"/>
                      <a:gd name="connsiteY3-8" fmla="*/ 117080 h 914400"/>
                      <a:gd name="connsiteX4-9" fmla="*/ 729100 w 729100"/>
                      <a:gd name="connsiteY4-10" fmla="*/ 797320 h 914400"/>
                      <a:gd name="connsiteX5-11" fmla="*/ 612020 w 729100"/>
                      <a:gd name="connsiteY5-12" fmla="*/ 914400 h 914400"/>
                      <a:gd name="connsiteX6-13" fmla="*/ 143713 w 729100"/>
                      <a:gd name="connsiteY6-14" fmla="*/ 914400 h 914400"/>
                      <a:gd name="connsiteX7-15" fmla="*/ 26633 w 729100"/>
                      <a:gd name="connsiteY7-16" fmla="*/ 797320 h 914400"/>
                      <a:gd name="connsiteX8-17" fmla="*/ 0 w 729100"/>
                      <a:gd name="connsiteY8-18" fmla="*/ 259123 h 914400"/>
                      <a:gd name="connsiteX0-19" fmla="*/ 8878 w 737978"/>
                      <a:gd name="connsiteY0-20" fmla="*/ 259123 h 914400"/>
                      <a:gd name="connsiteX1-21" fmla="*/ 152591 w 737978"/>
                      <a:gd name="connsiteY1-22" fmla="*/ 0 h 914400"/>
                      <a:gd name="connsiteX2-23" fmla="*/ 620898 w 737978"/>
                      <a:gd name="connsiteY2-24" fmla="*/ 0 h 914400"/>
                      <a:gd name="connsiteX3-25" fmla="*/ 737978 w 737978"/>
                      <a:gd name="connsiteY3-26" fmla="*/ 117080 h 914400"/>
                      <a:gd name="connsiteX4-27" fmla="*/ 737978 w 737978"/>
                      <a:gd name="connsiteY4-28" fmla="*/ 797320 h 914400"/>
                      <a:gd name="connsiteX5-29" fmla="*/ 620898 w 737978"/>
                      <a:gd name="connsiteY5-30" fmla="*/ 914400 h 914400"/>
                      <a:gd name="connsiteX6-31" fmla="*/ 152591 w 737978"/>
                      <a:gd name="connsiteY6-32" fmla="*/ 914400 h 914400"/>
                      <a:gd name="connsiteX7-33" fmla="*/ 0 w 737978"/>
                      <a:gd name="connsiteY7-34" fmla="*/ 655277 h 914400"/>
                      <a:gd name="connsiteX8-35" fmla="*/ 8878 w 737978"/>
                      <a:gd name="connsiteY8-36" fmla="*/ 259123 h 914400"/>
                      <a:gd name="connsiteX0-37" fmla="*/ 0 w 729100"/>
                      <a:gd name="connsiteY0-38" fmla="*/ 259123 h 914400"/>
                      <a:gd name="connsiteX1-39" fmla="*/ 143713 w 729100"/>
                      <a:gd name="connsiteY1-40" fmla="*/ 0 h 914400"/>
                      <a:gd name="connsiteX2-41" fmla="*/ 612020 w 729100"/>
                      <a:gd name="connsiteY2-42" fmla="*/ 0 h 914400"/>
                      <a:gd name="connsiteX3-43" fmla="*/ 729100 w 729100"/>
                      <a:gd name="connsiteY3-44" fmla="*/ 117080 h 914400"/>
                      <a:gd name="connsiteX4-45" fmla="*/ 729100 w 729100"/>
                      <a:gd name="connsiteY4-46" fmla="*/ 797320 h 914400"/>
                      <a:gd name="connsiteX5-47" fmla="*/ 612020 w 729100"/>
                      <a:gd name="connsiteY5-48" fmla="*/ 914400 h 914400"/>
                      <a:gd name="connsiteX6-49" fmla="*/ 143713 w 729100"/>
                      <a:gd name="connsiteY6-50" fmla="*/ 914400 h 914400"/>
                      <a:gd name="connsiteX7-51" fmla="*/ 17755 w 729100"/>
                      <a:gd name="connsiteY7-52" fmla="*/ 726298 h 914400"/>
                      <a:gd name="connsiteX8-53" fmla="*/ 0 w 729100"/>
                      <a:gd name="connsiteY8-54" fmla="*/ 259123 h 914400"/>
                      <a:gd name="connsiteX0-55" fmla="*/ 0 w 729100"/>
                      <a:gd name="connsiteY0-56" fmla="*/ 259123 h 914400"/>
                      <a:gd name="connsiteX1-57" fmla="*/ 143713 w 729100"/>
                      <a:gd name="connsiteY1-58" fmla="*/ 0 h 914400"/>
                      <a:gd name="connsiteX2-59" fmla="*/ 612020 w 729100"/>
                      <a:gd name="connsiteY2-60" fmla="*/ 0 h 914400"/>
                      <a:gd name="connsiteX3-61" fmla="*/ 729100 w 729100"/>
                      <a:gd name="connsiteY3-62" fmla="*/ 117080 h 914400"/>
                      <a:gd name="connsiteX4-63" fmla="*/ 729100 w 729100"/>
                      <a:gd name="connsiteY4-64" fmla="*/ 797320 h 914400"/>
                      <a:gd name="connsiteX5-65" fmla="*/ 612020 w 729100"/>
                      <a:gd name="connsiteY5-66" fmla="*/ 914400 h 914400"/>
                      <a:gd name="connsiteX6-67" fmla="*/ 232490 w 729100"/>
                      <a:gd name="connsiteY6-68" fmla="*/ 896644 h 914400"/>
                      <a:gd name="connsiteX7-69" fmla="*/ 17755 w 729100"/>
                      <a:gd name="connsiteY7-70" fmla="*/ 726298 h 914400"/>
                      <a:gd name="connsiteX8-71" fmla="*/ 0 w 729100"/>
                      <a:gd name="connsiteY8-72" fmla="*/ 259123 h 914400"/>
                      <a:gd name="connsiteX0-73" fmla="*/ 0 w 729100"/>
                      <a:gd name="connsiteY0-74" fmla="*/ 259123 h 896644"/>
                      <a:gd name="connsiteX1-75" fmla="*/ 143713 w 729100"/>
                      <a:gd name="connsiteY1-76" fmla="*/ 0 h 896644"/>
                      <a:gd name="connsiteX2-77" fmla="*/ 612020 w 729100"/>
                      <a:gd name="connsiteY2-78" fmla="*/ 0 h 896644"/>
                      <a:gd name="connsiteX3-79" fmla="*/ 729100 w 729100"/>
                      <a:gd name="connsiteY3-80" fmla="*/ 117080 h 896644"/>
                      <a:gd name="connsiteX4-81" fmla="*/ 729100 w 729100"/>
                      <a:gd name="connsiteY4-82" fmla="*/ 797320 h 896644"/>
                      <a:gd name="connsiteX5-83" fmla="*/ 532121 w 729100"/>
                      <a:gd name="connsiteY5-84" fmla="*/ 870011 h 896644"/>
                      <a:gd name="connsiteX6-85" fmla="*/ 232490 w 729100"/>
                      <a:gd name="connsiteY6-86" fmla="*/ 896644 h 896644"/>
                      <a:gd name="connsiteX7-87" fmla="*/ 17755 w 729100"/>
                      <a:gd name="connsiteY7-88" fmla="*/ 726298 h 896644"/>
                      <a:gd name="connsiteX8-89" fmla="*/ 0 w 729100"/>
                      <a:gd name="connsiteY8-90" fmla="*/ 259123 h 896644"/>
                      <a:gd name="connsiteX0-91" fmla="*/ 0 w 729100"/>
                      <a:gd name="connsiteY0-92" fmla="*/ 259123 h 896644"/>
                      <a:gd name="connsiteX1-93" fmla="*/ 143713 w 729100"/>
                      <a:gd name="connsiteY1-94" fmla="*/ 0 h 896644"/>
                      <a:gd name="connsiteX2-95" fmla="*/ 612020 w 729100"/>
                      <a:gd name="connsiteY2-96" fmla="*/ 0 h 896644"/>
                      <a:gd name="connsiteX3-97" fmla="*/ 729100 w 729100"/>
                      <a:gd name="connsiteY3-98" fmla="*/ 117080 h 896644"/>
                      <a:gd name="connsiteX4-99" fmla="*/ 640323 w 729100"/>
                      <a:gd name="connsiteY4-100" fmla="*/ 717421 h 896644"/>
                      <a:gd name="connsiteX5-101" fmla="*/ 532121 w 729100"/>
                      <a:gd name="connsiteY5-102" fmla="*/ 870011 h 896644"/>
                      <a:gd name="connsiteX6-103" fmla="*/ 232490 w 729100"/>
                      <a:gd name="connsiteY6-104" fmla="*/ 896644 h 896644"/>
                      <a:gd name="connsiteX7-105" fmla="*/ 17755 w 729100"/>
                      <a:gd name="connsiteY7-106" fmla="*/ 726298 h 896644"/>
                      <a:gd name="connsiteX8-107" fmla="*/ 0 w 729100"/>
                      <a:gd name="connsiteY8-108" fmla="*/ 259123 h 896644"/>
                      <a:gd name="connsiteX0-109" fmla="*/ 0 w 702467"/>
                      <a:gd name="connsiteY0-110" fmla="*/ 259123 h 896644"/>
                      <a:gd name="connsiteX1-111" fmla="*/ 143713 w 702467"/>
                      <a:gd name="connsiteY1-112" fmla="*/ 0 h 896644"/>
                      <a:gd name="connsiteX2-113" fmla="*/ 612020 w 702467"/>
                      <a:gd name="connsiteY2-114" fmla="*/ 0 h 896644"/>
                      <a:gd name="connsiteX3-115" fmla="*/ 702467 w 702467"/>
                      <a:gd name="connsiteY3-116" fmla="*/ 143713 h 896644"/>
                      <a:gd name="connsiteX4-117" fmla="*/ 640323 w 702467"/>
                      <a:gd name="connsiteY4-118" fmla="*/ 717421 h 896644"/>
                      <a:gd name="connsiteX5-119" fmla="*/ 532121 w 702467"/>
                      <a:gd name="connsiteY5-120" fmla="*/ 870011 h 896644"/>
                      <a:gd name="connsiteX6-121" fmla="*/ 232490 w 702467"/>
                      <a:gd name="connsiteY6-122" fmla="*/ 896644 h 896644"/>
                      <a:gd name="connsiteX7-123" fmla="*/ 17755 w 702467"/>
                      <a:gd name="connsiteY7-124" fmla="*/ 726298 h 896644"/>
                      <a:gd name="connsiteX8-125" fmla="*/ 0 w 702467"/>
                      <a:gd name="connsiteY8-126" fmla="*/ 259123 h 896644"/>
                      <a:gd name="connsiteX0-127" fmla="*/ 0 w 702467"/>
                      <a:gd name="connsiteY0-128" fmla="*/ 259123 h 896644"/>
                      <a:gd name="connsiteX1-129" fmla="*/ 143713 w 702467"/>
                      <a:gd name="connsiteY1-130" fmla="*/ 0 h 896644"/>
                      <a:gd name="connsiteX2-131" fmla="*/ 576510 w 702467"/>
                      <a:gd name="connsiteY2-132" fmla="*/ 44388 h 896644"/>
                      <a:gd name="connsiteX3-133" fmla="*/ 702467 w 702467"/>
                      <a:gd name="connsiteY3-134" fmla="*/ 143713 h 896644"/>
                      <a:gd name="connsiteX4-135" fmla="*/ 640323 w 702467"/>
                      <a:gd name="connsiteY4-136" fmla="*/ 717421 h 896644"/>
                      <a:gd name="connsiteX5-137" fmla="*/ 532121 w 702467"/>
                      <a:gd name="connsiteY5-138" fmla="*/ 870011 h 896644"/>
                      <a:gd name="connsiteX6-139" fmla="*/ 232490 w 702467"/>
                      <a:gd name="connsiteY6-140" fmla="*/ 896644 h 896644"/>
                      <a:gd name="connsiteX7-141" fmla="*/ 17755 w 702467"/>
                      <a:gd name="connsiteY7-142" fmla="*/ 726298 h 896644"/>
                      <a:gd name="connsiteX8-143" fmla="*/ 0 w 702467"/>
                      <a:gd name="connsiteY8-144" fmla="*/ 259123 h 896644"/>
                      <a:gd name="connsiteX0-145" fmla="*/ 0 w 702467"/>
                      <a:gd name="connsiteY0-146" fmla="*/ 214735 h 852256"/>
                      <a:gd name="connsiteX1-147" fmla="*/ 152590 w 702467"/>
                      <a:gd name="connsiteY1-148" fmla="*/ 0 h 852256"/>
                      <a:gd name="connsiteX2-149" fmla="*/ 576510 w 702467"/>
                      <a:gd name="connsiteY2-150" fmla="*/ 0 h 852256"/>
                      <a:gd name="connsiteX3-151" fmla="*/ 702467 w 702467"/>
                      <a:gd name="connsiteY3-152" fmla="*/ 99325 h 852256"/>
                      <a:gd name="connsiteX4-153" fmla="*/ 640323 w 702467"/>
                      <a:gd name="connsiteY4-154" fmla="*/ 673033 h 852256"/>
                      <a:gd name="connsiteX5-155" fmla="*/ 532121 w 702467"/>
                      <a:gd name="connsiteY5-156" fmla="*/ 825623 h 852256"/>
                      <a:gd name="connsiteX6-157" fmla="*/ 232490 w 702467"/>
                      <a:gd name="connsiteY6-158" fmla="*/ 852256 h 852256"/>
                      <a:gd name="connsiteX7-159" fmla="*/ 17755 w 702467"/>
                      <a:gd name="connsiteY7-160" fmla="*/ 681910 h 852256"/>
                      <a:gd name="connsiteX8-161" fmla="*/ 0 w 702467"/>
                      <a:gd name="connsiteY8-162" fmla="*/ 214735 h 852256"/>
                      <a:gd name="connsiteX0-163" fmla="*/ 0 w 666957"/>
                      <a:gd name="connsiteY0-164" fmla="*/ 214735 h 852256"/>
                      <a:gd name="connsiteX1-165" fmla="*/ 152590 w 666957"/>
                      <a:gd name="connsiteY1-166" fmla="*/ 0 h 852256"/>
                      <a:gd name="connsiteX2-167" fmla="*/ 576510 w 666957"/>
                      <a:gd name="connsiteY2-168" fmla="*/ 0 h 852256"/>
                      <a:gd name="connsiteX3-169" fmla="*/ 666957 w 666957"/>
                      <a:gd name="connsiteY3-170" fmla="*/ 125958 h 852256"/>
                      <a:gd name="connsiteX4-171" fmla="*/ 640323 w 666957"/>
                      <a:gd name="connsiteY4-172" fmla="*/ 673033 h 852256"/>
                      <a:gd name="connsiteX5-173" fmla="*/ 532121 w 666957"/>
                      <a:gd name="connsiteY5-174" fmla="*/ 825623 h 852256"/>
                      <a:gd name="connsiteX6-175" fmla="*/ 232490 w 666957"/>
                      <a:gd name="connsiteY6-176" fmla="*/ 852256 h 852256"/>
                      <a:gd name="connsiteX7-177" fmla="*/ 17755 w 666957"/>
                      <a:gd name="connsiteY7-178" fmla="*/ 681910 h 852256"/>
                      <a:gd name="connsiteX8-179" fmla="*/ 0 w 666957"/>
                      <a:gd name="connsiteY8-180" fmla="*/ 214735 h 852256"/>
                      <a:gd name="connsiteX0-181" fmla="*/ 0 w 666957"/>
                      <a:gd name="connsiteY0-182" fmla="*/ 214735 h 852256"/>
                      <a:gd name="connsiteX1-183" fmla="*/ 152590 w 666957"/>
                      <a:gd name="connsiteY1-184" fmla="*/ 0 h 852256"/>
                      <a:gd name="connsiteX2-185" fmla="*/ 549877 w 666957"/>
                      <a:gd name="connsiteY2-186" fmla="*/ 26633 h 852256"/>
                      <a:gd name="connsiteX3-187" fmla="*/ 666957 w 666957"/>
                      <a:gd name="connsiteY3-188" fmla="*/ 125958 h 852256"/>
                      <a:gd name="connsiteX4-189" fmla="*/ 640323 w 666957"/>
                      <a:gd name="connsiteY4-190" fmla="*/ 673033 h 852256"/>
                      <a:gd name="connsiteX5-191" fmla="*/ 532121 w 666957"/>
                      <a:gd name="connsiteY5-192" fmla="*/ 825623 h 852256"/>
                      <a:gd name="connsiteX6-193" fmla="*/ 232490 w 666957"/>
                      <a:gd name="connsiteY6-194" fmla="*/ 852256 h 852256"/>
                      <a:gd name="connsiteX7-195" fmla="*/ 17755 w 666957"/>
                      <a:gd name="connsiteY7-196" fmla="*/ 681910 h 852256"/>
                      <a:gd name="connsiteX8-197" fmla="*/ 0 w 666957"/>
                      <a:gd name="connsiteY8-198" fmla="*/ 214735 h 852256"/>
                      <a:gd name="connsiteX0-199" fmla="*/ 0 w 666957"/>
                      <a:gd name="connsiteY0-200" fmla="*/ 214735 h 852256"/>
                      <a:gd name="connsiteX1-201" fmla="*/ 152590 w 666957"/>
                      <a:gd name="connsiteY1-202" fmla="*/ 0 h 852256"/>
                      <a:gd name="connsiteX2-203" fmla="*/ 478856 w 666957"/>
                      <a:gd name="connsiteY2-204" fmla="*/ 0 h 852256"/>
                      <a:gd name="connsiteX3-205" fmla="*/ 666957 w 666957"/>
                      <a:gd name="connsiteY3-206" fmla="*/ 125958 h 852256"/>
                      <a:gd name="connsiteX4-207" fmla="*/ 640323 w 666957"/>
                      <a:gd name="connsiteY4-208" fmla="*/ 673033 h 852256"/>
                      <a:gd name="connsiteX5-209" fmla="*/ 532121 w 666957"/>
                      <a:gd name="connsiteY5-210" fmla="*/ 825623 h 852256"/>
                      <a:gd name="connsiteX6-211" fmla="*/ 232490 w 666957"/>
                      <a:gd name="connsiteY6-212" fmla="*/ 852256 h 852256"/>
                      <a:gd name="connsiteX7-213" fmla="*/ 17755 w 666957"/>
                      <a:gd name="connsiteY7-214" fmla="*/ 681910 h 852256"/>
                      <a:gd name="connsiteX8-215" fmla="*/ 0 w 666957"/>
                      <a:gd name="connsiteY8-216" fmla="*/ 214735 h 852256"/>
                      <a:gd name="connsiteX0-217" fmla="*/ 0 w 640324"/>
                      <a:gd name="connsiteY0-218" fmla="*/ 214735 h 852256"/>
                      <a:gd name="connsiteX1-219" fmla="*/ 152590 w 640324"/>
                      <a:gd name="connsiteY1-220" fmla="*/ 0 h 852256"/>
                      <a:gd name="connsiteX2-221" fmla="*/ 478856 w 640324"/>
                      <a:gd name="connsiteY2-222" fmla="*/ 0 h 852256"/>
                      <a:gd name="connsiteX3-223" fmla="*/ 640324 w 640324"/>
                      <a:gd name="connsiteY3-224" fmla="*/ 214735 h 852256"/>
                      <a:gd name="connsiteX4-225" fmla="*/ 640323 w 640324"/>
                      <a:gd name="connsiteY4-226" fmla="*/ 673033 h 852256"/>
                      <a:gd name="connsiteX5-227" fmla="*/ 532121 w 640324"/>
                      <a:gd name="connsiteY5-228" fmla="*/ 825623 h 852256"/>
                      <a:gd name="connsiteX6-229" fmla="*/ 232490 w 640324"/>
                      <a:gd name="connsiteY6-230" fmla="*/ 852256 h 852256"/>
                      <a:gd name="connsiteX7-231" fmla="*/ 17755 w 640324"/>
                      <a:gd name="connsiteY7-232" fmla="*/ 681910 h 852256"/>
                      <a:gd name="connsiteX8-233" fmla="*/ 0 w 640324"/>
                      <a:gd name="connsiteY8-234" fmla="*/ 214735 h 852256"/>
                      <a:gd name="connsiteX0-235" fmla="*/ 0 w 640324"/>
                      <a:gd name="connsiteY0-236" fmla="*/ 214735 h 852256"/>
                      <a:gd name="connsiteX1-237" fmla="*/ 152590 w 640324"/>
                      <a:gd name="connsiteY1-238" fmla="*/ 0 h 852256"/>
                      <a:gd name="connsiteX2-239" fmla="*/ 478856 w 640324"/>
                      <a:gd name="connsiteY2-240" fmla="*/ 0 h 852256"/>
                      <a:gd name="connsiteX3-241" fmla="*/ 640324 w 640324"/>
                      <a:gd name="connsiteY3-242" fmla="*/ 214735 h 852256"/>
                      <a:gd name="connsiteX4-243" fmla="*/ 640323 w 640324"/>
                      <a:gd name="connsiteY4-244" fmla="*/ 673033 h 852256"/>
                      <a:gd name="connsiteX5-245" fmla="*/ 532121 w 640324"/>
                      <a:gd name="connsiteY5-246" fmla="*/ 825623 h 852256"/>
                      <a:gd name="connsiteX6-247" fmla="*/ 232490 w 640324"/>
                      <a:gd name="connsiteY6-248" fmla="*/ 852256 h 852256"/>
                      <a:gd name="connsiteX7-249" fmla="*/ 71021 w 640324"/>
                      <a:gd name="connsiteY7-250" fmla="*/ 681910 h 852256"/>
                      <a:gd name="connsiteX8-251" fmla="*/ 0 w 640324"/>
                      <a:gd name="connsiteY8-252" fmla="*/ 214735 h 852256"/>
                      <a:gd name="connsiteX0-253" fmla="*/ 0 w 658080"/>
                      <a:gd name="connsiteY0-254" fmla="*/ 214735 h 852256"/>
                      <a:gd name="connsiteX1-255" fmla="*/ 152590 w 658080"/>
                      <a:gd name="connsiteY1-256" fmla="*/ 0 h 852256"/>
                      <a:gd name="connsiteX2-257" fmla="*/ 478856 w 658080"/>
                      <a:gd name="connsiteY2-258" fmla="*/ 0 h 852256"/>
                      <a:gd name="connsiteX3-259" fmla="*/ 658080 w 658080"/>
                      <a:gd name="connsiteY3-260" fmla="*/ 276879 h 852256"/>
                      <a:gd name="connsiteX4-261" fmla="*/ 640323 w 658080"/>
                      <a:gd name="connsiteY4-262" fmla="*/ 673033 h 852256"/>
                      <a:gd name="connsiteX5-263" fmla="*/ 532121 w 658080"/>
                      <a:gd name="connsiteY5-264" fmla="*/ 825623 h 852256"/>
                      <a:gd name="connsiteX6-265" fmla="*/ 232490 w 658080"/>
                      <a:gd name="connsiteY6-266" fmla="*/ 852256 h 852256"/>
                      <a:gd name="connsiteX7-267" fmla="*/ 71021 w 658080"/>
                      <a:gd name="connsiteY7-268" fmla="*/ 681910 h 852256"/>
                      <a:gd name="connsiteX8-269" fmla="*/ 0 w 658080"/>
                      <a:gd name="connsiteY8-270" fmla="*/ 214735 h 852256"/>
                      <a:gd name="connsiteX0-271" fmla="*/ 0 w 658080"/>
                      <a:gd name="connsiteY0-272" fmla="*/ 214735 h 852256"/>
                      <a:gd name="connsiteX1-273" fmla="*/ 152590 w 658080"/>
                      <a:gd name="connsiteY1-274" fmla="*/ 0 h 852256"/>
                      <a:gd name="connsiteX2-275" fmla="*/ 478856 w 658080"/>
                      <a:gd name="connsiteY2-276" fmla="*/ 0 h 852256"/>
                      <a:gd name="connsiteX3-277" fmla="*/ 658080 w 658080"/>
                      <a:gd name="connsiteY3-278" fmla="*/ 276879 h 852256"/>
                      <a:gd name="connsiteX4-279" fmla="*/ 640323 w 658080"/>
                      <a:gd name="connsiteY4-280" fmla="*/ 673033 h 852256"/>
                      <a:gd name="connsiteX5-281" fmla="*/ 414065 w 658080"/>
                      <a:gd name="connsiteY5-282" fmla="*/ 850985 h 852256"/>
                      <a:gd name="connsiteX6-283" fmla="*/ 232490 w 658080"/>
                      <a:gd name="connsiteY6-284" fmla="*/ 852256 h 852256"/>
                      <a:gd name="connsiteX7-285" fmla="*/ 71021 w 658080"/>
                      <a:gd name="connsiteY7-286" fmla="*/ 681910 h 852256"/>
                      <a:gd name="connsiteX8-287" fmla="*/ 0 w 658080"/>
                      <a:gd name="connsiteY8-288" fmla="*/ 214735 h 852256"/>
                      <a:gd name="connsiteX0-289" fmla="*/ 0 w 658080"/>
                      <a:gd name="connsiteY0-290" fmla="*/ 214735 h 852256"/>
                      <a:gd name="connsiteX1-291" fmla="*/ 152590 w 658080"/>
                      <a:gd name="connsiteY1-292" fmla="*/ 0 h 852256"/>
                      <a:gd name="connsiteX2-293" fmla="*/ 478856 w 658080"/>
                      <a:gd name="connsiteY2-294" fmla="*/ 0 h 852256"/>
                      <a:gd name="connsiteX3-295" fmla="*/ 658080 w 658080"/>
                      <a:gd name="connsiteY3-296" fmla="*/ 276879 h 852256"/>
                      <a:gd name="connsiteX4-297" fmla="*/ 604076 w 658080"/>
                      <a:gd name="connsiteY4-298" fmla="*/ 662796 h 852256"/>
                      <a:gd name="connsiteX5-299" fmla="*/ 414065 w 658080"/>
                      <a:gd name="connsiteY5-300" fmla="*/ 850985 h 852256"/>
                      <a:gd name="connsiteX6-301" fmla="*/ 232490 w 658080"/>
                      <a:gd name="connsiteY6-302" fmla="*/ 852256 h 852256"/>
                      <a:gd name="connsiteX7-303" fmla="*/ 71021 w 658080"/>
                      <a:gd name="connsiteY7-304" fmla="*/ 681910 h 852256"/>
                      <a:gd name="connsiteX8-305" fmla="*/ 0 w 658080"/>
                      <a:gd name="connsiteY8-306" fmla="*/ 214735 h 852256"/>
                      <a:gd name="connsiteX0-307" fmla="*/ 0 w 666168"/>
                      <a:gd name="connsiteY0-308" fmla="*/ 214735 h 852256"/>
                      <a:gd name="connsiteX1-309" fmla="*/ 152590 w 666168"/>
                      <a:gd name="connsiteY1-310" fmla="*/ 0 h 852256"/>
                      <a:gd name="connsiteX2-311" fmla="*/ 478856 w 666168"/>
                      <a:gd name="connsiteY2-312" fmla="*/ 0 h 852256"/>
                      <a:gd name="connsiteX3-313" fmla="*/ 658080 w 666168"/>
                      <a:gd name="connsiteY3-314" fmla="*/ 276879 h 852256"/>
                      <a:gd name="connsiteX4-315" fmla="*/ 666168 w 666168"/>
                      <a:gd name="connsiteY4-316" fmla="*/ 634971 h 852256"/>
                      <a:gd name="connsiteX5-317" fmla="*/ 414065 w 666168"/>
                      <a:gd name="connsiteY5-318" fmla="*/ 850985 h 852256"/>
                      <a:gd name="connsiteX6-319" fmla="*/ 232490 w 666168"/>
                      <a:gd name="connsiteY6-320" fmla="*/ 852256 h 852256"/>
                      <a:gd name="connsiteX7-321" fmla="*/ 71021 w 666168"/>
                      <a:gd name="connsiteY7-322" fmla="*/ 681910 h 852256"/>
                      <a:gd name="connsiteX8-323" fmla="*/ 0 w 666168"/>
                      <a:gd name="connsiteY8-324" fmla="*/ 214735 h 852256"/>
                      <a:gd name="connsiteX0-325" fmla="*/ 0 w 696554"/>
                      <a:gd name="connsiteY0-326" fmla="*/ 214735 h 852256"/>
                      <a:gd name="connsiteX1-327" fmla="*/ 152590 w 696554"/>
                      <a:gd name="connsiteY1-328" fmla="*/ 0 h 852256"/>
                      <a:gd name="connsiteX2-329" fmla="*/ 478856 w 696554"/>
                      <a:gd name="connsiteY2-330" fmla="*/ 0 h 852256"/>
                      <a:gd name="connsiteX3-331" fmla="*/ 658080 w 696554"/>
                      <a:gd name="connsiteY3-332" fmla="*/ 276879 h 852256"/>
                      <a:gd name="connsiteX4-333" fmla="*/ 696554 w 696554"/>
                      <a:gd name="connsiteY4-334" fmla="*/ 532976 h 852256"/>
                      <a:gd name="connsiteX5-335" fmla="*/ 414065 w 696554"/>
                      <a:gd name="connsiteY5-336" fmla="*/ 850985 h 852256"/>
                      <a:gd name="connsiteX6-337" fmla="*/ 232490 w 696554"/>
                      <a:gd name="connsiteY6-338" fmla="*/ 852256 h 852256"/>
                      <a:gd name="connsiteX7-339" fmla="*/ 71021 w 696554"/>
                      <a:gd name="connsiteY7-340" fmla="*/ 681910 h 852256"/>
                      <a:gd name="connsiteX8-341" fmla="*/ 0 w 696554"/>
                      <a:gd name="connsiteY8-342" fmla="*/ 214735 h 852256"/>
                      <a:gd name="connsiteX0-343" fmla="*/ 0 w 696554"/>
                      <a:gd name="connsiteY0-344" fmla="*/ 214735 h 852256"/>
                      <a:gd name="connsiteX1-345" fmla="*/ 152590 w 696554"/>
                      <a:gd name="connsiteY1-346" fmla="*/ 0 h 852256"/>
                      <a:gd name="connsiteX2-347" fmla="*/ 478856 w 696554"/>
                      <a:gd name="connsiteY2-348" fmla="*/ 0 h 852256"/>
                      <a:gd name="connsiteX3-349" fmla="*/ 658080 w 696554"/>
                      <a:gd name="connsiteY3-350" fmla="*/ 276878 h 852256"/>
                      <a:gd name="connsiteX4-351" fmla="*/ 696554 w 696554"/>
                      <a:gd name="connsiteY4-352" fmla="*/ 532976 h 852256"/>
                      <a:gd name="connsiteX5-353" fmla="*/ 414065 w 696554"/>
                      <a:gd name="connsiteY5-354" fmla="*/ 850985 h 852256"/>
                      <a:gd name="connsiteX6-355" fmla="*/ 232490 w 696554"/>
                      <a:gd name="connsiteY6-356" fmla="*/ 852256 h 852256"/>
                      <a:gd name="connsiteX7-357" fmla="*/ 71021 w 696554"/>
                      <a:gd name="connsiteY7-358" fmla="*/ 681910 h 852256"/>
                      <a:gd name="connsiteX8-359" fmla="*/ 0 w 696554"/>
                      <a:gd name="connsiteY8-360" fmla="*/ 214735 h 852256"/>
                      <a:gd name="connsiteX0-361" fmla="*/ 0 w 696554"/>
                      <a:gd name="connsiteY0-362" fmla="*/ 214735 h 852256"/>
                      <a:gd name="connsiteX1-363" fmla="*/ 152590 w 696554"/>
                      <a:gd name="connsiteY1-364" fmla="*/ 0 h 852256"/>
                      <a:gd name="connsiteX2-365" fmla="*/ 478856 w 696554"/>
                      <a:gd name="connsiteY2-366" fmla="*/ 0 h 852256"/>
                      <a:gd name="connsiteX3-367" fmla="*/ 687836 w 696554"/>
                      <a:gd name="connsiteY3-368" fmla="*/ 288794 h 852256"/>
                      <a:gd name="connsiteX4-369" fmla="*/ 696554 w 696554"/>
                      <a:gd name="connsiteY4-370" fmla="*/ 532976 h 852256"/>
                      <a:gd name="connsiteX5-371" fmla="*/ 414065 w 696554"/>
                      <a:gd name="connsiteY5-372" fmla="*/ 850985 h 852256"/>
                      <a:gd name="connsiteX6-373" fmla="*/ 232490 w 696554"/>
                      <a:gd name="connsiteY6-374" fmla="*/ 852256 h 852256"/>
                      <a:gd name="connsiteX7-375" fmla="*/ 71021 w 696554"/>
                      <a:gd name="connsiteY7-376" fmla="*/ 681910 h 852256"/>
                      <a:gd name="connsiteX8-377" fmla="*/ 0 w 696554"/>
                      <a:gd name="connsiteY8-378" fmla="*/ 214735 h 852256"/>
                      <a:gd name="connsiteX0-379" fmla="*/ 0 w 696554"/>
                      <a:gd name="connsiteY0-380" fmla="*/ 214735 h 852304"/>
                      <a:gd name="connsiteX1-381" fmla="*/ 152590 w 696554"/>
                      <a:gd name="connsiteY1-382" fmla="*/ 0 h 852304"/>
                      <a:gd name="connsiteX2-383" fmla="*/ 478856 w 696554"/>
                      <a:gd name="connsiteY2-384" fmla="*/ 0 h 852304"/>
                      <a:gd name="connsiteX3-385" fmla="*/ 687836 w 696554"/>
                      <a:gd name="connsiteY3-386" fmla="*/ 288794 h 852304"/>
                      <a:gd name="connsiteX4-387" fmla="*/ 696554 w 696554"/>
                      <a:gd name="connsiteY4-388" fmla="*/ 532976 h 852304"/>
                      <a:gd name="connsiteX5-389" fmla="*/ 440042 w 696554"/>
                      <a:gd name="connsiteY5-390" fmla="*/ 852304 h 852304"/>
                      <a:gd name="connsiteX6-391" fmla="*/ 232490 w 696554"/>
                      <a:gd name="connsiteY6-392" fmla="*/ 852256 h 852304"/>
                      <a:gd name="connsiteX7-393" fmla="*/ 71021 w 696554"/>
                      <a:gd name="connsiteY7-394" fmla="*/ 681910 h 852304"/>
                      <a:gd name="connsiteX8-395" fmla="*/ 0 w 696554"/>
                      <a:gd name="connsiteY8-396" fmla="*/ 214735 h 852304"/>
                      <a:gd name="connsiteX0-397" fmla="*/ 0 w 696554"/>
                      <a:gd name="connsiteY0-398" fmla="*/ 214735 h 864220"/>
                      <a:gd name="connsiteX1-399" fmla="*/ 152590 w 696554"/>
                      <a:gd name="connsiteY1-400" fmla="*/ 0 h 864220"/>
                      <a:gd name="connsiteX2-401" fmla="*/ 478856 w 696554"/>
                      <a:gd name="connsiteY2-402" fmla="*/ 0 h 864220"/>
                      <a:gd name="connsiteX3-403" fmla="*/ 687836 w 696554"/>
                      <a:gd name="connsiteY3-404" fmla="*/ 288794 h 864220"/>
                      <a:gd name="connsiteX4-405" fmla="*/ 696554 w 696554"/>
                      <a:gd name="connsiteY4-406" fmla="*/ 532976 h 864220"/>
                      <a:gd name="connsiteX5-407" fmla="*/ 470683 w 696554"/>
                      <a:gd name="connsiteY5-408" fmla="*/ 864220 h 864220"/>
                      <a:gd name="connsiteX6-409" fmla="*/ 232490 w 696554"/>
                      <a:gd name="connsiteY6-410" fmla="*/ 852256 h 864220"/>
                      <a:gd name="connsiteX7-411" fmla="*/ 71021 w 696554"/>
                      <a:gd name="connsiteY7-412" fmla="*/ 681910 h 864220"/>
                      <a:gd name="connsiteX8-413" fmla="*/ 0 w 696554"/>
                      <a:gd name="connsiteY8-414" fmla="*/ 214735 h 8642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96554" h="864220">
                        <a:moveTo>
                          <a:pt x="0" y="214735"/>
                        </a:moveTo>
                        <a:cubicBezTo>
                          <a:pt x="0" y="150074"/>
                          <a:pt x="87929" y="0"/>
                          <a:pt x="152590" y="0"/>
                        </a:cubicBezTo>
                        <a:lnTo>
                          <a:pt x="478856" y="0"/>
                        </a:lnTo>
                        <a:cubicBezTo>
                          <a:pt x="543517" y="0"/>
                          <a:pt x="687836" y="224133"/>
                          <a:pt x="687836" y="288794"/>
                        </a:cubicBezTo>
                        <a:cubicBezTo>
                          <a:pt x="687836" y="441560"/>
                          <a:pt x="696554" y="380210"/>
                          <a:pt x="696554" y="532976"/>
                        </a:cubicBezTo>
                        <a:cubicBezTo>
                          <a:pt x="696554" y="597637"/>
                          <a:pt x="535344" y="864220"/>
                          <a:pt x="470683" y="864220"/>
                        </a:cubicBezTo>
                        <a:lnTo>
                          <a:pt x="232490" y="852256"/>
                        </a:lnTo>
                        <a:cubicBezTo>
                          <a:pt x="167829" y="852256"/>
                          <a:pt x="71021" y="746571"/>
                          <a:pt x="71021" y="681910"/>
                        </a:cubicBezTo>
                        <a:cubicBezTo>
                          <a:pt x="71021" y="455163"/>
                          <a:pt x="0" y="441482"/>
                          <a:pt x="0" y="214735"/>
                        </a:cubicBez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05" name="Group 204"/>
                  <p:cNvGrpSpPr/>
                  <p:nvPr/>
                </p:nvGrpSpPr>
                <p:grpSpPr>
                  <a:xfrm rot="1418320">
                    <a:off x="10192577" y="4101221"/>
                    <a:ext cx="253110" cy="392215"/>
                    <a:chOff x="7572652" y="2112885"/>
                    <a:chExt cx="363985" cy="452762"/>
                  </a:xfrm>
                </p:grpSpPr>
                <p:sp>
                  <p:nvSpPr>
                    <p:cNvPr id="206" name="Freeform: Shape 205"/>
                    <p:cNvSpPr/>
                    <p:nvPr/>
                  </p:nvSpPr>
                  <p:spPr>
                    <a:xfrm>
                      <a:off x="7572652" y="2112885"/>
                      <a:ext cx="230820" cy="135152"/>
                    </a:xfrm>
                    <a:custGeom>
                      <a:avLst/>
                      <a:gdLst>
                        <a:gd name="connsiteX0" fmla="*/ 0 w 230820"/>
                        <a:gd name="connsiteY0" fmla="*/ 124288 h 135152"/>
                        <a:gd name="connsiteX1" fmla="*/ 142043 w 230820"/>
                        <a:gd name="connsiteY1" fmla="*/ 124288 h 135152"/>
                        <a:gd name="connsiteX2" fmla="*/ 177554 w 230820"/>
                        <a:gd name="connsiteY2" fmla="*/ 106532 h 135152"/>
                        <a:gd name="connsiteX3" fmla="*/ 230820 w 230820"/>
                        <a:gd name="connsiteY3" fmla="*/ 53266 h 135152"/>
                        <a:gd name="connsiteX4" fmla="*/ 230820 w 230820"/>
                        <a:gd name="connsiteY4" fmla="*/ 0 h 135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820" h="135152">
                          <a:moveTo>
                            <a:pt x="0" y="124288"/>
                          </a:moveTo>
                          <a:cubicBezTo>
                            <a:pt x="62251" y="136737"/>
                            <a:pt x="60096" y="140677"/>
                            <a:pt x="142043" y="124288"/>
                          </a:cubicBezTo>
                          <a:cubicBezTo>
                            <a:pt x="155020" y="121693"/>
                            <a:pt x="167220" y="114799"/>
                            <a:pt x="177554" y="106532"/>
                          </a:cubicBezTo>
                          <a:cubicBezTo>
                            <a:pt x="197161" y="90846"/>
                            <a:pt x="230820" y="78376"/>
                            <a:pt x="230820" y="53266"/>
                          </a:cubicBezTo>
                          <a:lnTo>
                            <a:pt x="23082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7" name="Freeform: Shape 206"/>
                    <p:cNvSpPr/>
                    <p:nvPr/>
                  </p:nvSpPr>
                  <p:spPr>
                    <a:xfrm>
                      <a:off x="7732450" y="2246050"/>
                      <a:ext cx="160471" cy="195309"/>
                    </a:xfrm>
                    <a:custGeom>
                      <a:avLst/>
                      <a:gdLst>
                        <a:gd name="connsiteX0" fmla="*/ 0 w 160471"/>
                        <a:gd name="connsiteY0" fmla="*/ 0 h 195309"/>
                        <a:gd name="connsiteX1" fmla="*/ 106533 w 160471"/>
                        <a:gd name="connsiteY1" fmla="*/ 62144 h 195309"/>
                        <a:gd name="connsiteX2" fmla="*/ 124288 w 160471"/>
                        <a:gd name="connsiteY2" fmla="*/ 79900 h 195309"/>
                        <a:gd name="connsiteX3" fmla="*/ 150921 w 160471"/>
                        <a:gd name="connsiteY3" fmla="*/ 106533 h 195309"/>
                        <a:gd name="connsiteX4" fmla="*/ 159799 w 160471"/>
                        <a:gd name="connsiteY4" fmla="*/ 195309 h 195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471" h="195309">
                          <a:moveTo>
                            <a:pt x="0" y="0"/>
                          </a:moveTo>
                          <a:cubicBezTo>
                            <a:pt x="78034" y="13006"/>
                            <a:pt x="40540" y="-3850"/>
                            <a:pt x="106533" y="62144"/>
                          </a:cubicBezTo>
                          <a:lnTo>
                            <a:pt x="124288" y="79900"/>
                          </a:lnTo>
                          <a:lnTo>
                            <a:pt x="150921" y="106533"/>
                          </a:lnTo>
                          <a:cubicBezTo>
                            <a:pt x="164106" y="159268"/>
                            <a:pt x="159799" y="129842"/>
                            <a:pt x="159799" y="195309"/>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8" name="Freeform: Shape 207"/>
                    <p:cNvSpPr/>
                    <p:nvPr/>
                  </p:nvSpPr>
                  <p:spPr>
                    <a:xfrm>
                      <a:off x="7714695" y="2439127"/>
                      <a:ext cx="221942" cy="126520"/>
                    </a:xfrm>
                    <a:custGeom>
                      <a:avLst/>
                      <a:gdLst>
                        <a:gd name="connsiteX0" fmla="*/ 0 w 221942"/>
                        <a:gd name="connsiteY0" fmla="*/ 126520 h 126520"/>
                        <a:gd name="connsiteX1" fmla="*/ 35511 w 221942"/>
                        <a:gd name="connsiteY1" fmla="*/ 82131 h 126520"/>
                        <a:gd name="connsiteX2" fmla="*/ 71022 w 221942"/>
                        <a:gd name="connsiteY2" fmla="*/ 37743 h 126520"/>
                        <a:gd name="connsiteX3" fmla="*/ 97655 w 221942"/>
                        <a:gd name="connsiteY3" fmla="*/ 19988 h 126520"/>
                        <a:gd name="connsiteX4" fmla="*/ 115410 w 221942"/>
                        <a:gd name="connsiteY4" fmla="*/ 2232 h 126520"/>
                        <a:gd name="connsiteX5" fmla="*/ 221942 w 221942"/>
                        <a:gd name="connsiteY5" fmla="*/ 2232 h 126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942" h="126520">
                          <a:moveTo>
                            <a:pt x="0" y="126520"/>
                          </a:moveTo>
                          <a:cubicBezTo>
                            <a:pt x="11837" y="111724"/>
                            <a:pt x="24142" y="97290"/>
                            <a:pt x="35511" y="82131"/>
                          </a:cubicBezTo>
                          <a:cubicBezTo>
                            <a:pt x="52817" y="59057"/>
                            <a:pt x="49716" y="54787"/>
                            <a:pt x="71022" y="37743"/>
                          </a:cubicBezTo>
                          <a:cubicBezTo>
                            <a:pt x="79354" y="31078"/>
                            <a:pt x="89324" y="26653"/>
                            <a:pt x="97655" y="19988"/>
                          </a:cubicBezTo>
                          <a:cubicBezTo>
                            <a:pt x="104191" y="14759"/>
                            <a:pt x="107124" y="3416"/>
                            <a:pt x="115410" y="2232"/>
                          </a:cubicBezTo>
                          <a:cubicBezTo>
                            <a:pt x="150564" y="-2790"/>
                            <a:pt x="186431" y="2232"/>
                            <a:pt x="221942" y="2232"/>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grpSp>
        <p:grpSp>
          <p:nvGrpSpPr>
            <p:cNvPr id="167" name="Group 166"/>
            <p:cNvGrpSpPr/>
            <p:nvPr/>
          </p:nvGrpSpPr>
          <p:grpSpPr>
            <a:xfrm>
              <a:off x="5270841" y="2195042"/>
              <a:ext cx="1771697" cy="2637011"/>
              <a:chOff x="5298549" y="2195042"/>
              <a:chExt cx="1771697" cy="2637011"/>
            </a:xfrm>
          </p:grpSpPr>
          <p:cxnSp>
            <p:nvCxnSpPr>
              <p:cNvPr id="6" name="Straight Connector 5"/>
              <p:cNvCxnSpPr/>
              <p:nvPr/>
            </p:nvCxnSpPr>
            <p:spPr>
              <a:xfrm>
                <a:off x="6885287" y="2195042"/>
                <a:ext cx="14424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6373476" y="3432488"/>
                <a:ext cx="688709"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643619" y="2922135"/>
                <a:ext cx="388558"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22" name="Straight Connector 121"/>
              <p:cNvCxnSpPr/>
              <p:nvPr/>
            </p:nvCxnSpPr>
            <p:spPr>
              <a:xfrm flipH="1">
                <a:off x="5902036" y="3957081"/>
                <a:ext cx="115022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5696255" y="4440139"/>
                <a:ext cx="133704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66" name="Group 165"/>
              <p:cNvGrpSpPr/>
              <p:nvPr/>
            </p:nvGrpSpPr>
            <p:grpSpPr>
              <a:xfrm>
                <a:off x="5298549" y="4682982"/>
                <a:ext cx="1771697" cy="149071"/>
                <a:chOff x="5298549" y="4682982"/>
                <a:chExt cx="1771697" cy="149071"/>
              </a:xfrm>
            </p:grpSpPr>
            <p:cxnSp>
              <p:nvCxnSpPr>
                <p:cNvPr id="65" name="Straight Connector 64"/>
                <p:cNvCxnSpPr/>
                <p:nvPr/>
              </p:nvCxnSpPr>
              <p:spPr>
                <a:xfrm>
                  <a:off x="5300515" y="4832053"/>
                  <a:ext cx="176973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H="1">
                  <a:off x="5298549" y="4682982"/>
                  <a:ext cx="0" cy="144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3" name="Text Box 2"/>
          <p:cNvSpPr txBox="1"/>
          <p:nvPr/>
        </p:nvSpPr>
        <p:spPr>
          <a:xfrm>
            <a:off x="2973353" y="1036229"/>
            <a:ext cx="4876800" cy="538609"/>
          </a:xfrm>
          <a:prstGeom prst="rect">
            <a:avLst/>
          </a:prstGeom>
          <a:noFill/>
        </p:spPr>
        <p:txBody>
          <a:bodyPr wrap="square" rtlCol="0" anchor="ctr">
            <a:spAutoFit/>
          </a:bodyPr>
          <a:lstStyle/>
          <a:p>
            <a:r>
              <a:rPr lang="en-IN" altLang="en-US" b="1" dirty="0"/>
              <a:t>    </a:t>
            </a:r>
            <a:r>
              <a:rPr lang="en-IN" altLang="en-US" b="1" u="sng" dirty="0"/>
              <a:t>SPACE REQUIRED IN MANDIBULAR ARCH</a:t>
            </a:r>
          </a:p>
          <a:p>
            <a:r>
              <a:rPr lang="en-IN" altLang="en-US" sz="1100" dirty="0"/>
              <a:t> maximum </a:t>
            </a:r>
            <a:r>
              <a:rPr lang="en-IN" altLang="en-US" sz="1100" dirty="0" err="1"/>
              <a:t>mesio</a:t>
            </a:r>
            <a:r>
              <a:rPr lang="en-IN" altLang="en-US" sz="1100" dirty="0"/>
              <a:t>-distal width of each tooth, preferably with digital Vernier calliper</a:t>
            </a:r>
            <a:endParaRPr lang="en-IN" altLang="en-US" b="1" u="sng" dirty="0"/>
          </a:p>
        </p:txBody>
      </p:sp>
      <p:grpSp>
        <p:nvGrpSpPr>
          <p:cNvPr id="70" name="Group 69"/>
          <p:cNvGrpSpPr/>
          <p:nvPr/>
        </p:nvGrpSpPr>
        <p:grpSpPr>
          <a:xfrm>
            <a:off x="3577963" y="1911871"/>
            <a:ext cx="3297210" cy="2727134"/>
            <a:chOff x="3577963" y="1911871"/>
            <a:chExt cx="3297210" cy="2727134"/>
          </a:xfrm>
        </p:grpSpPr>
        <p:cxnSp>
          <p:nvCxnSpPr>
            <p:cNvPr id="147" name="Straight Arrow Connector 146"/>
            <p:cNvCxnSpPr>
              <a:stCxn id="234" idx="1"/>
            </p:cNvCxnSpPr>
            <p:nvPr/>
          </p:nvCxnSpPr>
          <p:spPr>
            <a:xfrm flipH="1">
              <a:off x="6648799" y="1911871"/>
              <a:ext cx="226374" cy="658745"/>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a:stCxn id="41" idx="1"/>
            </p:cNvCxnSpPr>
            <p:nvPr/>
          </p:nvCxnSpPr>
          <p:spPr>
            <a:xfrm>
              <a:off x="3577963" y="1916483"/>
              <a:ext cx="209485" cy="688947"/>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p:cNvCxnSpPr/>
            <p:nvPr/>
          </p:nvCxnSpPr>
          <p:spPr>
            <a:xfrm>
              <a:off x="3756937" y="2538440"/>
              <a:ext cx="209485" cy="688947"/>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p:cNvCxnSpPr/>
            <p:nvPr/>
          </p:nvCxnSpPr>
          <p:spPr>
            <a:xfrm>
              <a:off x="3958776" y="3226923"/>
              <a:ext cx="317094" cy="54113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p:cNvCxnSpPr/>
            <p:nvPr/>
          </p:nvCxnSpPr>
          <p:spPr>
            <a:xfrm rot="21360000">
              <a:off x="4325865" y="3811808"/>
              <a:ext cx="252164" cy="39600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p:cNvCxnSpPr>
              <a:stCxn id="216" idx="2"/>
              <a:endCxn id="216" idx="0"/>
            </p:cNvCxnSpPr>
            <p:nvPr/>
          </p:nvCxnSpPr>
          <p:spPr>
            <a:xfrm flipH="1">
              <a:off x="5596114" y="4171056"/>
              <a:ext cx="278993" cy="33272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2" name="Straight Arrow Connector 141"/>
            <p:cNvCxnSpPr/>
            <p:nvPr/>
          </p:nvCxnSpPr>
          <p:spPr>
            <a:xfrm flipH="1">
              <a:off x="5844407" y="3809265"/>
              <a:ext cx="281411" cy="372841"/>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3" name="Straight Arrow Connector 142"/>
            <p:cNvCxnSpPr/>
            <p:nvPr/>
          </p:nvCxnSpPr>
          <p:spPr>
            <a:xfrm rot="21240000" flipH="1">
              <a:off x="6159586" y="3218701"/>
              <a:ext cx="302172" cy="54000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5" name="Straight Arrow Connector 144"/>
            <p:cNvCxnSpPr/>
            <p:nvPr/>
          </p:nvCxnSpPr>
          <p:spPr>
            <a:xfrm flipH="1">
              <a:off x="6432860" y="2571937"/>
              <a:ext cx="196140" cy="638891"/>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5" name="Straight Arrow Connector 154"/>
            <p:cNvCxnSpPr>
              <a:stCxn id="71" idx="0"/>
            </p:cNvCxnSpPr>
            <p:nvPr/>
          </p:nvCxnSpPr>
          <p:spPr>
            <a:xfrm flipH="1" flipV="1">
              <a:off x="4824857" y="4539147"/>
              <a:ext cx="400886" cy="99858"/>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6" name="Straight Arrow Connector 155"/>
            <p:cNvCxnSpPr>
              <a:stCxn id="216" idx="0"/>
              <a:endCxn id="218" idx="0"/>
            </p:cNvCxnSpPr>
            <p:nvPr/>
          </p:nvCxnSpPr>
          <p:spPr>
            <a:xfrm flipH="1">
              <a:off x="5227393" y="4503776"/>
              <a:ext cx="368721" cy="130617"/>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3" name="Straight Arrow Connector 352"/>
            <p:cNvCxnSpPr/>
            <p:nvPr/>
          </p:nvCxnSpPr>
          <p:spPr>
            <a:xfrm flipH="1" flipV="1">
              <a:off x="4556543" y="4194046"/>
              <a:ext cx="321366" cy="346830"/>
            </a:xfrm>
            <a:prstGeom prst="straightConnector1">
              <a:avLst/>
            </a:prstGeom>
            <a:ln>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4" name="TextBox 3"/>
          <p:cNvSpPr txBox="1"/>
          <p:nvPr/>
        </p:nvSpPr>
        <p:spPr>
          <a:xfrm>
            <a:off x="3414407" y="479394"/>
            <a:ext cx="2482566" cy="369332"/>
          </a:xfrm>
          <a:prstGeom prst="rect">
            <a:avLst/>
          </a:prstGeom>
          <a:solidFill>
            <a:schemeClr val="accent2"/>
          </a:solidFill>
        </p:spPr>
        <p:txBody>
          <a:bodyPr wrap="square" rtlCol="0">
            <a:spAutoFit/>
          </a:bodyPr>
          <a:lstStyle/>
          <a:p>
            <a:r>
              <a:rPr lang="en-US" dirty="0"/>
              <a:t>S8 2</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p:nvPr/>
        </p:nvGraphicFramePr>
        <p:xfrm>
          <a:off x="1959422" y="1484630"/>
          <a:ext cx="8223431" cy="4281687"/>
        </p:xfrm>
        <a:graphic>
          <a:graphicData uri="http://schemas.openxmlformats.org/drawingml/2006/table">
            <a:tbl>
              <a:tblPr firstRow="1" bandRow="1">
                <a:tableStyleId>{616DA210-FB5B-4158-B5E0-FEB733F419BA}</a:tableStyleId>
              </a:tblPr>
              <a:tblGrid>
                <a:gridCol w="2630596">
                  <a:extLst>
                    <a:ext uri="{9D8B030D-6E8A-4147-A177-3AD203B41FA5}">
                      <a16:colId xmlns:a16="http://schemas.microsoft.com/office/drawing/2014/main" val="20000"/>
                    </a:ext>
                  </a:extLst>
                </a:gridCol>
                <a:gridCol w="2002087">
                  <a:extLst>
                    <a:ext uri="{9D8B030D-6E8A-4147-A177-3AD203B41FA5}">
                      <a16:colId xmlns:a16="http://schemas.microsoft.com/office/drawing/2014/main" val="20001"/>
                    </a:ext>
                  </a:extLst>
                </a:gridCol>
                <a:gridCol w="830715">
                  <a:extLst>
                    <a:ext uri="{9D8B030D-6E8A-4147-A177-3AD203B41FA5}">
                      <a16:colId xmlns:a16="http://schemas.microsoft.com/office/drawing/2014/main" val="20002"/>
                    </a:ext>
                  </a:extLst>
                </a:gridCol>
                <a:gridCol w="689686">
                  <a:extLst>
                    <a:ext uri="{9D8B030D-6E8A-4147-A177-3AD203B41FA5}">
                      <a16:colId xmlns:a16="http://schemas.microsoft.com/office/drawing/2014/main" val="20003"/>
                    </a:ext>
                  </a:extLst>
                </a:gridCol>
                <a:gridCol w="721885">
                  <a:extLst>
                    <a:ext uri="{9D8B030D-6E8A-4147-A177-3AD203B41FA5}">
                      <a16:colId xmlns:a16="http://schemas.microsoft.com/office/drawing/2014/main" val="20004"/>
                    </a:ext>
                  </a:extLst>
                </a:gridCol>
                <a:gridCol w="1348462">
                  <a:extLst>
                    <a:ext uri="{9D8B030D-6E8A-4147-A177-3AD203B41FA5}">
                      <a16:colId xmlns:a16="http://schemas.microsoft.com/office/drawing/2014/main" val="20005"/>
                    </a:ext>
                  </a:extLst>
                </a:gridCol>
              </a:tblGrid>
              <a:tr h="441322">
                <a:tc>
                  <a:txBody>
                    <a:bodyPr/>
                    <a:lstStyle/>
                    <a:p>
                      <a:pPr indent="0" algn="ctr">
                        <a:buNone/>
                      </a:pPr>
                      <a:r>
                        <a:rPr lang="en-US" sz="1400" dirty="0"/>
                        <a:t>Tooth</a:t>
                      </a:r>
                      <a:endParaRPr lang="en-US" sz="1400" b="1" i="1" dirty="0">
                        <a:latin typeface="Times New Roman" panose="02020603050405020304" charset="0"/>
                        <a:ea typeface="Times New Roman" panose="02020603050405020304" charset="0"/>
                        <a:cs typeface="Times New Roman" panose="02020603050405020304" charset="0"/>
                      </a:endParaRPr>
                    </a:p>
                  </a:txBody>
                  <a:tcPr marL="0" marR="0" marT="0" marB="0"/>
                </a:tc>
                <a:tc gridSpan="2">
                  <a:txBody>
                    <a:bodyPr/>
                    <a:lstStyle/>
                    <a:p>
                      <a:pPr indent="0" algn="ctr">
                        <a:buNone/>
                      </a:pPr>
                      <a:r>
                        <a:rPr lang="en-US" sz="1400" dirty="0"/>
                        <a:t>Maxillary</a:t>
                      </a:r>
                      <a:endParaRPr lang="en-US" sz="1400" b="1" i="1" dirty="0">
                        <a:latin typeface="Times New Roman" panose="02020603050405020304" charset="0"/>
                        <a:ea typeface="Times New Roman" panose="02020603050405020304" charset="0"/>
                        <a:cs typeface="Times New Roman" panose="02020603050405020304" charset="0"/>
                      </a:endParaRPr>
                    </a:p>
                  </a:txBody>
                  <a:tcPr marL="0" marR="0" marT="0" marB="0"/>
                </a:tc>
                <a:tc hMerge="1">
                  <a:txBody>
                    <a:bodyPr/>
                    <a:lstStyle/>
                    <a:p>
                      <a:endParaRPr lang="en-US"/>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3">
                  <a:txBody>
                    <a:bodyPr/>
                    <a:lstStyle/>
                    <a:p>
                      <a:pPr indent="0">
                        <a:buNone/>
                      </a:pPr>
                      <a:r>
                        <a:rPr lang="en-US" sz="1400" dirty="0"/>
                        <a:t>                    Mandibular</a:t>
                      </a:r>
                      <a:endParaRPr lang="en-US" sz="1400" b="1" i="1" dirty="0">
                        <a:latin typeface="Times New Roman" panose="02020603050405020304" charset="0"/>
                        <a:ea typeface="Times New Roman" panose="02020603050405020304" charset="0"/>
                        <a:cs typeface="Times New Roman" panose="02020603050405020304" charset="0"/>
                      </a:endParaRPr>
                    </a:p>
                  </a:txBody>
                  <a:tcPr marL="0" marR="0" marT="0" marB="0"/>
                </a:tc>
                <a:tc hMerge="1">
                  <a:txBody>
                    <a:bodyPr/>
                    <a:lstStyle/>
                    <a:p>
                      <a:endParaRPr lang="en-US"/>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en-US"/>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0"/>
                  </a:ext>
                </a:extLst>
              </a:tr>
              <a:tr h="440708">
                <a:tc>
                  <a:txBody>
                    <a:bodyPr/>
                    <a:lstStyle/>
                    <a:p>
                      <a:pPr indent="0">
                        <a:buNone/>
                      </a:pPr>
                      <a:r>
                        <a:rPr lang="en-US" sz="1400" dirty="0"/>
                        <a:t>        Permanent Canine</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gridSpan="2">
                  <a:txBody>
                    <a:bodyPr/>
                    <a:lstStyle/>
                    <a:p>
                      <a:pPr indent="0">
                        <a:buNone/>
                      </a:pPr>
                      <a:r>
                        <a:rPr lang="en-IN" altLang="en-US" sz="1400" dirty="0"/>
                        <a:t>    </a:t>
                      </a:r>
                      <a:r>
                        <a:rPr lang="en-US" sz="1400" dirty="0"/>
                        <a:t>Left	</a:t>
                      </a:r>
                      <a:r>
                        <a:rPr lang="en-IN" altLang="en-US" sz="1400" dirty="0"/>
                        <a:t>         </a:t>
                      </a:r>
                      <a:r>
                        <a:rPr lang="en-US" sz="1400" dirty="0"/>
                        <a:t>Right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hMerge="1">
                  <a:txBody>
                    <a:bodyPr/>
                    <a:lstStyle/>
                    <a:p>
                      <a:endParaRPr lang="en-US"/>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IN" altLang="en-US" sz="1400"/>
                        <a:t>    </a:t>
                      </a:r>
                      <a:r>
                        <a:rPr lang="en-US" sz="1400"/>
                        <a:t>Left</a:t>
                      </a:r>
                      <a:endParaRPr lang="en-US" sz="1400" b="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a:t> </a:t>
                      </a:r>
                      <a:endParaRPr lang="en-US" sz="1400" b="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a:t>Right</a:t>
                      </a:r>
                      <a:endParaRPr lang="en-US" sz="1400" b="0">
                        <a:latin typeface="Times New Roman" panose="02020603050405020304" charset="0"/>
                        <a:ea typeface="Times New Roman" panose="02020603050405020304" charset="0"/>
                        <a:cs typeface="Times New Roman" panose="02020603050405020304" charset="0"/>
                      </a:endParaRPr>
                    </a:p>
                  </a:txBody>
                  <a:tcPr marL="0" marR="0" marT="0" marB="0"/>
                </a:tc>
                <a:extLst>
                  <a:ext uri="{0D108BD9-81ED-4DB2-BD59-A6C34878D82A}">
                    <a16:rowId xmlns:a16="http://schemas.microsoft.com/office/drawing/2014/main" val="10001"/>
                  </a:ext>
                </a:extLst>
              </a:tr>
              <a:tr h="441322">
                <a:tc>
                  <a:txBody>
                    <a:bodyPr/>
                    <a:lstStyle/>
                    <a:p>
                      <a:pPr indent="0">
                        <a:buNone/>
                      </a:pPr>
                      <a:r>
                        <a:rPr lang="en-US" sz="1400" dirty="0"/>
                        <a:t>        1</a:t>
                      </a:r>
                      <a:r>
                        <a:rPr lang="en-US" sz="1400" baseline="30000" dirty="0"/>
                        <a:t>st</a:t>
                      </a:r>
                      <a:r>
                        <a:rPr lang="en-US" sz="1400" dirty="0"/>
                        <a:t>Premolar</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gridSpan="2">
                  <a:txBody>
                    <a:bodyPr/>
                    <a:lstStyle/>
                    <a:p>
                      <a:pPr indent="0">
                        <a:buNone/>
                      </a:pPr>
                      <a:r>
                        <a:rPr lang="en-IN" altLang="en-US" sz="1400" dirty="0"/>
                        <a:t>    </a:t>
                      </a:r>
                      <a:r>
                        <a:rPr lang="en-US" sz="1400" dirty="0"/>
                        <a:t>Left	</a:t>
                      </a:r>
                      <a:r>
                        <a:rPr lang="en-IN" altLang="en-US" sz="1400" dirty="0"/>
                        <a:t>         </a:t>
                      </a:r>
                      <a:r>
                        <a:rPr lang="en-US" sz="1400" dirty="0"/>
                        <a:t>Right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hMerge="1">
                  <a:txBody>
                    <a:bodyPr/>
                    <a:lstStyle/>
                    <a:p>
                      <a:endParaRPr lang="en-US"/>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IN" altLang="en-US" sz="1400"/>
                        <a:t>   </a:t>
                      </a:r>
                      <a:r>
                        <a:rPr lang="en-US" sz="1400"/>
                        <a:t>Left</a:t>
                      </a:r>
                      <a:endParaRPr lang="en-US" sz="1400" b="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a:t> </a:t>
                      </a:r>
                      <a:endParaRPr lang="en-US" sz="1400" b="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a:t>Right</a:t>
                      </a:r>
                      <a:endParaRPr lang="en-US" sz="1400" b="0">
                        <a:latin typeface="Times New Roman" panose="02020603050405020304" charset="0"/>
                        <a:ea typeface="Times New Roman" panose="02020603050405020304" charset="0"/>
                        <a:cs typeface="Times New Roman" panose="02020603050405020304" charset="0"/>
                      </a:endParaRPr>
                    </a:p>
                  </a:txBody>
                  <a:tcPr marL="0" marR="0" marT="0" marB="0"/>
                </a:tc>
                <a:extLst>
                  <a:ext uri="{0D108BD9-81ED-4DB2-BD59-A6C34878D82A}">
                    <a16:rowId xmlns:a16="http://schemas.microsoft.com/office/drawing/2014/main" val="10002"/>
                  </a:ext>
                </a:extLst>
              </a:tr>
              <a:tr h="440708">
                <a:tc>
                  <a:txBody>
                    <a:bodyPr/>
                    <a:lstStyle/>
                    <a:p>
                      <a:pPr indent="0">
                        <a:buNone/>
                      </a:pPr>
                      <a:r>
                        <a:rPr lang="en-US" sz="1400" dirty="0"/>
                        <a:t>        2</a:t>
                      </a:r>
                      <a:r>
                        <a:rPr lang="en-US" sz="1400" baseline="30000" dirty="0"/>
                        <a:t>nd</a:t>
                      </a:r>
                      <a:r>
                        <a:rPr lang="en-US" sz="1400" dirty="0"/>
                        <a:t>Premolar</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gridSpan="2">
                  <a:txBody>
                    <a:bodyPr/>
                    <a:lstStyle/>
                    <a:p>
                      <a:pPr indent="0">
                        <a:buNone/>
                      </a:pPr>
                      <a:r>
                        <a:rPr lang="en-IN" altLang="en-US" sz="1400" dirty="0"/>
                        <a:t>    </a:t>
                      </a:r>
                      <a:r>
                        <a:rPr lang="en-US" sz="1400" dirty="0"/>
                        <a:t>Left	</a:t>
                      </a:r>
                      <a:r>
                        <a:rPr lang="en-IN" altLang="en-US" sz="1400" dirty="0"/>
                        <a:t>         </a:t>
                      </a:r>
                      <a:r>
                        <a:rPr lang="en-US" sz="1400" dirty="0"/>
                        <a:t>Right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hMerge="1">
                  <a:txBody>
                    <a:bodyPr/>
                    <a:lstStyle/>
                    <a:p>
                      <a:endParaRPr lang="en-US"/>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IN" altLang="en-US" sz="1400" dirty="0"/>
                        <a:t>   </a:t>
                      </a:r>
                      <a:r>
                        <a:rPr lang="en-US" sz="1400" dirty="0"/>
                        <a:t>Left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 </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Right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extLst>
                  <a:ext uri="{0D108BD9-81ED-4DB2-BD59-A6C34878D82A}">
                    <a16:rowId xmlns:a16="http://schemas.microsoft.com/office/drawing/2014/main" val="10003"/>
                  </a:ext>
                </a:extLst>
              </a:tr>
              <a:tr h="441322">
                <a:tc>
                  <a:txBody>
                    <a:bodyPr/>
                    <a:lstStyle/>
                    <a:p>
                      <a:pPr indent="0">
                        <a:buNone/>
                      </a:pPr>
                      <a:r>
                        <a:rPr lang="en-US" sz="1400" dirty="0"/>
                        <a:t>        Primary 2</a:t>
                      </a:r>
                      <a:r>
                        <a:rPr lang="en-US" sz="1400" baseline="30000" dirty="0"/>
                        <a:t>nd</a:t>
                      </a:r>
                      <a:r>
                        <a:rPr lang="en-US" sz="1400" dirty="0"/>
                        <a:t>molar</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gridSpan="2">
                  <a:txBody>
                    <a:bodyPr/>
                    <a:lstStyle/>
                    <a:p>
                      <a:pPr indent="0">
                        <a:buNone/>
                      </a:pPr>
                      <a:r>
                        <a:rPr lang="en-IN" altLang="en-US" sz="1400" dirty="0"/>
                        <a:t>    </a:t>
                      </a:r>
                      <a:r>
                        <a:rPr lang="en-US" sz="1400" dirty="0"/>
                        <a:t>Left	</a:t>
                      </a:r>
                      <a:r>
                        <a:rPr lang="en-IN" altLang="en-US" sz="1400" dirty="0"/>
                        <a:t>         </a:t>
                      </a:r>
                      <a:r>
                        <a:rPr lang="en-US" sz="1400" dirty="0"/>
                        <a:t>Right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hMerge="1">
                  <a:txBody>
                    <a:bodyPr/>
                    <a:lstStyle/>
                    <a:p>
                      <a:endParaRPr lang="en-US"/>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IN" altLang="en-US" sz="1400" dirty="0"/>
                        <a:t>   </a:t>
                      </a:r>
                      <a:r>
                        <a:rPr lang="en-US" sz="1400" dirty="0"/>
                        <a:t>Left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 </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a:t>Right</a:t>
                      </a:r>
                      <a:endParaRPr lang="en-US" sz="1400" b="0">
                        <a:latin typeface="Times New Roman" panose="02020603050405020304" charset="0"/>
                        <a:ea typeface="Times New Roman" panose="02020603050405020304" charset="0"/>
                        <a:cs typeface="Times New Roman" panose="02020603050405020304" charset="0"/>
                      </a:endParaRPr>
                    </a:p>
                  </a:txBody>
                  <a:tcPr marL="0" marR="0" marT="0" marB="0"/>
                </a:tc>
                <a:extLst>
                  <a:ext uri="{0D108BD9-81ED-4DB2-BD59-A6C34878D82A}">
                    <a16:rowId xmlns:a16="http://schemas.microsoft.com/office/drawing/2014/main" val="10004"/>
                  </a:ext>
                </a:extLst>
              </a:tr>
              <a:tr h="440708">
                <a:tc>
                  <a:txBody>
                    <a:bodyPr/>
                    <a:lstStyle/>
                    <a:p>
                      <a:pPr indent="0">
                        <a:buNone/>
                      </a:pPr>
                      <a:r>
                        <a:rPr lang="en-US" sz="1400" dirty="0"/>
                        <a:t>        Permanent 1</a:t>
                      </a:r>
                      <a:r>
                        <a:rPr lang="en-US" sz="1400" baseline="30000" dirty="0"/>
                        <a:t>st</a:t>
                      </a:r>
                      <a:r>
                        <a:rPr lang="en-US" sz="1400" dirty="0"/>
                        <a:t>molar</a:t>
                      </a:r>
                    </a:p>
                    <a:p>
                      <a:pPr indent="0">
                        <a:buNone/>
                      </a:pPr>
                      <a:r>
                        <a:rPr lang="en-US" sz="1400" dirty="0"/>
                        <a:t>     (for Total space analysis)</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gridSpan="2">
                  <a:txBody>
                    <a:bodyPr/>
                    <a:lstStyle/>
                    <a:p>
                      <a:pPr indent="0">
                        <a:buNone/>
                      </a:pPr>
                      <a:r>
                        <a:rPr lang="en-IN" altLang="en-US" sz="1400" dirty="0"/>
                        <a:t>    </a:t>
                      </a:r>
                      <a:r>
                        <a:rPr lang="en-US" sz="1400" dirty="0"/>
                        <a:t>Left	</a:t>
                      </a:r>
                      <a:r>
                        <a:rPr lang="en-IN" altLang="en-US" sz="1400" dirty="0"/>
                        <a:t>         </a:t>
                      </a:r>
                      <a:r>
                        <a:rPr lang="en-US" sz="1400" dirty="0"/>
                        <a:t>Right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hMerge="1">
                  <a:txBody>
                    <a:bodyPr/>
                    <a:lstStyle/>
                    <a:p>
                      <a:endParaRPr lang="en-US"/>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IN" altLang="en-US" sz="1400" dirty="0"/>
                        <a:t>   </a:t>
                      </a:r>
                      <a:r>
                        <a:rPr lang="en-US" sz="1400" dirty="0"/>
                        <a:t>Left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 </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Right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extLst>
                  <a:ext uri="{0D108BD9-81ED-4DB2-BD59-A6C34878D82A}">
                    <a16:rowId xmlns:a16="http://schemas.microsoft.com/office/drawing/2014/main" val="10005"/>
                  </a:ext>
                </a:extLst>
              </a:tr>
              <a:tr h="441322">
                <a:tc>
                  <a:txBody>
                    <a:bodyPr/>
                    <a:lstStyle/>
                    <a:p>
                      <a:pPr indent="0">
                        <a:buNone/>
                      </a:pPr>
                      <a:r>
                        <a:rPr lang="en-US" sz="1400" dirty="0"/>
                        <a:t>       Permanent 2</a:t>
                      </a:r>
                      <a:r>
                        <a:rPr lang="en-US" sz="1400" baseline="30000" dirty="0"/>
                        <a:t>nd</a:t>
                      </a:r>
                      <a:r>
                        <a:rPr lang="en-US" sz="1400" dirty="0"/>
                        <a:t>molar</a:t>
                      </a:r>
                    </a:p>
                    <a:p>
                      <a:pPr marL="0" marR="0" lvl="0" indent="0" algn="l" defTabSz="914400" rtl="0" eaLnBrk="1" fontAlgn="auto" latinLnBrk="0" hangingPunct="1">
                        <a:lnSpc>
                          <a:spcPct val="100000"/>
                        </a:lnSpc>
                        <a:spcBef>
                          <a:spcPts val="0"/>
                        </a:spcBef>
                        <a:spcAft>
                          <a:spcPts val="0"/>
                        </a:spcAft>
                        <a:buClrTx/>
                        <a:buSzTx/>
                        <a:buFontTx/>
                        <a:buNone/>
                        <a:defRPr/>
                      </a:pPr>
                      <a:r>
                        <a:rPr lang="en-US" sz="1400" dirty="0"/>
                        <a:t>     (for Total space analysis)</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 Mandibular only</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Left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 </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lgn="r">
                        <a:buNone/>
                      </a:pPr>
                      <a:r>
                        <a:rPr lang="en-US" sz="1400" dirty="0"/>
                        <a:t>Right </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 </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extLst>
                  <a:ext uri="{0D108BD9-81ED-4DB2-BD59-A6C34878D82A}">
                    <a16:rowId xmlns:a16="http://schemas.microsoft.com/office/drawing/2014/main" val="10006"/>
                  </a:ext>
                </a:extLst>
              </a:tr>
              <a:tr h="1194275">
                <a:tc>
                  <a:txBody>
                    <a:bodyPr/>
                    <a:lstStyle/>
                    <a:p>
                      <a:pPr indent="0">
                        <a:buNone/>
                      </a:pPr>
                      <a:r>
                        <a:rPr lang="en-US" sz="1400" dirty="0"/>
                        <a:t>       Permanent 3</a:t>
                      </a:r>
                      <a:r>
                        <a:rPr lang="en-US" sz="1400" baseline="30000" dirty="0"/>
                        <a:t>rd</a:t>
                      </a:r>
                      <a:r>
                        <a:rPr lang="en-US" sz="1400" dirty="0"/>
                        <a:t>molar</a:t>
                      </a:r>
                    </a:p>
                    <a:p>
                      <a:pPr indent="0">
                        <a:buNone/>
                      </a:pPr>
                      <a:r>
                        <a:rPr lang="en-US" sz="1200" dirty="0"/>
                        <a:t>    (Wheeler’s value for if not visible</a:t>
                      </a:r>
                    </a:p>
                    <a:p>
                      <a:pPr indent="0">
                        <a:buNone/>
                      </a:pPr>
                      <a:r>
                        <a:rPr lang="en-US" sz="1200" dirty="0"/>
                        <a:t>        in radiographs- 10mm)</a:t>
                      </a:r>
                    </a:p>
                    <a:p>
                      <a:pPr marL="0" marR="0" lvl="0" indent="0" algn="l" defTabSz="914400" rtl="0" eaLnBrk="1" fontAlgn="auto" latinLnBrk="0" hangingPunct="1">
                        <a:lnSpc>
                          <a:spcPct val="100000"/>
                        </a:lnSpc>
                        <a:spcBef>
                          <a:spcPts val="0"/>
                        </a:spcBef>
                        <a:spcAft>
                          <a:spcPts val="0"/>
                        </a:spcAft>
                        <a:buClrTx/>
                        <a:buSzTx/>
                        <a:buFontTx/>
                        <a:buNone/>
                        <a:defRPr/>
                      </a:pPr>
                      <a:r>
                        <a:rPr lang="en-US" sz="1400" dirty="0"/>
                        <a:t>      (for Total space analysis)</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 Mandibular only</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a:t>Left</a:t>
                      </a:r>
                      <a:endParaRPr lang="en-US" sz="1400" b="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r>
                        <a:rPr lang="en-US" sz="1400" dirty="0"/>
                        <a:t> </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lgn="r">
                        <a:buNone/>
                      </a:pPr>
                      <a:r>
                        <a:rPr lang="en-US" sz="1400" dirty="0"/>
                        <a:t>Right</a:t>
                      </a: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tc>
                  <a:txBody>
                    <a:bodyPr/>
                    <a:lstStyle/>
                    <a:p>
                      <a:pPr indent="0">
                        <a:buNone/>
                      </a:pPr>
                      <a:endParaRPr lang="en-US" sz="1400" b="0" dirty="0">
                        <a:latin typeface="Times New Roman" panose="02020603050405020304" charset="0"/>
                        <a:ea typeface="Times New Roman" panose="02020603050405020304" charset="0"/>
                        <a:cs typeface="Times New Roman" panose="02020603050405020304" charset="0"/>
                      </a:endParaRPr>
                    </a:p>
                  </a:txBody>
                  <a:tcPr marL="0" marR="0" marT="0" marB="0"/>
                </a:tc>
                <a:extLst>
                  <a:ext uri="{0D108BD9-81ED-4DB2-BD59-A6C34878D82A}">
                    <a16:rowId xmlns:a16="http://schemas.microsoft.com/office/drawing/2014/main" val="10007"/>
                  </a:ext>
                </a:extLst>
              </a:tr>
            </a:tbl>
          </a:graphicData>
        </a:graphic>
      </p:graphicFrame>
      <p:sp>
        <p:nvSpPr>
          <p:cNvPr id="4" name="Text Box 3"/>
          <p:cNvSpPr txBox="1"/>
          <p:nvPr/>
        </p:nvSpPr>
        <p:spPr>
          <a:xfrm>
            <a:off x="2967355" y="563880"/>
            <a:ext cx="6070600" cy="368300"/>
          </a:xfrm>
          <a:prstGeom prst="rect">
            <a:avLst/>
          </a:prstGeom>
          <a:noFill/>
        </p:spPr>
        <p:txBody>
          <a:bodyPr wrap="square" rtlCol="0">
            <a:spAutoFit/>
          </a:bodyPr>
          <a:lstStyle/>
          <a:p>
            <a:r>
              <a:rPr lang="en-US" b="1"/>
              <a:t>Radiographic (apparent) measurement</a:t>
            </a:r>
            <a:r>
              <a:rPr lang="en-IN" altLang="en-US" b="1"/>
              <a:t> for Huckaba’s method</a:t>
            </a:r>
          </a:p>
        </p:txBody>
      </p:sp>
      <p:sp>
        <p:nvSpPr>
          <p:cNvPr id="3" name="TextBox 2"/>
          <p:cNvSpPr txBox="1"/>
          <p:nvPr/>
        </p:nvSpPr>
        <p:spPr>
          <a:xfrm>
            <a:off x="4142792" y="194548"/>
            <a:ext cx="2397967" cy="369332"/>
          </a:xfrm>
          <a:prstGeom prst="rect">
            <a:avLst/>
          </a:prstGeom>
          <a:solidFill>
            <a:schemeClr val="accent2"/>
          </a:solidFill>
        </p:spPr>
        <p:txBody>
          <a:bodyPr wrap="square" rtlCol="0">
            <a:spAutoFit/>
          </a:bodyPr>
          <a:lstStyle/>
          <a:p>
            <a:r>
              <a:rPr lang="en-IN" dirty="0"/>
              <a:t>S23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272</TotalTime>
  <Words>4223</Words>
  <Application>Microsoft Office PowerPoint</Application>
  <PresentationFormat>Widescreen</PresentationFormat>
  <Paragraphs>986</Paragraphs>
  <Slides>46</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Arial</vt:lpstr>
      <vt:lpstr>Calibri</vt:lpstr>
      <vt:lpstr>Calibri Light</vt:lpstr>
      <vt:lpstr>Carlito</vt:lpstr>
      <vt:lpstr>Roboto</vt:lpstr>
      <vt:lpstr>Segoe UI Symbol</vt:lpstr>
      <vt:lpstr>Source Sans Pro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328</cp:revision>
  <dcterms:created xsi:type="dcterms:W3CDTF">2022-02-04T05:52:00Z</dcterms:created>
  <dcterms:modified xsi:type="dcterms:W3CDTF">2022-10-12T07:16:48Z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5FFBFD9A37BD426EB6B87931146399A9</vt:lpwstr>
  </property>
  <property fmtid="{D5CDD505-2E9C-101B-9397-08002B2CF9AE}" pid="3" name="KSOProductBuildVer">
    <vt:lpwstr>1033-11.2.0.11130</vt:lpwstr>
  </property>
</Properties>
</file>

<file path=docProps/thumbnail.jpeg>
</file>